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7560000" cx="5328000"/>
  <p:notesSz cx="6858000" cy="9144000"/>
  <p:embeddedFontLst>
    <p:embeddedFont>
      <p:font typeface="Roboto"/>
      <p:regular r:id="rId14"/>
      <p:bold r:id="rId15"/>
      <p:italic r:id="rId16"/>
      <p:boldItalic r:id="rId17"/>
    </p:embeddedFont>
    <p:embeddedFont>
      <p:font typeface="Orbitron"/>
      <p:regular r:id="rId18"/>
      <p:bold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381">
          <p15:clr>
            <a:srgbClr val="A4A3A4"/>
          </p15:clr>
        </p15:guide>
        <p15:guide id="2" pos="167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381" orient="horz"/>
        <p:guide pos="1678"/>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bold.fntdata"/><Relationship Id="rId14" Type="http://schemas.openxmlformats.org/officeDocument/2006/relationships/font" Target="fonts/Roboto-regular.fntdata"/><Relationship Id="rId17" Type="http://schemas.openxmlformats.org/officeDocument/2006/relationships/font" Target="fonts/Roboto-boldItalic.fntdata"/><Relationship Id="rId16" Type="http://schemas.openxmlformats.org/officeDocument/2006/relationships/font" Target="fonts/Roboto-italic.fntdata"/><Relationship Id="rId5" Type="http://schemas.openxmlformats.org/officeDocument/2006/relationships/notesMaster" Target="notesMasters/notesMaster1.xml"/><Relationship Id="rId19" Type="http://schemas.openxmlformats.org/officeDocument/2006/relationships/font" Target="fonts/Orbitron-bold.fntdata"/><Relationship Id="rId6" Type="http://schemas.openxmlformats.org/officeDocument/2006/relationships/slide" Target="slides/slide1.xml"/><Relationship Id="rId18" Type="http://schemas.openxmlformats.org/officeDocument/2006/relationships/font" Target="fonts/Orbitron-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2221008" y="685800"/>
            <a:ext cx="24168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 name="Shape 51"/>
        <p:cNvGrpSpPr/>
        <p:nvPr/>
      </p:nvGrpSpPr>
      <p:grpSpPr>
        <a:xfrm>
          <a:off x="0" y="0"/>
          <a:ext cx="0" cy="0"/>
          <a:chOff x="0" y="0"/>
          <a:chExt cx="0" cy="0"/>
        </a:xfrm>
      </p:grpSpPr>
      <p:sp>
        <p:nvSpPr>
          <p:cNvPr id="52" name="Google Shape;52;p:notes"/>
          <p:cNvSpPr/>
          <p:nvPr>
            <p:ph idx="2" type="sldImg"/>
          </p:nvPr>
        </p:nvSpPr>
        <p:spPr>
          <a:xfrm>
            <a:off x="2221008" y="685800"/>
            <a:ext cx="2416800" cy="3429000"/>
          </a:xfrm>
          <a:custGeom>
            <a:rect b="b" l="l" r="r" t="t"/>
            <a:pathLst>
              <a:path extrusionOk="0" h="120000" w="120000">
                <a:moveTo>
                  <a:pt x="0" y="0"/>
                </a:moveTo>
                <a:lnTo>
                  <a:pt x="120000" y="0"/>
                </a:lnTo>
                <a:lnTo>
                  <a:pt x="120000" y="120000"/>
                </a:lnTo>
                <a:lnTo>
                  <a:pt x="0" y="120000"/>
                </a:lnTo>
                <a:close/>
              </a:path>
            </a:pathLst>
          </a:custGeom>
        </p:spPr>
      </p:sp>
      <p:sp>
        <p:nvSpPr>
          <p:cNvPr id="53" name="Google Shape;5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g3c2b65a69e_0_4:notes"/>
          <p:cNvSpPr/>
          <p:nvPr>
            <p:ph idx="2" type="sldImg"/>
          </p:nvPr>
        </p:nvSpPr>
        <p:spPr>
          <a:xfrm>
            <a:off x="2221008" y="685800"/>
            <a:ext cx="24168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3c2b65a69e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g3c2b65a69e_0_9:notes"/>
          <p:cNvSpPr/>
          <p:nvPr>
            <p:ph idx="2" type="sldImg"/>
          </p:nvPr>
        </p:nvSpPr>
        <p:spPr>
          <a:xfrm>
            <a:off x="2221008" y="685800"/>
            <a:ext cx="24168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3c2b65a69e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g3c2b65a69e_0_17:notes"/>
          <p:cNvSpPr/>
          <p:nvPr>
            <p:ph idx="2" type="sldImg"/>
          </p:nvPr>
        </p:nvSpPr>
        <p:spPr>
          <a:xfrm>
            <a:off x="2221008" y="685800"/>
            <a:ext cx="24168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3c2b65a69e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g3c2b65a69e_0_26:notes"/>
          <p:cNvSpPr/>
          <p:nvPr>
            <p:ph idx="2" type="sldImg"/>
          </p:nvPr>
        </p:nvSpPr>
        <p:spPr>
          <a:xfrm>
            <a:off x="2221008" y="685800"/>
            <a:ext cx="24168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3c2b65a69e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3c2b65a69e_0_179:notes"/>
          <p:cNvSpPr/>
          <p:nvPr>
            <p:ph idx="2" type="sldImg"/>
          </p:nvPr>
        </p:nvSpPr>
        <p:spPr>
          <a:xfrm>
            <a:off x="2221008" y="685800"/>
            <a:ext cx="24168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3c2b65a69e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3c2b65a69e_0_197:notes"/>
          <p:cNvSpPr/>
          <p:nvPr>
            <p:ph idx="2" type="sldImg"/>
          </p:nvPr>
        </p:nvSpPr>
        <p:spPr>
          <a:xfrm>
            <a:off x="2221008" y="685800"/>
            <a:ext cx="24168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3c2b65a69e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3c2b65a69e_0_203:notes"/>
          <p:cNvSpPr/>
          <p:nvPr>
            <p:ph idx="2" type="sldImg"/>
          </p:nvPr>
        </p:nvSpPr>
        <p:spPr>
          <a:xfrm>
            <a:off x="2221008" y="685800"/>
            <a:ext cx="24168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3c2b65a69e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0" name="Shape 10"/>
        <p:cNvGrpSpPr/>
        <p:nvPr/>
      </p:nvGrpSpPr>
      <p:grpSpPr>
        <a:xfrm>
          <a:off x="0" y="0"/>
          <a:ext cx="0" cy="0"/>
          <a:chOff x="0" y="0"/>
          <a:chExt cx="0" cy="0"/>
        </a:xfrm>
      </p:grpSpPr>
      <p:sp>
        <p:nvSpPr>
          <p:cNvPr id="11" name="Google Shape;11;p2"/>
          <p:cNvSpPr txBox="1"/>
          <p:nvPr>
            <p:ph type="ctrTitle"/>
          </p:nvPr>
        </p:nvSpPr>
        <p:spPr>
          <a:xfrm>
            <a:off x="181625" y="1094388"/>
            <a:ext cx="4964700" cy="30168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2" name="Google Shape;12;p2"/>
          <p:cNvSpPr txBox="1"/>
          <p:nvPr>
            <p:ph idx="1" type="subTitle"/>
          </p:nvPr>
        </p:nvSpPr>
        <p:spPr>
          <a:xfrm>
            <a:off x="181620" y="4165643"/>
            <a:ext cx="4964700" cy="11649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2"/>
          <p:cNvSpPr txBox="1"/>
          <p:nvPr>
            <p:ph idx="12" type="sldNum"/>
          </p:nvPr>
        </p:nvSpPr>
        <p:spPr>
          <a:xfrm>
            <a:off x="4936708" y="6854072"/>
            <a:ext cx="319800" cy="5784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5" name="Shape 45"/>
        <p:cNvGrpSpPr/>
        <p:nvPr/>
      </p:nvGrpSpPr>
      <p:grpSpPr>
        <a:xfrm>
          <a:off x="0" y="0"/>
          <a:ext cx="0" cy="0"/>
          <a:chOff x="0" y="0"/>
          <a:chExt cx="0" cy="0"/>
        </a:xfrm>
      </p:grpSpPr>
      <p:sp>
        <p:nvSpPr>
          <p:cNvPr id="46" name="Google Shape;46;p11"/>
          <p:cNvSpPr txBox="1"/>
          <p:nvPr>
            <p:ph hasCustomPrompt="1" type="title"/>
          </p:nvPr>
        </p:nvSpPr>
        <p:spPr>
          <a:xfrm>
            <a:off x="181620" y="1625801"/>
            <a:ext cx="4964700" cy="28860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7" name="Google Shape;47;p11"/>
          <p:cNvSpPr txBox="1"/>
          <p:nvPr>
            <p:ph idx="1" type="body"/>
          </p:nvPr>
        </p:nvSpPr>
        <p:spPr>
          <a:xfrm>
            <a:off x="181620" y="4633192"/>
            <a:ext cx="4964700" cy="191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8" name="Google Shape;48;p11"/>
          <p:cNvSpPr txBox="1"/>
          <p:nvPr>
            <p:ph idx="12" type="sldNum"/>
          </p:nvPr>
        </p:nvSpPr>
        <p:spPr>
          <a:xfrm>
            <a:off x="4936708" y="6854072"/>
            <a:ext cx="319800" cy="5784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9" name="Shape 49"/>
        <p:cNvGrpSpPr/>
        <p:nvPr/>
      </p:nvGrpSpPr>
      <p:grpSpPr>
        <a:xfrm>
          <a:off x="0" y="0"/>
          <a:ext cx="0" cy="0"/>
          <a:chOff x="0" y="0"/>
          <a:chExt cx="0" cy="0"/>
        </a:xfrm>
      </p:grpSpPr>
      <p:sp>
        <p:nvSpPr>
          <p:cNvPr id="50" name="Google Shape;50;p12"/>
          <p:cNvSpPr txBox="1"/>
          <p:nvPr>
            <p:ph idx="12" type="sldNum"/>
          </p:nvPr>
        </p:nvSpPr>
        <p:spPr>
          <a:xfrm>
            <a:off x="4936708" y="6854072"/>
            <a:ext cx="319800" cy="5784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4" name="Shape 14"/>
        <p:cNvGrpSpPr/>
        <p:nvPr/>
      </p:nvGrpSpPr>
      <p:grpSpPr>
        <a:xfrm>
          <a:off x="0" y="0"/>
          <a:ext cx="0" cy="0"/>
          <a:chOff x="0" y="0"/>
          <a:chExt cx="0" cy="0"/>
        </a:xfrm>
      </p:grpSpPr>
      <p:sp>
        <p:nvSpPr>
          <p:cNvPr id="15" name="Google Shape;15;p3"/>
          <p:cNvSpPr txBox="1"/>
          <p:nvPr>
            <p:ph type="title"/>
          </p:nvPr>
        </p:nvSpPr>
        <p:spPr>
          <a:xfrm>
            <a:off x="181620" y="3161354"/>
            <a:ext cx="4964700" cy="12372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6" name="Google Shape;16;p3"/>
          <p:cNvSpPr txBox="1"/>
          <p:nvPr>
            <p:ph idx="12" type="sldNum"/>
          </p:nvPr>
        </p:nvSpPr>
        <p:spPr>
          <a:xfrm>
            <a:off x="4936708" y="6854072"/>
            <a:ext cx="319800" cy="5784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181620" y="654105"/>
            <a:ext cx="4964700" cy="8418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9" name="Google Shape;19;p4"/>
          <p:cNvSpPr txBox="1"/>
          <p:nvPr>
            <p:ph idx="1" type="body"/>
          </p:nvPr>
        </p:nvSpPr>
        <p:spPr>
          <a:xfrm>
            <a:off x="181620" y="1693927"/>
            <a:ext cx="4964700" cy="5021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0" name="Google Shape;20;p4"/>
          <p:cNvSpPr txBox="1"/>
          <p:nvPr>
            <p:ph idx="12" type="sldNum"/>
          </p:nvPr>
        </p:nvSpPr>
        <p:spPr>
          <a:xfrm>
            <a:off x="4936708" y="6854072"/>
            <a:ext cx="319800" cy="5784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181620" y="654105"/>
            <a:ext cx="4964700" cy="8418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3" name="Google Shape;23;p5"/>
          <p:cNvSpPr txBox="1"/>
          <p:nvPr>
            <p:ph idx="1" type="body"/>
          </p:nvPr>
        </p:nvSpPr>
        <p:spPr>
          <a:xfrm>
            <a:off x="181620" y="1693927"/>
            <a:ext cx="2330700" cy="5021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2" type="body"/>
          </p:nvPr>
        </p:nvSpPr>
        <p:spPr>
          <a:xfrm>
            <a:off x="2815729" y="1693927"/>
            <a:ext cx="2330700" cy="5021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Google Shape;25;p5"/>
          <p:cNvSpPr txBox="1"/>
          <p:nvPr>
            <p:ph idx="12" type="sldNum"/>
          </p:nvPr>
        </p:nvSpPr>
        <p:spPr>
          <a:xfrm>
            <a:off x="4936708" y="6854072"/>
            <a:ext cx="319800" cy="5784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181620" y="654105"/>
            <a:ext cx="4964700" cy="8418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8" name="Google Shape;28;p6"/>
          <p:cNvSpPr txBox="1"/>
          <p:nvPr>
            <p:ph idx="12" type="sldNum"/>
          </p:nvPr>
        </p:nvSpPr>
        <p:spPr>
          <a:xfrm>
            <a:off x="4936708" y="6854072"/>
            <a:ext cx="319800" cy="5784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181620" y="816630"/>
            <a:ext cx="1636200" cy="11106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181620" y="2042457"/>
            <a:ext cx="1636200" cy="4673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Google Shape;32;p7"/>
          <p:cNvSpPr txBox="1"/>
          <p:nvPr>
            <p:ph idx="12" type="sldNum"/>
          </p:nvPr>
        </p:nvSpPr>
        <p:spPr>
          <a:xfrm>
            <a:off x="4936708" y="6854072"/>
            <a:ext cx="319800" cy="5784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3" name="Shape 33"/>
        <p:cNvGrpSpPr/>
        <p:nvPr/>
      </p:nvGrpSpPr>
      <p:grpSpPr>
        <a:xfrm>
          <a:off x="0" y="0"/>
          <a:ext cx="0" cy="0"/>
          <a:chOff x="0" y="0"/>
          <a:chExt cx="0" cy="0"/>
        </a:xfrm>
      </p:grpSpPr>
      <p:sp>
        <p:nvSpPr>
          <p:cNvPr id="34" name="Google Shape;34;p8"/>
          <p:cNvSpPr txBox="1"/>
          <p:nvPr>
            <p:ph type="title"/>
          </p:nvPr>
        </p:nvSpPr>
        <p:spPr>
          <a:xfrm>
            <a:off x="285657" y="661638"/>
            <a:ext cx="3710400" cy="60126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5" name="Google Shape;35;p8"/>
          <p:cNvSpPr txBox="1"/>
          <p:nvPr>
            <p:ph idx="12" type="sldNum"/>
          </p:nvPr>
        </p:nvSpPr>
        <p:spPr>
          <a:xfrm>
            <a:off x="4936708" y="6854072"/>
            <a:ext cx="319800" cy="5784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2664000" y="-184"/>
            <a:ext cx="2664000" cy="7560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9"/>
          <p:cNvSpPr txBox="1"/>
          <p:nvPr>
            <p:ph type="title"/>
          </p:nvPr>
        </p:nvSpPr>
        <p:spPr>
          <a:xfrm>
            <a:off x="154701" y="1812541"/>
            <a:ext cx="2357100" cy="21786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9" name="Google Shape;39;p9"/>
          <p:cNvSpPr txBox="1"/>
          <p:nvPr>
            <p:ph idx="1" type="subTitle"/>
          </p:nvPr>
        </p:nvSpPr>
        <p:spPr>
          <a:xfrm>
            <a:off x="154701" y="4120005"/>
            <a:ext cx="2357100" cy="1815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0" name="Google Shape;40;p9"/>
          <p:cNvSpPr txBox="1"/>
          <p:nvPr>
            <p:ph idx="2" type="body"/>
          </p:nvPr>
        </p:nvSpPr>
        <p:spPr>
          <a:xfrm>
            <a:off x="2878134" y="1064257"/>
            <a:ext cx="2235600" cy="54312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1" name="Google Shape;41;p9"/>
          <p:cNvSpPr txBox="1"/>
          <p:nvPr>
            <p:ph idx="12" type="sldNum"/>
          </p:nvPr>
        </p:nvSpPr>
        <p:spPr>
          <a:xfrm>
            <a:off x="4936708" y="6854072"/>
            <a:ext cx="319800" cy="5784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2" name="Shape 42"/>
        <p:cNvGrpSpPr/>
        <p:nvPr/>
      </p:nvGrpSpPr>
      <p:grpSpPr>
        <a:xfrm>
          <a:off x="0" y="0"/>
          <a:ext cx="0" cy="0"/>
          <a:chOff x="0" y="0"/>
          <a:chExt cx="0" cy="0"/>
        </a:xfrm>
      </p:grpSpPr>
      <p:sp>
        <p:nvSpPr>
          <p:cNvPr id="43" name="Google Shape;43;p10"/>
          <p:cNvSpPr txBox="1"/>
          <p:nvPr>
            <p:ph idx="1" type="body"/>
          </p:nvPr>
        </p:nvSpPr>
        <p:spPr>
          <a:xfrm>
            <a:off x="181620" y="6218168"/>
            <a:ext cx="3495300" cy="889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4" name="Google Shape;44;p10"/>
          <p:cNvSpPr txBox="1"/>
          <p:nvPr>
            <p:ph idx="12" type="sldNum"/>
          </p:nvPr>
        </p:nvSpPr>
        <p:spPr>
          <a:xfrm>
            <a:off x="4936708" y="6854072"/>
            <a:ext cx="319800" cy="5784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81620" y="654105"/>
            <a:ext cx="4964700" cy="841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181620" y="1693927"/>
            <a:ext cx="4964700" cy="5021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4936708" y="6854072"/>
            <a:ext cx="319800" cy="5784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pic>
        <p:nvPicPr>
          <p:cNvPr id="9" name="Google Shape;9;p1"/>
          <p:cNvPicPr preferRelativeResize="0"/>
          <p:nvPr/>
        </p:nvPicPr>
        <p:blipFill rotWithShape="1">
          <a:blip r:embed="rId1">
            <a:alphaModFix/>
          </a:blip>
          <a:srcRect b="26084" l="0" r="0" t="29697"/>
          <a:stretch/>
        </p:blipFill>
        <p:spPr>
          <a:xfrm>
            <a:off x="2065313" y="124650"/>
            <a:ext cx="1197375" cy="52945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 name="Shape 54"/>
        <p:cNvGrpSpPr/>
        <p:nvPr/>
      </p:nvGrpSpPr>
      <p:grpSpPr>
        <a:xfrm>
          <a:off x="0" y="0"/>
          <a:ext cx="0" cy="0"/>
          <a:chOff x="0" y="0"/>
          <a:chExt cx="0" cy="0"/>
        </a:xfrm>
      </p:grpSpPr>
      <p:sp>
        <p:nvSpPr>
          <p:cNvPr id="55" name="Google Shape;55;p13"/>
          <p:cNvSpPr txBox="1"/>
          <p:nvPr>
            <p:ph type="ctrTitle"/>
          </p:nvPr>
        </p:nvSpPr>
        <p:spPr>
          <a:xfrm>
            <a:off x="181625" y="411931"/>
            <a:ext cx="4964700" cy="1635600"/>
          </a:xfrm>
          <a:prstGeom prst="rect">
            <a:avLst/>
          </a:prstGeom>
        </p:spPr>
        <p:txBody>
          <a:bodyPr anchorCtr="0" anchor="b" bIns="91425" lIns="91425" spcFirstLastPara="1" rIns="91425" wrap="square" tIns="91425">
            <a:noAutofit/>
          </a:bodyPr>
          <a:lstStyle/>
          <a:p>
            <a:pPr indent="0" lvl="0" marL="0" rtl="0" algn="ctr">
              <a:lnSpc>
                <a:spcPct val="115000"/>
              </a:lnSpc>
              <a:spcBef>
                <a:spcPts val="0"/>
              </a:spcBef>
              <a:spcAft>
                <a:spcPts val="300"/>
              </a:spcAft>
              <a:buClr>
                <a:schemeClr val="dk1"/>
              </a:buClr>
              <a:buSzPts val="1100"/>
              <a:buFont typeface="Arial"/>
              <a:buNone/>
            </a:pPr>
            <a:r>
              <a:rPr lang="en-GB" sz="2600"/>
              <a:t>Committee To Kill</a:t>
            </a:r>
            <a:endParaRPr>
              <a:latin typeface="Orbitron"/>
              <a:ea typeface="Orbitron"/>
              <a:cs typeface="Orbitron"/>
              <a:sym typeface="Orbitron"/>
            </a:endParaRPr>
          </a:p>
        </p:txBody>
      </p:sp>
      <p:sp>
        <p:nvSpPr>
          <p:cNvPr id="56" name="Google Shape;56;p13"/>
          <p:cNvSpPr txBox="1"/>
          <p:nvPr/>
        </p:nvSpPr>
        <p:spPr>
          <a:xfrm>
            <a:off x="278525" y="2374600"/>
            <a:ext cx="4867800" cy="678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2400"/>
              <a:t>Sam Bayley</a:t>
            </a:r>
            <a:endParaRPr sz="2400"/>
          </a:p>
        </p:txBody>
      </p:sp>
      <p:sp>
        <p:nvSpPr>
          <p:cNvPr id="57" name="Google Shape;57;p13"/>
          <p:cNvSpPr txBox="1"/>
          <p:nvPr/>
        </p:nvSpPr>
        <p:spPr>
          <a:xfrm>
            <a:off x="343950" y="3596400"/>
            <a:ext cx="4640100" cy="3499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sz="1200">
                <a:solidFill>
                  <a:schemeClr val="dk1"/>
                </a:solidFill>
              </a:rPr>
              <a:t>Working in an office. What a bore.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sz="1200">
                <a:solidFill>
                  <a:schemeClr val="dk1"/>
                </a:solidFill>
              </a:rPr>
              <a:t>It’s only 3pm. Your mind wanders. Imagining what a more exciting workplace would be like, with action... with danger. The weight of </a:t>
            </a:r>
            <a:r>
              <a:rPr lang="en-GB" sz="1200">
                <a:solidFill>
                  <a:schemeClr val="dk1"/>
                </a:solidFill>
              </a:rPr>
              <a:t>existential</a:t>
            </a:r>
            <a:r>
              <a:rPr lang="en-GB" sz="1200">
                <a:solidFill>
                  <a:schemeClr val="dk1"/>
                </a:solidFill>
              </a:rPr>
              <a:t> dread momentarily alleviated by a life and death </a:t>
            </a:r>
            <a:r>
              <a:rPr lang="en-GB" sz="1200">
                <a:solidFill>
                  <a:schemeClr val="dk1"/>
                </a:solidFill>
              </a:rPr>
              <a:t>situation</a:t>
            </a:r>
            <a:r>
              <a:rPr lang="en-GB" sz="1200">
                <a:solidFill>
                  <a:schemeClr val="dk1"/>
                </a:solidFill>
              </a:rPr>
              <a:t>.</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sz="1200">
                <a:solidFill>
                  <a:schemeClr val="dk1"/>
                </a:solidFill>
              </a:rPr>
              <a:t>“Where did you file the Sorensen account?”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sz="1200">
                <a:solidFill>
                  <a:schemeClr val="dk1"/>
                </a:solidFill>
              </a:rPr>
              <a:t>You are pulled </a:t>
            </a:r>
            <a:r>
              <a:rPr lang="en-GB" sz="1200">
                <a:solidFill>
                  <a:schemeClr val="dk1"/>
                </a:solidFill>
              </a:rPr>
              <a:t>from</a:t>
            </a:r>
            <a:r>
              <a:rPr lang="en-GB" sz="1200">
                <a:solidFill>
                  <a:schemeClr val="dk1"/>
                </a:solidFill>
              </a:rPr>
              <a:t> your daydream by a mundane request. Nothing you do here will ever matter. </a:t>
            </a:r>
            <a:r>
              <a:rPr lang="en-GB" sz="1200">
                <a:solidFill>
                  <a:schemeClr val="dk1"/>
                </a:solidFill>
              </a:rPr>
              <a:t>Inevitably</a:t>
            </a:r>
            <a:r>
              <a:rPr lang="en-GB" sz="1200">
                <a:solidFill>
                  <a:schemeClr val="dk1"/>
                </a:solidFill>
              </a:rPr>
              <a:t> it will all disappear in the </a:t>
            </a:r>
            <a:r>
              <a:rPr lang="en-GB" sz="1200">
                <a:solidFill>
                  <a:schemeClr val="dk1"/>
                </a:solidFill>
              </a:rPr>
              <a:t>annals</a:t>
            </a:r>
            <a:r>
              <a:rPr lang="en-GB" sz="1200">
                <a:solidFill>
                  <a:schemeClr val="dk1"/>
                </a:solidFill>
              </a:rPr>
              <a:t> of history</a:t>
            </a:r>
            <a:r>
              <a:rPr lang="en-GB" sz="1200">
                <a:solidFill>
                  <a:schemeClr val="dk1"/>
                </a:solidFill>
              </a:rPr>
              <a:t>...</a:t>
            </a:r>
            <a:r>
              <a:rPr lang="en-GB" sz="1200">
                <a:solidFill>
                  <a:schemeClr val="dk1"/>
                </a:solidFill>
              </a:rPr>
              <a:t>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sz="1200">
                <a:solidFill>
                  <a:schemeClr val="dk1"/>
                </a:solidFill>
              </a:rPr>
              <a:t>3:05. Less than two hours to go...</a:t>
            </a:r>
            <a:endParaRPr sz="12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Google Shape;62;p14"/>
          <p:cNvSpPr txBox="1"/>
          <p:nvPr>
            <p:ph type="title"/>
          </p:nvPr>
        </p:nvSpPr>
        <p:spPr>
          <a:xfrm>
            <a:off x="181625" y="730299"/>
            <a:ext cx="4964700" cy="103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Sam Bayley</a:t>
            </a:r>
            <a:endParaRPr/>
          </a:p>
          <a:p>
            <a:pPr indent="0" lvl="0" marL="0" rtl="0" algn="l">
              <a:spcBef>
                <a:spcPts val="0"/>
              </a:spcBef>
              <a:spcAft>
                <a:spcPts val="0"/>
              </a:spcAft>
              <a:buNone/>
            </a:pPr>
            <a:r>
              <a:rPr lang="en-GB" sz="1800">
                <a:solidFill>
                  <a:srgbClr val="666666"/>
                </a:solidFill>
              </a:rPr>
              <a:t>Clerk at Power Industries</a:t>
            </a:r>
            <a:endParaRPr sz="1800">
              <a:solidFill>
                <a:srgbClr val="666666"/>
              </a:solidFill>
            </a:endParaRPr>
          </a:p>
        </p:txBody>
      </p:sp>
      <p:sp>
        <p:nvSpPr>
          <p:cNvPr id="63" name="Google Shape;63;p14"/>
          <p:cNvSpPr txBox="1"/>
          <p:nvPr>
            <p:ph idx="1" type="body"/>
          </p:nvPr>
        </p:nvSpPr>
        <p:spPr>
          <a:xfrm>
            <a:off x="181620" y="1770127"/>
            <a:ext cx="4964700" cy="5021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sz="1100">
                <a:solidFill>
                  <a:schemeClr val="dk1"/>
                </a:solidFill>
              </a:rPr>
              <a:t>Oh my gosh!  Working at Power Industries is such a drag. Good thing ol’ Sam Bayley is here to brighten up everyone’s days. It is truly a gift you have; making everyone feel so much better about their BORING lives. For that reason, it is up to you to provide the entertainment at gatherings such as this. A little fake rumour here, a little flirting there and suddenly the office life is buzzing with drama lol!</a:t>
            </a:r>
            <a:br>
              <a:rPr lang="en-GB" sz="1100">
                <a:solidFill>
                  <a:schemeClr val="dk1"/>
                </a:solidFill>
              </a:rPr>
            </a:br>
            <a:br>
              <a:rPr lang="en-GB" sz="1100">
                <a:solidFill>
                  <a:schemeClr val="dk1"/>
                </a:solidFill>
              </a:rPr>
            </a:br>
            <a:r>
              <a:rPr lang="en-GB" sz="1100">
                <a:solidFill>
                  <a:schemeClr val="dk1"/>
                </a:solidFill>
              </a:rPr>
              <a:t>Speaking of drama, you wouldn’t believe who I’m dating. Well you would because you’re me but…. Dominic! Dominic Power the CEO! What a hunk, and the secrecy makes it even more exciting. I soooo wish I could tell everyone… I do often hint at it for a chuckle. It is kinda weird though because we got together, like, while I was still interviewing for the job here. Whatevs.</a:t>
            </a:r>
            <a:br>
              <a:rPr lang="en-GB" sz="1100">
                <a:solidFill>
                  <a:schemeClr val="dk1"/>
                </a:solidFill>
              </a:rPr>
            </a:br>
            <a:br>
              <a:rPr lang="en-GB" sz="1100">
                <a:solidFill>
                  <a:schemeClr val="dk1"/>
                </a:solidFill>
              </a:rPr>
            </a:br>
            <a:r>
              <a:rPr lang="en-GB" sz="1100">
                <a:solidFill>
                  <a:schemeClr val="dk1"/>
                </a:solidFill>
              </a:rPr>
              <a:t>Anyway Dominic is old news. Its Dylan that I’m interested in now. I mean he’s just a dirty janitor, but ol’ Sammy needs some dirtiness every now and then. The plan is to see how long it takes for Dominic to find out that you are double dating! Dylan asked to keep a lid on it but he knows I can’t keep my mouth shut about a juicy story like this ROFL.</a:t>
            </a:r>
            <a:br>
              <a:rPr lang="en-GB" sz="1100">
                <a:solidFill>
                  <a:schemeClr val="dk1"/>
                </a:solidFill>
              </a:rPr>
            </a:br>
            <a:br>
              <a:rPr lang="en-GB" sz="1100">
                <a:solidFill>
                  <a:schemeClr val="dk1"/>
                </a:solidFill>
              </a:rPr>
            </a:br>
            <a:r>
              <a:rPr lang="en-GB" sz="1100">
                <a:solidFill>
                  <a:schemeClr val="dk1"/>
                </a:solidFill>
              </a:rPr>
              <a:t>I’ve spent some time coming up with some great LIES to tell people at the office during lunch break. Some of them are DOOZIES! I wouldn’t say any of these to their face but imagine the juicy rumours I could start….</a:t>
            </a:r>
            <a:br>
              <a:rPr lang="en-GB" sz="1100">
                <a:solidFill>
                  <a:schemeClr val="dk1"/>
                </a:solidFill>
              </a:rPr>
            </a:br>
            <a:endParaRPr>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Google Shape;68;p15"/>
          <p:cNvSpPr txBox="1"/>
          <p:nvPr/>
        </p:nvSpPr>
        <p:spPr>
          <a:xfrm>
            <a:off x="396075" y="4441925"/>
            <a:ext cx="4705500" cy="52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a:t>Your Goals:</a:t>
            </a:r>
            <a:endParaRPr b="1"/>
          </a:p>
        </p:txBody>
      </p:sp>
      <p:sp>
        <p:nvSpPr>
          <p:cNvPr id="69" name="Google Shape;69;p15"/>
          <p:cNvSpPr txBox="1"/>
          <p:nvPr/>
        </p:nvSpPr>
        <p:spPr>
          <a:xfrm>
            <a:off x="214350" y="4858950"/>
            <a:ext cx="4899300" cy="22815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chemeClr val="dk1"/>
              </a:buClr>
              <a:buSzPts val="1100"/>
              <a:buChar char="●"/>
            </a:pPr>
            <a:r>
              <a:rPr b="1" lang="en-GB" sz="1100">
                <a:solidFill>
                  <a:schemeClr val="dk1"/>
                </a:solidFill>
              </a:rPr>
              <a:t>Escape at all costs. </a:t>
            </a:r>
            <a:r>
              <a:rPr lang="en-GB" sz="1100">
                <a:solidFill>
                  <a:schemeClr val="dk1"/>
                </a:solidFill>
              </a:rPr>
              <a:t>You don’t get paid enough to risk your life for the business. </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b="1" lang="en-GB" sz="1100">
                <a:solidFill>
                  <a:schemeClr val="dk1"/>
                </a:solidFill>
              </a:rPr>
              <a:t>Keep your affair with Dylan a secret. </a:t>
            </a:r>
            <a:r>
              <a:rPr lang="en-GB" sz="1100">
                <a:solidFill>
                  <a:schemeClr val="dk1"/>
                </a:solidFill>
              </a:rPr>
              <a:t>Dominic and you are not really exclusive yet but you know he would be upset if you told him you’d met Dylan. You also can’t afford to lose this job.</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b="1" lang="en-GB" sz="1100">
                <a:solidFill>
                  <a:schemeClr val="dk1"/>
                </a:solidFill>
              </a:rPr>
              <a:t>Grow your fan club.</a:t>
            </a:r>
            <a:r>
              <a:rPr lang="en-GB" sz="1100">
                <a:solidFill>
                  <a:schemeClr val="dk1"/>
                </a:solidFill>
              </a:rPr>
              <a:t> People are so easily manipulated if you simply tell them the right thing.</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b="1" lang="en-GB" sz="1100">
                <a:solidFill>
                  <a:schemeClr val="dk1"/>
                </a:solidFill>
              </a:rPr>
              <a:t>Take a selfie with everyone. </a:t>
            </a:r>
            <a:r>
              <a:rPr lang="en-GB" sz="1100">
                <a:solidFill>
                  <a:schemeClr val="dk1"/>
                </a:solidFill>
              </a:rPr>
              <a:t>If you aren't posting proof of how lovely you are to social media, did it really happen?</a:t>
            </a:r>
            <a:endParaRPr b="1" sz="1100">
              <a:solidFill>
                <a:schemeClr val="dk1"/>
              </a:solidFill>
            </a:endParaRPr>
          </a:p>
        </p:txBody>
      </p:sp>
      <p:sp>
        <p:nvSpPr>
          <p:cNvPr id="70" name="Google Shape;70;p15"/>
          <p:cNvSpPr txBox="1"/>
          <p:nvPr>
            <p:ph idx="1" type="body"/>
          </p:nvPr>
        </p:nvSpPr>
        <p:spPr>
          <a:xfrm>
            <a:off x="216900" y="800600"/>
            <a:ext cx="4964700" cy="355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Google Shape;75;p16"/>
          <p:cNvSpPr txBox="1"/>
          <p:nvPr/>
        </p:nvSpPr>
        <p:spPr>
          <a:xfrm>
            <a:off x="205950" y="676875"/>
            <a:ext cx="4906800" cy="714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1800"/>
              <a:t>Other People</a:t>
            </a:r>
            <a:endParaRPr b="1" sz="1800"/>
          </a:p>
        </p:txBody>
      </p:sp>
      <p:sp>
        <p:nvSpPr>
          <p:cNvPr id="76" name="Google Shape;76;p16"/>
          <p:cNvSpPr txBox="1"/>
          <p:nvPr/>
        </p:nvSpPr>
        <p:spPr>
          <a:xfrm>
            <a:off x="353275" y="1045425"/>
            <a:ext cx="4632900" cy="624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GB" sz="1300">
                <a:solidFill>
                  <a:schemeClr val="dk2"/>
                </a:solidFill>
              </a:rPr>
              <a:t>Beatrice Pirozzi</a:t>
            </a:r>
            <a:endParaRPr b="1" sz="1300">
              <a:solidFill>
                <a:schemeClr val="dk2"/>
              </a:solidFill>
            </a:endParaRPr>
          </a:p>
          <a:p>
            <a:pPr indent="0" lvl="0" marL="0" rtl="0" algn="l">
              <a:spcBef>
                <a:spcPts val="0"/>
              </a:spcBef>
              <a:spcAft>
                <a:spcPts val="0"/>
              </a:spcAft>
              <a:buClr>
                <a:schemeClr val="dk1"/>
              </a:buClr>
              <a:buSzPts val="1100"/>
              <a:buFont typeface="Arial"/>
              <a:buNone/>
            </a:pPr>
            <a:r>
              <a:rPr lang="en-GB" sz="1000">
                <a:solidFill>
                  <a:schemeClr val="dk2"/>
                </a:solidFill>
              </a:rPr>
              <a:t>You have seen her rummaging through Power Industries desks, but you don’t know why.</a:t>
            </a:r>
            <a:endParaRPr sz="1000">
              <a:solidFill>
                <a:schemeClr val="dk2"/>
              </a:solidFill>
            </a:endParaRPr>
          </a:p>
          <a:p>
            <a:pPr indent="0" lvl="0" marL="0" rtl="0" algn="l">
              <a:spcBef>
                <a:spcPts val="0"/>
              </a:spcBef>
              <a:spcAft>
                <a:spcPts val="0"/>
              </a:spcAft>
              <a:buClr>
                <a:schemeClr val="dk1"/>
              </a:buClr>
              <a:buSzPts val="1100"/>
              <a:buFont typeface="Arial"/>
              <a:buNone/>
            </a:pPr>
            <a:r>
              <a:t/>
            </a:r>
            <a:endParaRPr sz="1000">
              <a:solidFill>
                <a:schemeClr val="dk2"/>
              </a:solidFill>
            </a:endParaRPr>
          </a:p>
          <a:p>
            <a:pPr indent="0" lvl="0" marL="0" rtl="0" algn="l">
              <a:spcBef>
                <a:spcPts val="0"/>
              </a:spcBef>
              <a:spcAft>
                <a:spcPts val="0"/>
              </a:spcAft>
              <a:buClr>
                <a:schemeClr val="dk1"/>
              </a:buClr>
              <a:buSzPts val="1100"/>
              <a:buFont typeface="Arial"/>
              <a:buNone/>
            </a:pPr>
            <a:r>
              <a:rPr b="1" lang="en-GB" sz="1300">
                <a:solidFill>
                  <a:schemeClr val="dk2"/>
                </a:solidFill>
              </a:rPr>
              <a:t>Carolina Feint</a:t>
            </a:r>
            <a:endParaRPr b="1" sz="1300">
              <a:solidFill>
                <a:schemeClr val="dk2"/>
              </a:solidFill>
            </a:endParaRPr>
          </a:p>
          <a:p>
            <a:pPr indent="0" lvl="0" marL="0" rtl="0" algn="l">
              <a:spcBef>
                <a:spcPts val="0"/>
              </a:spcBef>
              <a:spcAft>
                <a:spcPts val="0"/>
              </a:spcAft>
              <a:buClr>
                <a:schemeClr val="dk1"/>
              </a:buClr>
              <a:buSzPts val="1100"/>
              <a:buFont typeface="Arial"/>
              <a:buNone/>
            </a:pPr>
            <a:r>
              <a:rPr lang="en-GB" sz="1000">
                <a:solidFill>
                  <a:schemeClr val="dk2"/>
                </a:solidFill>
              </a:rPr>
              <a:t>They wear cheap clothing and you’ve seen them using a taser on dead rodents.</a:t>
            </a:r>
            <a:endParaRPr sz="1000">
              <a:solidFill>
                <a:schemeClr val="dk2"/>
              </a:solidFill>
            </a:endParaRPr>
          </a:p>
          <a:p>
            <a:pPr indent="0" lvl="0" marL="0" rtl="0" algn="l">
              <a:spcBef>
                <a:spcPts val="0"/>
              </a:spcBef>
              <a:spcAft>
                <a:spcPts val="0"/>
              </a:spcAft>
              <a:buClr>
                <a:schemeClr val="dk1"/>
              </a:buClr>
              <a:buSzPts val="1100"/>
              <a:buFont typeface="Arial"/>
              <a:buNone/>
            </a:pPr>
            <a:r>
              <a:t/>
            </a:r>
            <a:endParaRPr sz="1000">
              <a:solidFill>
                <a:schemeClr val="dk2"/>
              </a:solidFill>
            </a:endParaRPr>
          </a:p>
          <a:p>
            <a:pPr indent="0" lvl="0" marL="0" rtl="0" algn="l">
              <a:spcBef>
                <a:spcPts val="0"/>
              </a:spcBef>
              <a:spcAft>
                <a:spcPts val="0"/>
              </a:spcAft>
              <a:buClr>
                <a:schemeClr val="dk1"/>
              </a:buClr>
              <a:buSzPts val="1100"/>
              <a:buFont typeface="Arial"/>
              <a:buNone/>
            </a:pPr>
            <a:r>
              <a:rPr b="1" lang="en-GB" sz="1300">
                <a:solidFill>
                  <a:schemeClr val="dk2"/>
                </a:solidFill>
              </a:rPr>
              <a:t>Dylan Walsh</a:t>
            </a:r>
            <a:endParaRPr b="1" sz="1300">
              <a:solidFill>
                <a:schemeClr val="dk2"/>
              </a:solidFill>
            </a:endParaRPr>
          </a:p>
          <a:p>
            <a:pPr indent="0" lvl="0" marL="0" rtl="0" algn="l">
              <a:spcBef>
                <a:spcPts val="0"/>
              </a:spcBef>
              <a:spcAft>
                <a:spcPts val="0"/>
              </a:spcAft>
              <a:buClr>
                <a:schemeClr val="dk1"/>
              </a:buClr>
              <a:buSzPts val="1100"/>
              <a:buFont typeface="Arial"/>
              <a:buNone/>
            </a:pPr>
            <a:r>
              <a:rPr lang="en-GB" sz="1000">
                <a:solidFill>
                  <a:schemeClr val="dk2"/>
                </a:solidFill>
              </a:rPr>
              <a:t>He once told you in confidence that he’s paid for a prostitute, and all they did was play Uno naked.</a:t>
            </a:r>
            <a:endParaRPr sz="1000">
              <a:solidFill>
                <a:schemeClr val="dk2"/>
              </a:solidFill>
            </a:endParaRPr>
          </a:p>
          <a:p>
            <a:pPr indent="0" lvl="0" marL="0" rtl="0" algn="l">
              <a:spcBef>
                <a:spcPts val="0"/>
              </a:spcBef>
              <a:spcAft>
                <a:spcPts val="0"/>
              </a:spcAft>
              <a:buClr>
                <a:schemeClr val="dk1"/>
              </a:buClr>
              <a:buSzPts val="1100"/>
              <a:buFont typeface="Arial"/>
              <a:buNone/>
            </a:pPr>
            <a:r>
              <a:t/>
            </a:r>
            <a:endParaRPr sz="1000">
              <a:solidFill>
                <a:schemeClr val="dk2"/>
              </a:solidFill>
            </a:endParaRPr>
          </a:p>
          <a:p>
            <a:pPr indent="0" lvl="0" marL="0" rtl="0" algn="l">
              <a:spcBef>
                <a:spcPts val="0"/>
              </a:spcBef>
              <a:spcAft>
                <a:spcPts val="0"/>
              </a:spcAft>
              <a:buClr>
                <a:schemeClr val="dk1"/>
              </a:buClr>
              <a:buSzPts val="1100"/>
              <a:buFont typeface="Arial"/>
              <a:buNone/>
            </a:pPr>
            <a:r>
              <a:rPr b="1" lang="en-GB" sz="1300">
                <a:solidFill>
                  <a:schemeClr val="dk2"/>
                </a:solidFill>
              </a:rPr>
              <a:t>Dominic Power</a:t>
            </a:r>
            <a:endParaRPr b="1" sz="1300">
              <a:solidFill>
                <a:schemeClr val="dk2"/>
              </a:solidFill>
            </a:endParaRPr>
          </a:p>
          <a:p>
            <a:pPr indent="0" lvl="0" marL="0" rtl="0" algn="l">
              <a:spcBef>
                <a:spcPts val="0"/>
              </a:spcBef>
              <a:spcAft>
                <a:spcPts val="0"/>
              </a:spcAft>
              <a:buClr>
                <a:schemeClr val="dk1"/>
              </a:buClr>
              <a:buSzPts val="1100"/>
              <a:buFont typeface="Arial"/>
              <a:buNone/>
            </a:pPr>
            <a:r>
              <a:rPr lang="en-GB" sz="1000">
                <a:solidFill>
                  <a:schemeClr val="dk2"/>
                </a:solidFill>
              </a:rPr>
              <a:t>He’s rich, powerful, and mysterious. What else could you want?</a:t>
            </a:r>
            <a:endParaRPr sz="1000">
              <a:solidFill>
                <a:schemeClr val="dk2"/>
              </a:solidFill>
            </a:endParaRPr>
          </a:p>
          <a:p>
            <a:pPr indent="0" lvl="0" marL="0" rtl="0" algn="l">
              <a:spcBef>
                <a:spcPts val="0"/>
              </a:spcBef>
              <a:spcAft>
                <a:spcPts val="0"/>
              </a:spcAft>
              <a:buClr>
                <a:schemeClr val="dk1"/>
              </a:buClr>
              <a:buSzPts val="1100"/>
              <a:buFont typeface="Arial"/>
              <a:buNone/>
            </a:pPr>
            <a:r>
              <a:t/>
            </a:r>
            <a:endParaRPr sz="1000">
              <a:solidFill>
                <a:schemeClr val="dk2"/>
              </a:solidFill>
            </a:endParaRPr>
          </a:p>
          <a:p>
            <a:pPr indent="0" lvl="0" marL="0" rtl="0" algn="l">
              <a:spcBef>
                <a:spcPts val="0"/>
              </a:spcBef>
              <a:spcAft>
                <a:spcPts val="0"/>
              </a:spcAft>
              <a:buClr>
                <a:schemeClr val="dk1"/>
              </a:buClr>
              <a:buSzPts val="1100"/>
              <a:buFont typeface="Arial"/>
              <a:buNone/>
            </a:pPr>
            <a:r>
              <a:rPr b="1" lang="en-GB" sz="1300">
                <a:solidFill>
                  <a:schemeClr val="dk2"/>
                </a:solidFill>
              </a:rPr>
              <a:t>Hugo Boss</a:t>
            </a:r>
            <a:endParaRPr b="1" sz="1300">
              <a:solidFill>
                <a:schemeClr val="dk2"/>
              </a:solidFill>
            </a:endParaRPr>
          </a:p>
          <a:p>
            <a:pPr indent="0" lvl="0" marL="0" rtl="0" algn="l">
              <a:spcBef>
                <a:spcPts val="0"/>
              </a:spcBef>
              <a:spcAft>
                <a:spcPts val="0"/>
              </a:spcAft>
              <a:buClr>
                <a:schemeClr val="dk1"/>
              </a:buClr>
              <a:buSzPts val="1100"/>
              <a:buFont typeface="Arial"/>
              <a:buNone/>
            </a:pPr>
            <a:r>
              <a:rPr lang="en-GB" sz="1000">
                <a:solidFill>
                  <a:schemeClr val="dk2"/>
                </a:solidFill>
              </a:rPr>
              <a:t>Hugo recently proposed to you, and you are still yet to decide if you wish to accept.</a:t>
            </a:r>
            <a:endParaRPr sz="1000">
              <a:solidFill>
                <a:schemeClr val="dk2"/>
              </a:solidFill>
            </a:endParaRPr>
          </a:p>
          <a:p>
            <a:pPr indent="0" lvl="0" marL="0" rtl="0" algn="l">
              <a:spcBef>
                <a:spcPts val="0"/>
              </a:spcBef>
              <a:spcAft>
                <a:spcPts val="0"/>
              </a:spcAft>
              <a:buClr>
                <a:schemeClr val="dk1"/>
              </a:buClr>
              <a:buSzPts val="1100"/>
              <a:buFont typeface="Arial"/>
              <a:buNone/>
            </a:pPr>
            <a:r>
              <a:t/>
            </a:r>
            <a:endParaRPr sz="1000">
              <a:solidFill>
                <a:schemeClr val="dk2"/>
              </a:solidFill>
            </a:endParaRPr>
          </a:p>
          <a:p>
            <a:pPr indent="0" lvl="0" marL="0" rtl="0" algn="l">
              <a:spcBef>
                <a:spcPts val="0"/>
              </a:spcBef>
              <a:spcAft>
                <a:spcPts val="0"/>
              </a:spcAft>
              <a:buClr>
                <a:schemeClr val="dk1"/>
              </a:buClr>
              <a:buSzPts val="1100"/>
              <a:buFont typeface="Arial"/>
              <a:buNone/>
            </a:pPr>
            <a:r>
              <a:rPr b="1" lang="en-GB" sz="1300">
                <a:solidFill>
                  <a:schemeClr val="dk2"/>
                </a:solidFill>
              </a:rPr>
              <a:t>Helen Roland</a:t>
            </a:r>
            <a:endParaRPr b="1" sz="1300">
              <a:solidFill>
                <a:schemeClr val="dk2"/>
              </a:solidFill>
            </a:endParaRPr>
          </a:p>
          <a:p>
            <a:pPr indent="0" lvl="0" marL="0" rtl="0" algn="l">
              <a:spcBef>
                <a:spcPts val="0"/>
              </a:spcBef>
              <a:spcAft>
                <a:spcPts val="0"/>
              </a:spcAft>
              <a:buClr>
                <a:schemeClr val="dk1"/>
              </a:buClr>
              <a:buSzPts val="1100"/>
              <a:buFont typeface="Arial"/>
              <a:buNone/>
            </a:pPr>
            <a:r>
              <a:rPr lang="en-GB" sz="1000">
                <a:solidFill>
                  <a:schemeClr val="dk2"/>
                </a:solidFill>
              </a:rPr>
              <a:t>You saw her and Hugo make out in the copy room a couple of weeks back, but she made you keep it a secret.</a:t>
            </a:r>
            <a:endParaRPr sz="1000">
              <a:solidFill>
                <a:schemeClr val="dk2"/>
              </a:solidFill>
            </a:endParaRPr>
          </a:p>
          <a:p>
            <a:pPr indent="0" lvl="0" marL="0" rtl="0" algn="l">
              <a:spcBef>
                <a:spcPts val="0"/>
              </a:spcBef>
              <a:spcAft>
                <a:spcPts val="0"/>
              </a:spcAft>
              <a:buClr>
                <a:schemeClr val="dk1"/>
              </a:buClr>
              <a:buSzPts val="1100"/>
              <a:buFont typeface="Arial"/>
              <a:buNone/>
            </a:pPr>
            <a:r>
              <a:t/>
            </a:r>
            <a:endParaRPr sz="1000">
              <a:solidFill>
                <a:schemeClr val="dk2"/>
              </a:solidFill>
            </a:endParaRPr>
          </a:p>
          <a:p>
            <a:pPr indent="0" lvl="0" marL="0" rtl="0" algn="l">
              <a:spcBef>
                <a:spcPts val="0"/>
              </a:spcBef>
              <a:spcAft>
                <a:spcPts val="0"/>
              </a:spcAft>
              <a:buClr>
                <a:schemeClr val="dk1"/>
              </a:buClr>
              <a:buSzPts val="1100"/>
              <a:buFont typeface="Arial"/>
              <a:buNone/>
            </a:pPr>
            <a:r>
              <a:rPr b="1" lang="en-GB" sz="1300">
                <a:solidFill>
                  <a:schemeClr val="dk2"/>
                </a:solidFill>
              </a:rPr>
              <a:t>Brad Scullin</a:t>
            </a:r>
            <a:endParaRPr b="1" sz="1300">
              <a:solidFill>
                <a:schemeClr val="dk2"/>
              </a:solidFill>
            </a:endParaRPr>
          </a:p>
          <a:p>
            <a:pPr indent="0" lvl="0" marL="0" rtl="0" algn="l">
              <a:spcBef>
                <a:spcPts val="0"/>
              </a:spcBef>
              <a:spcAft>
                <a:spcPts val="0"/>
              </a:spcAft>
              <a:buClr>
                <a:schemeClr val="dk1"/>
              </a:buClr>
              <a:buSzPts val="1100"/>
              <a:buFont typeface="Arial"/>
              <a:buNone/>
            </a:pPr>
            <a:r>
              <a:rPr lang="en-GB" sz="1000">
                <a:solidFill>
                  <a:schemeClr val="dk2"/>
                </a:solidFill>
              </a:rPr>
              <a:t>He’s actually gay. He only keeps a girlfriend for appearances because his parents would kill him if they found out.</a:t>
            </a:r>
            <a:endParaRPr sz="1000">
              <a:solidFill>
                <a:schemeClr val="dk2"/>
              </a:solidFill>
            </a:endParaRPr>
          </a:p>
          <a:p>
            <a:pPr indent="0" lvl="0" marL="0" rtl="0" algn="l">
              <a:spcBef>
                <a:spcPts val="0"/>
              </a:spcBef>
              <a:spcAft>
                <a:spcPts val="0"/>
              </a:spcAft>
              <a:buClr>
                <a:schemeClr val="dk1"/>
              </a:buClr>
              <a:buSzPts val="1100"/>
              <a:buFont typeface="Arial"/>
              <a:buNone/>
            </a:pPr>
            <a:r>
              <a:t/>
            </a:r>
            <a:endParaRPr sz="1000">
              <a:solidFill>
                <a:schemeClr val="dk2"/>
              </a:solidFill>
            </a:endParaRPr>
          </a:p>
          <a:p>
            <a:pPr indent="0" lvl="0" marL="0" rtl="0" algn="l">
              <a:spcBef>
                <a:spcPts val="0"/>
              </a:spcBef>
              <a:spcAft>
                <a:spcPts val="0"/>
              </a:spcAft>
              <a:buClr>
                <a:schemeClr val="dk1"/>
              </a:buClr>
              <a:buSzPts val="1100"/>
              <a:buFont typeface="Arial"/>
              <a:buNone/>
            </a:pPr>
            <a:r>
              <a:rPr b="1" lang="en-GB" sz="1300">
                <a:solidFill>
                  <a:schemeClr val="dk2"/>
                </a:solidFill>
              </a:rPr>
              <a:t>Leo Fox</a:t>
            </a:r>
            <a:endParaRPr b="1" sz="1300">
              <a:solidFill>
                <a:schemeClr val="dk2"/>
              </a:solidFill>
            </a:endParaRPr>
          </a:p>
          <a:p>
            <a:pPr indent="0" lvl="0" marL="0" rtl="0" algn="l">
              <a:spcBef>
                <a:spcPts val="0"/>
              </a:spcBef>
              <a:spcAft>
                <a:spcPts val="0"/>
              </a:spcAft>
              <a:buClr>
                <a:schemeClr val="dk1"/>
              </a:buClr>
              <a:buSzPts val="1100"/>
              <a:buFont typeface="Arial"/>
              <a:buNone/>
            </a:pPr>
            <a:r>
              <a:rPr lang="en-GB" sz="1000">
                <a:solidFill>
                  <a:schemeClr val="dk2"/>
                </a:solidFill>
              </a:rPr>
              <a:t>Leo is actually Dominic’s son, which is why he doesn’t get fired despite poor performance records.</a:t>
            </a:r>
            <a:endParaRPr sz="1000">
              <a:solidFill>
                <a:schemeClr val="dk2"/>
              </a:solidFill>
            </a:endParaRPr>
          </a:p>
          <a:p>
            <a:pPr indent="0" lvl="0" marL="0" rtl="0" algn="l">
              <a:spcBef>
                <a:spcPts val="0"/>
              </a:spcBef>
              <a:spcAft>
                <a:spcPts val="0"/>
              </a:spcAft>
              <a:buClr>
                <a:schemeClr val="dk1"/>
              </a:buClr>
              <a:buSzPts val="1100"/>
              <a:buFont typeface="Arial"/>
              <a:buNone/>
            </a:pPr>
            <a:r>
              <a:t/>
            </a:r>
            <a:endParaRPr sz="1000">
              <a:solidFill>
                <a:schemeClr val="dk2"/>
              </a:solidFill>
            </a:endParaRPr>
          </a:p>
          <a:p>
            <a:pPr indent="0" lvl="0" marL="0" rtl="0" algn="l">
              <a:spcBef>
                <a:spcPts val="0"/>
              </a:spcBef>
              <a:spcAft>
                <a:spcPts val="0"/>
              </a:spcAft>
              <a:buClr>
                <a:schemeClr val="dk1"/>
              </a:buClr>
              <a:buSzPts val="1100"/>
              <a:buFont typeface="Arial"/>
              <a:buNone/>
            </a:pPr>
            <a:r>
              <a:rPr b="1" lang="en-GB" sz="1300">
                <a:solidFill>
                  <a:schemeClr val="dk2"/>
                </a:solidFill>
              </a:rPr>
              <a:t>Reece Remington</a:t>
            </a:r>
            <a:endParaRPr b="1" sz="1300">
              <a:solidFill>
                <a:schemeClr val="dk2"/>
              </a:solidFill>
            </a:endParaRPr>
          </a:p>
          <a:p>
            <a:pPr indent="0" lvl="0" marL="0" rtl="0" algn="l">
              <a:spcBef>
                <a:spcPts val="0"/>
              </a:spcBef>
              <a:spcAft>
                <a:spcPts val="0"/>
              </a:spcAft>
              <a:buClr>
                <a:schemeClr val="dk1"/>
              </a:buClr>
              <a:buSzPts val="1100"/>
              <a:buFont typeface="Arial"/>
              <a:buNone/>
            </a:pPr>
            <a:r>
              <a:rPr lang="en-GB" sz="1000">
                <a:solidFill>
                  <a:schemeClr val="dk2"/>
                </a:solidFill>
              </a:rPr>
              <a:t>He once offered you a million dollars to go on a date. You declined stating that you have standards, but he still insists the offer remains available.</a:t>
            </a:r>
            <a:endParaRPr sz="1000">
              <a:solidFill>
                <a:schemeClr val="dk2"/>
              </a:solidFill>
            </a:endParaRPr>
          </a:p>
          <a:p>
            <a:pPr indent="0" lvl="0" marL="0" rtl="0" algn="l">
              <a:lnSpc>
                <a:spcPct val="115000"/>
              </a:lnSpc>
              <a:spcBef>
                <a:spcPts val="0"/>
              </a:spcBef>
              <a:spcAft>
                <a:spcPts val="0"/>
              </a:spcAft>
              <a:buNone/>
            </a:pPr>
            <a:r>
              <a:t/>
            </a:r>
            <a:endParaRPr b="1" sz="13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3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Google Shape;81;p17"/>
          <p:cNvSpPr txBox="1"/>
          <p:nvPr/>
        </p:nvSpPr>
        <p:spPr>
          <a:xfrm>
            <a:off x="212400" y="639600"/>
            <a:ext cx="4903200" cy="831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1800"/>
              <a:t>Abilities</a:t>
            </a:r>
            <a:endParaRPr b="1" sz="1800"/>
          </a:p>
          <a:p>
            <a:pPr indent="0" lvl="0" marL="0" rtl="0" algn="ctr">
              <a:spcBef>
                <a:spcPts val="0"/>
              </a:spcBef>
              <a:spcAft>
                <a:spcPts val="0"/>
              </a:spcAft>
              <a:buNone/>
            </a:pPr>
            <a:r>
              <a:rPr lang="en-GB" sz="800"/>
              <a:t>Use these to do things. They have a limited use, so check them off when you use them.</a:t>
            </a:r>
            <a:endParaRPr sz="800"/>
          </a:p>
        </p:txBody>
      </p:sp>
      <p:grpSp>
        <p:nvGrpSpPr>
          <p:cNvPr id="82" name="Google Shape;82;p17"/>
          <p:cNvGrpSpPr/>
          <p:nvPr/>
        </p:nvGrpSpPr>
        <p:grpSpPr>
          <a:xfrm>
            <a:off x="466200" y="1303688"/>
            <a:ext cx="4395600" cy="1425401"/>
            <a:chOff x="507600" y="2171195"/>
            <a:chExt cx="4395600" cy="1608805"/>
          </a:xfrm>
        </p:grpSpPr>
        <p:sp>
          <p:nvSpPr>
            <p:cNvPr id="83" name="Google Shape;83;p17"/>
            <p:cNvSpPr/>
            <p:nvPr/>
          </p:nvSpPr>
          <p:spPr>
            <a:xfrm>
              <a:off x="507600" y="2246400"/>
              <a:ext cx="4395600" cy="1479600"/>
            </a:xfrm>
            <a:prstGeom prst="roundRect">
              <a:avLst>
                <a:gd fmla="val 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7"/>
            <p:cNvSpPr/>
            <p:nvPr/>
          </p:nvSpPr>
          <p:spPr>
            <a:xfrm rot="-5400000">
              <a:off x="102600" y="2651400"/>
              <a:ext cx="1479600" cy="669600"/>
            </a:xfrm>
            <a:prstGeom prst="round2SameRect">
              <a:avLst>
                <a:gd fmla="val 0" name="adj1"/>
                <a:gd fmla="val 0" name="adj2"/>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GB"/>
                <a:t>Ability</a:t>
              </a:r>
              <a:endParaRPr/>
            </a:p>
          </p:txBody>
        </p:sp>
        <p:sp>
          <p:nvSpPr>
            <p:cNvPr id="85" name="Google Shape;85;p17"/>
            <p:cNvSpPr txBox="1"/>
            <p:nvPr/>
          </p:nvSpPr>
          <p:spPr>
            <a:xfrm>
              <a:off x="1188000" y="2171195"/>
              <a:ext cx="3715200" cy="43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a:t>Let’s all gossip</a:t>
              </a:r>
              <a:endParaRPr b="1"/>
            </a:p>
          </p:txBody>
        </p:sp>
        <p:sp>
          <p:nvSpPr>
            <p:cNvPr id="86" name="Google Shape;86;p17"/>
            <p:cNvSpPr txBox="1"/>
            <p:nvPr/>
          </p:nvSpPr>
          <p:spPr>
            <a:xfrm>
              <a:off x="1188000" y="2484395"/>
              <a:ext cx="3715200" cy="47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000">
                  <a:solidFill>
                    <a:schemeClr val="dk1"/>
                  </a:solidFill>
                </a:rPr>
                <a:t>If you sustain a conversation for a minute with at least two other players simultaneously, each player in the conversation needs to reveal their information to everyone else in conversation (you included.)</a:t>
              </a:r>
              <a:endParaRPr sz="1000"/>
            </a:p>
          </p:txBody>
        </p:sp>
        <p:sp>
          <p:nvSpPr>
            <p:cNvPr id="87" name="Google Shape;87;p17"/>
            <p:cNvSpPr/>
            <p:nvPr/>
          </p:nvSpPr>
          <p:spPr>
            <a:xfrm rot="5400000">
              <a:off x="2872800" y="1695600"/>
              <a:ext cx="334800" cy="3726000"/>
            </a:xfrm>
            <a:prstGeom prst="round1Rect">
              <a:avLst>
                <a:gd fmla="val 0"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7"/>
            <p:cNvSpPr txBox="1"/>
            <p:nvPr/>
          </p:nvSpPr>
          <p:spPr>
            <a:xfrm>
              <a:off x="1188000" y="3348000"/>
              <a:ext cx="3639600" cy="43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Usages: O O</a:t>
              </a:r>
              <a:endParaRPr/>
            </a:p>
          </p:txBody>
        </p:sp>
      </p:grpSp>
      <p:grpSp>
        <p:nvGrpSpPr>
          <p:cNvPr id="89" name="Google Shape;89;p17"/>
          <p:cNvGrpSpPr/>
          <p:nvPr/>
        </p:nvGrpSpPr>
        <p:grpSpPr>
          <a:xfrm>
            <a:off x="466200" y="2864213"/>
            <a:ext cx="4395600" cy="1425401"/>
            <a:chOff x="507600" y="2171195"/>
            <a:chExt cx="4395600" cy="1608805"/>
          </a:xfrm>
        </p:grpSpPr>
        <p:sp>
          <p:nvSpPr>
            <p:cNvPr id="90" name="Google Shape;90;p17"/>
            <p:cNvSpPr/>
            <p:nvPr/>
          </p:nvSpPr>
          <p:spPr>
            <a:xfrm>
              <a:off x="507600" y="2246400"/>
              <a:ext cx="4395600" cy="1479600"/>
            </a:xfrm>
            <a:prstGeom prst="roundRect">
              <a:avLst>
                <a:gd fmla="val 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7"/>
            <p:cNvSpPr/>
            <p:nvPr/>
          </p:nvSpPr>
          <p:spPr>
            <a:xfrm rot="-5400000">
              <a:off x="102600" y="2651400"/>
              <a:ext cx="1479600" cy="669600"/>
            </a:xfrm>
            <a:prstGeom prst="round2SameRect">
              <a:avLst>
                <a:gd fmla="val 0" name="adj1"/>
                <a:gd fmla="val 0" name="adj2"/>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GB"/>
                <a:t>Ability</a:t>
              </a:r>
              <a:endParaRPr/>
            </a:p>
          </p:txBody>
        </p:sp>
        <p:sp>
          <p:nvSpPr>
            <p:cNvPr id="92" name="Google Shape;92;p17"/>
            <p:cNvSpPr txBox="1"/>
            <p:nvPr/>
          </p:nvSpPr>
          <p:spPr>
            <a:xfrm>
              <a:off x="1188000" y="2171195"/>
              <a:ext cx="3715200" cy="43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a:t>Hey! What about me?</a:t>
              </a:r>
              <a:endParaRPr b="1"/>
            </a:p>
          </p:txBody>
        </p:sp>
        <p:sp>
          <p:nvSpPr>
            <p:cNvPr id="93" name="Google Shape;93;p17"/>
            <p:cNvSpPr txBox="1"/>
            <p:nvPr/>
          </p:nvSpPr>
          <p:spPr>
            <a:xfrm>
              <a:off x="1188000" y="2484395"/>
              <a:ext cx="3715200" cy="47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000"/>
                <a:t>Hold a conversation with someone about how valuable you think they are, how attractive you find them. That player becomes a member of your Fan Club and gains the following goal:</a:t>
              </a:r>
              <a:r>
                <a:rPr b="1" lang="en-GB" sz="1000"/>
                <a:t> “Ensure Sam Bayley survives.”</a:t>
              </a:r>
              <a:br>
                <a:rPr lang="en-GB" sz="1000"/>
              </a:br>
              <a:endParaRPr sz="1000"/>
            </a:p>
          </p:txBody>
        </p:sp>
        <p:sp>
          <p:nvSpPr>
            <p:cNvPr id="94" name="Google Shape;94;p17"/>
            <p:cNvSpPr/>
            <p:nvPr/>
          </p:nvSpPr>
          <p:spPr>
            <a:xfrm rot="5400000">
              <a:off x="2872800" y="1695600"/>
              <a:ext cx="334800" cy="3726000"/>
            </a:xfrm>
            <a:prstGeom prst="round1Rect">
              <a:avLst>
                <a:gd fmla="val 0"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7"/>
            <p:cNvSpPr txBox="1"/>
            <p:nvPr/>
          </p:nvSpPr>
          <p:spPr>
            <a:xfrm>
              <a:off x="1188000" y="3348000"/>
              <a:ext cx="3639600" cy="43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Usages: O O</a:t>
              </a:r>
              <a:endParaRPr/>
            </a:p>
          </p:txBody>
        </p:sp>
      </p:grpSp>
      <p:grpSp>
        <p:nvGrpSpPr>
          <p:cNvPr id="96" name="Google Shape;96;p17"/>
          <p:cNvGrpSpPr/>
          <p:nvPr/>
        </p:nvGrpSpPr>
        <p:grpSpPr>
          <a:xfrm>
            <a:off x="466200" y="4378563"/>
            <a:ext cx="4395600" cy="1425401"/>
            <a:chOff x="507600" y="2171195"/>
            <a:chExt cx="4395600" cy="1608805"/>
          </a:xfrm>
        </p:grpSpPr>
        <p:sp>
          <p:nvSpPr>
            <p:cNvPr id="97" name="Google Shape;97;p17"/>
            <p:cNvSpPr/>
            <p:nvPr/>
          </p:nvSpPr>
          <p:spPr>
            <a:xfrm>
              <a:off x="507600" y="2246400"/>
              <a:ext cx="4395600" cy="1479600"/>
            </a:xfrm>
            <a:prstGeom prst="roundRect">
              <a:avLst>
                <a:gd fmla="val 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7"/>
            <p:cNvSpPr/>
            <p:nvPr/>
          </p:nvSpPr>
          <p:spPr>
            <a:xfrm rot="-5400000">
              <a:off x="102600" y="2651400"/>
              <a:ext cx="1479600" cy="669600"/>
            </a:xfrm>
            <a:prstGeom prst="round2SameRect">
              <a:avLst>
                <a:gd fmla="val 0" name="adj1"/>
                <a:gd fmla="val 0" name="adj2"/>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GB"/>
                <a:t>Ability</a:t>
              </a:r>
              <a:endParaRPr/>
            </a:p>
          </p:txBody>
        </p:sp>
        <p:sp>
          <p:nvSpPr>
            <p:cNvPr id="99" name="Google Shape;99;p17"/>
            <p:cNvSpPr txBox="1"/>
            <p:nvPr/>
          </p:nvSpPr>
          <p:spPr>
            <a:xfrm>
              <a:off x="1188000" y="2171195"/>
              <a:ext cx="3715200" cy="43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a:t>Omg, did you see what they just did?</a:t>
              </a:r>
              <a:endParaRPr b="1"/>
            </a:p>
          </p:txBody>
        </p:sp>
        <p:sp>
          <p:nvSpPr>
            <p:cNvPr id="100" name="Google Shape;100;p17"/>
            <p:cNvSpPr txBox="1"/>
            <p:nvPr/>
          </p:nvSpPr>
          <p:spPr>
            <a:xfrm>
              <a:off x="1188000" y="2480797"/>
              <a:ext cx="3715200" cy="777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1000">
                  <a:solidFill>
                    <a:schemeClr val="dk1"/>
                  </a:solidFill>
                </a:rPr>
                <a:t>Start a private conversation with at least two other players about a player who isn’t in the room.After a minute, each player (including you) must share their “Other People” section about that player.</a:t>
              </a:r>
              <a:br>
                <a:rPr lang="en-GB" sz="1000">
                  <a:solidFill>
                    <a:schemeClr val="dk1"/>
                  </a:solidFill>
                </a:rPr>
              </a:br>
              <a:endParaRPr sz="1000"/>
            </a:p>
          </p:txBody>
        </p:sp>
        <p:sp>
          <p:nvSpPr>
            <p:cNvPr id="101" name="Google Shape;101;p17"/>
            <p:cNvSpPr/>
            <p:nvPr/>
          </p:nvSpPr>
          <p:spPr>
            <a:xfrm rot="5400000">
              <a:off x="2872800" y="1695600"/>
              <a:ext cx="334800" cy="3726000"/>
            </a:xfrm>
            <a:prstGeom prst="round1Rect">
              <a:avLst>
                <a:gd fmla="val 0"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7"/>
            <p:cNvSpPr txBox="1"/>
            <p:nvPr/>
          </p:nvSpPr>
          <p:spPr>
            <a:xfrm>
              <a:off x="1188000" y="3348000"/>
              <a:ext cx="3639600" cy="43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Usages: O </a:t>
              </a:r>
              <a:r>
                <a:rPr lang="en-GB">
                  <a:solidFill>
                    <a:schemeClr val="dk1"/>
                  </a:solidFill>
                </a:rPr>
                <a:t>O O O</a:t>
              </a: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18"/>
          <p:cNvSpPr txBox="1"/>
          <p:nvPr/>
        </p:nvSpPr>
        <p:spPr>
          <a:xfrm>
            <a:off x="353275" y="639600"/>
            <a:ext cx="4653000" cy="162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1800"/>
              <a:t>Secret and Information</a:t>
            </a:r>
            <a:endParaRPr b="1" sz="1800"/>
          </a:p>
          <a:p>
            <a:pPr indent="0" lvl="0" marL="0" rtl="0" algn="ctr">
              <a:spcBef>
                <a:spcPts val="0"/>
              </a:spcBef>
              <a:spcAft>
                <a:spcPts val="0"/>
              </a:spcAft>
              <a:buNone/>
            </a:pPr>
            <a:r>
              <a:t/>
            </a:r>
            <a:endParaRPr b="1" sz="800"/>
          </a:p>
          <a:p>
            <a:pPr indent="0" lvl="0" marL="0" rtl="0" algn="l">
              <a:spcBef>
                <a:spcPts val="0"/>
              </a:spcBef>
              <a:spcAft>
                <a:spcPts val="0"/>
              </a:spcAft>
              <a:buNone/>
            </a:pPr>
            <a:r>
              <a:rPr lang="en-GB" sz="800"/>
              <a:t>Your Secret contains your guilty secret, while your Information contains one or more items of information you know. Both may be affected by abilities. Your lie may need to be filled out later.</a:t>
            </a:r>
            <a:endParaRPr sz="800"/>
          </a:p>
          <a:p>
            <a:pPr indent="0" lvl="0" marL="0" rtl="0" algn="l">
              <a:spcBef>
                <a:spcPts val="0"/>
              </a:spcBef>
              <a:spcAft>
                <a:spcPts val="0"/>
              </a:spcAft>
              <a:buNone/>
            </a:pPr>
            <a:r>
              <a:t/>
            </a:r>
            <a:endParaRPr sz="800"/>
          </a:p>
          <a:p>
            <a:pPr indent="0" lvl="0" marL="0" rtl="0" algn="l">
              <a:spcBef>
                <a:spcPts val="0"/>
              </a:spcBef>
              <a:spcAft>
                <a:spcPts val="0"/>
              </a:spcAft>
              <a:buNone/>
            </a:pPr>
            <a:r>
              <a:rPr lang="en-GB" sz="800"/>
              <a:t>While you can show your Secret and Information to whomever you like, you will probably not want to reveal your Secret too often. (Please note that you can’t solve the murder by looking at everyone’s Secret and Information – it’s not that easy!) </a:t>
            </a:r>
            <a:endParaRPr sz="800"/>
          </a:p>
        </p:txBody>
      </p:sp>
      <p:grpSp>
        <p:nvGrpSpPr>
          <p:cNvPr id="108" name="Google Shape;108;p18"/>
          <p:cNvGrpSpPr/>
          <p:nvPr/>
        </p:nvGrpSpPr>
        <p:grpSpPr>
          <a:xfrm>
            <a:off x="469800" y="2113800"/>
            <a:ext cx="4395600" cy="1479600"/>
            <a:chOff x="507600" y="2246400"/>
            <a:chExt cx="4395600" cy="1479600"/>
          </a:xfrm>
        </p:grpSpPr>
        <p:sp>
          <p:nvSpPr>
            <p:cNvPr id="109" name="Google Shape;109;p18"/>
            <p:cNvSpPr/>
            <p:nvPr/>
          </p:nvSpPr>
          <p:spPr>
            <a:xfrm>
              <a:off x="507600" y="2246400"/>
              <a:ext cx="4395600" cy="1479600"/>
            </a:xfrm>
            <a:prstGeom prst="roundRect">
              <a:avLst>
                <a:gd fmla="val 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8"/>
            <p:cNvSpPr/>
            <p:nvPr/>
          </p:nvSpPr>
          <p:spPr>
            <a:xfrm rot="-5400000">
              <a:off x="102600" y="2651400"/>
              <a:ext cx="1479600" cy="669600"/>
            </a:xfrm>
            <a:prstGeom prst="round2SameRect">
              <a:avLst>
                <a:gd fmla="val 0" name="adj1"/>
                <a:gd fmla="val 0" name="adj2"/>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a:t>Secret</a:t>
              </a:r>
              <a:endParaRPr/>
            </a:p>
          </p:txBody>
        </p:sp>
        <p:sp>
          <p:nvSpPr>
            <p:cNvPr id="111" name="Google Shape;111;p18"/>
            <p:cNvSpPr txBox="1"/>
            <p:nvPr/>
          </p:nvSpPr>
          <p:spPr>
            <a:xfrm>
              <a:off x="1188000" y="2246400"/>
              <a:ext cx="3715200" cy="147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You love stirring the pot. Your information and your thoughts on other people are mostly fictitious.</a:t>
              </a:r>
              <a:endParaRPr/>
            </a:p>
          </p:txBody>
        </p:sp>
      </p:grpSp>
      <p:grpSp>
        <p:nvGrpSpPr>
          <p:cNvPr id="112" name="Google Shape;112;p18"/>
          <p:cNvGrpSpPr/>
          <p:nvPr/>
        </p:nvGrpSpPr>
        <p:grpSpPr>
          <a:xfrm>
            <a:off x="466200" y="3858600"/>
            <a:ext cx="4395600" cy="1479600"/>
            <a:chOff x="507600" y="2246400"/>
            <a:chExt cx="4395600" cy="1479600"/>
          </a:xfrm>
        </p:grpSpPr>
        <p:sp>
          <p:nvSpPr>
            <p:cNvPr id="113" name="Google Shape;113;p18"/>
            <p:cNvSpPr/>
            <p:nvPr/>
          </p:nvSpPr>
          <p:spPr>
            <a:xfrm>
              <a:off x="507600" y="2246400"/>
              <a:ext cx="4395600" cy="1479600"/>
            </a:xfrm>
            <a:prstGeom prst="roundRect">
              <a:avLst>
                <a:gd fmla="val 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8"/>
            <p:cNvSpPr/>
            <p:nvPr/>
          </p:nvSpPr>
          <p:spPr>
            <a:xfrm rot="-5400000">
              <a:off x="102600" y="2651400"/>
              <a:ext cx="1479600" cy="669600"/>
            </a:xfrm>
            <a:prstGeom prst="round2SameRect">
              <a:avLst>
                <a:gd fmla="val 0" name="adj1"/>
                <a:gd fmla="val 0" name="adj2"/>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a:t>Info</a:t>
              </a:r>
              <a:endParaRPr/>
            </a:p>
          </p:txBody>
        </p:sp>
        <p:sp>
          <p:nvSpPr>
            <p:cNvPr id="115" name="Google Shape;115;p18"/>
            <p:cNvSpPr txBox="1"/>
            <p:nvPr/>
          </p:nvSpPr>
          <p:spPr>
            <a:xfrm>
              <a:off x="1188000" y="2246400"/>
              <a:ext cx="3715200" cy="147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Hugo claimed he would take “drastic action” if he didn’t receive a pay raise from Dominic.</a:t>
              </a:r>
              <a:endParaRPr/>
            </a:p>
          </p:txBody>
        </p:sp>
      </p:grpSp>
      <p:grpSp>
        <p:nvGrpSpPr>
          <p:cNvPr id="116" name="Google Shape;116;p18"/>
          <p:cNvGrpSpPr/>
          <p:nvPr/>
        </p:nvGrpSpPr>
        <p:grpSpPr>
          <a:xfrm>
            <a:off x="481975" y="5603400"/>
            <a:ext cx="4395600" cy="1479600"/>
            <a:chOff x="507600" y="2246400"/>
            <a:chExt cx="4395600" cy="1479600"/>
          </a:xfrm>
        </p:grpSpPr>
        <p:sp>
          <p:nvSpPr>
            <p:cNvPr id="117" name="Google Shape;117;p18"/>
            <p:cNvSpPr/>
            <p:nvPr/>
          </p:nvSpPr>
          <p:spPr>
            <a:xfrm>
              <a:off x="507600" y="2246400"/>
              <a:ext cx="4395600" cy="1479600"/>
            </a:xfrm>
            <a:prstGeom prst="roundRect">
              <a:avLst>
                <a:gd fmla="val 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8"/>
            <p:cNvSpPr/>
            <p:nvPr/>
          </p:nvSpPr>
          <p:spPr>
            <a:xfrm rot="-5400000">
              <a:off x="102600" y="2651400"/>
              <a:ext cx="1479600" cy="669600"/>
            </a:xfrm>
            <a:prstGeom prst="round2SameRect">
              <a:avLst>
                <a:gd fmla="val 0" name="adj1"/>
                <a:gd fmla="val 0" name="adj2"/>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a:t>Lie</a:t>
              </a:r>
              <a:endParaRPr/>
            </a:p>
          </p:txBody>
        </p:sp>
        <p:sp>
          <p:nvSpPr>
            <p:cNvPr id="119" name="Google Shape;119;p18"/>
            <p:cNvSpPr txBox="1"/>
            <p:nvPr/>
          </p:nvSpPr>
          <p:spPr>
            <a:xfrm>
              <a:off x="1188000" y="2246400"/>
              <a:ext cx="3715200" cy="147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CCCCCC"/>
                  </a:solidFill>
                </a:rPr>
                <a:t>Intentionally left blank.</a:t>
              </a:r>
              <a:endParaRPr>
                <a:solidFill>
                  <a:srgbClr val="CCCCCC"/>
                </a:solidFill>
              </a:endParaRPr>
            </a:p>
            <a:p>
              <a:pPr indent="0" lvl="0" marL="0" rtl="0" algn="l">
                <a:spcBef>
                  <a:spcPts val="0"/>
                </a:spcBef>
                <a:spcAft>
                  <a:spcPts val="0"/>
                </a:spcAft>
                <a:buNone/>
              </a:pPr>
              <a:r>
                <a:t/>
              </a:r>
              <a:endParaRPr>
                <a:solidFill>
                  <a:srgbClr val="CCCCCC"/>
                </a:solidFill>
              </a:endParaRPr>
            </a:p>
            <a:p>
              <a:pPr indent="0" lvl="0" marL="0" rtl="0" algn="l">
                <a:spcBef>
                  <a:spcPts val="0"/>
                </a:spcBef>
                <a:spcAft>
                  <a:spcPts val="0"/>
                </a:spcAft>
                <a:buNone/>
              </a:pPr>
              <a:r>
                <a:rPr lang="en-GB">
                  <a:solidFill>
                    <a:srgbClr val="CCCCCC"/>
                  </a:solidFill>
                </a:rPr>
                <a:t>You may be asked to write something in here by another player. </a:t>
              </a:r>
              <a:endParaRPr>
                <a:solidFill>
                  <a:srgbClr val="CCCCCC"/>
                </a:solidFill>
              </a:endParaRPr>
            </a:p>
            <a:p>
              <a:pPr indent="0" lvl="0" marL="0" rtl="0" algn="l">
                <a:spcBef>
                  <a:spcPts val="0"/>
                </a:spcBef>
                <a:spcAft>
                  <a:spcPts val="0"/>
                </a:spcAft>
                <a:buNone/>
              </a:pPr>
              <a:r>
                <a:t/>
              </a:r>
              <a:endParaRPr>
                <a:solidFill>
                  <a:srgbClr val="CCCCCC"/>
                </a:solidFill>
              </a:endParaRPr>
            </a:p>
            <a:p>
              <a:pPr indent="0" lvl="0" marL="0" rtl="0" algn="l">
                <a:spcBef>
                  <a:spcPts val="0"/>
                </a:spcBef>
                <a:spcAft>
                  <a:spcPts val="0"/>
                </a:spcAft>
                <a:buNone/>
              </a:pPr>
              <a:r>
                <a:t/>
              </a:r>
              <a:endParaRPr>
                <a:solidFill>
                  <a:srgbClr val="CCCCCC"/>
                </a:solidFill>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19"/>
          <p:cNvSpPr txBox="1"/>
          <p:nvPr>
            <p:ph type="title"/>
          </p:nvPr>
        </p:nvSpPr>
        <p:spPr>
          <a:xfrm>
            <a:off x="181625" y="651001"/>
            <a:ext cx="4964700" cy="636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sz="1800"/>
              <a:t>Rules</a:t>
            </a:r>
            <a:endParaRPr b="1" sz="1800"/>
          </a:p>
        </p:txBody>
      </p:sp>
      <p:sp>
        <p:nvSpPr>
          <p:cNvPr id="125" name="Google Shape;125;p19"/>
          <p:cNvSpPr txBox="1"/>
          <p:nvPr>
            <p:ph idx="1" type="body"/>
          </p:nvPr>
        </p:nvSpPr>
        <p:spPr>
          <a:xfrm>
            <a:off x="324000" y="1188000"/>
            <a:ext cx="4687200" cy="595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1000">
                <a:latin typeface="Roboto"/>
                <a:ea typeface="Roboto"/>
                <a:cs typeface="Roboto"/>
                <a:sym typeface="Roboto"/>
              </a:rPr>
              <a:t>The Organiser’s Word is Law:</a:t>
            </a:r>
            <a:r>
              <a:rPr lang="en-GB" sz="1000">
                <a:latin typeface="Roboto"/>
                <a:ea typeface="Roboto"/>
                <a:cs typeface="Roboto"/>
                <a:sym typeface="Roboto"/>
              </a:rPr>
              <a:t> The organisers are impartial. If you have a problem or want to do something unusual, see an organiser. The organiser’s power is absolute – and cannot be affected by ability cards!</a:t>
            </a:r>
            <a:endParaRPr sz="1000">
              <a:latin typeface="Roboto"/>
              <a:ea typeface="Roboto"/>
              <a:cs typeface="Roboto"/>
              <a:sym typeface="Roboto"/>
            </a:endParaRPr>
          </a:p>
          <a:p>
            <a:pPr indent="0" lvl="0" marL="0" rtl="0" algn="l">
              <a:spcBef>
                <a:spcPts val="1600"/>
              </a:spcBef>
              <a:spcAft>
                <a:spcPts val="0"/>
              </a:spcAft>
              <a:buNone/>
            </a:pPr>
            <a:r>
              <a:rPr b="1" lang="en-GB" sz="1000">
                <a:latin typeface="Roboto"/>
                <a:ea typeface="Roboto"/>
                <a:cs typeface="Roboto"/>
                <a:sym typeface="Roboto"/>
              </a:rPr>
              <a:t>Winning and Losing:</a:t>
            </a:r>
            <a:r>
              <a:rPr lang="en-GB" sz="1000">
                <a:latin typeface="Roboto"/>
                <a:ea typeface="Roboto"/>
                <a:cs typeface="Roboto"/>
                <a:sym typeface="Roboto"/>
              </a:rPr>
              <a:t> You can achieve most of your goals simply by talking to people. The  organisers will announce when the game is over. If you haven’t succeeded by that point – you’re too late! Be warned – not everyone here will want you to succeed!</a:t>
            </a:r>
            <a:endParaRPr sz="1000">
              <a:latin typeface="Roboto"/>
              <a:ea typeface="Roboto"/>
              <a:cs typeface="Roboto"/>
              <a:sym typeface="Roboto"/>
            </a:endParaRPr>
          </a:p>
          <a:p>
            <a:pPr indent="0" lvl="0" marL="0" rtl="0" algn="l">
              <a:spcBef>
                <a:spcPts val="1600"/>
              </a:spcBef>
              <a:spcAft>
                <a:spcPts val="0"/>
              </a:spcAft>
              <a:buNone/>
            </a:pPr>
            <a:r>
              <a:rPr b="1" lang="en-GB" sz="1000">
                <a:latin typeface="Roboto"/>
                <a:ea typeface="Roboto"/>
                <a:cs typeface="Roboto"/>
                <a:sym typeface="Roboto"/>
              </a:rPr>
              <a:t>Doing Stuff:</a:t>
            </a:r>
            <a:r>
              <a:rPr lang="en-GB" sz="1000">
                <a:latin typeface="Roboto"/>
                <a:ea typeface="Roboto"/>
                <a:cs typeface="Roboto"/>
                <a:sym typeface="Roboto"/>
              </a:rPr>
              <a:t> Ordinary actions are resolved by simply carrying them out. If you want to try something unusual (such as trying to hack the pentagon), see an organiser. The organisers knows everything – and will be able to tell you the outcome of whatever it is that you are trying to do. (For example, you are trying to hack over state lines and you are caught.) Do use your imagination, though! – this is a very flexible game, and you can do all sorts of things beyond what’s listed in these rules.</a:t>
            </a:r>
            <a:endParaRPr sz="1000">
              <a:latin typeface="Roboto"/>
              <a:ea typeface="Roboto"/>
              <a:cs typeface="Roboto"/>
              <a:sym typeface="Roboto"/>
            </a:endParaRPr>
          </a:p>
          <a:p>
            <a:pPr indent="0" lvl="0" marL="0" rtl="0" algn="l">
              <a:spcBef>
                <a:spcPts val="1600"/>
              </a:spcBef>
              <a:spcAft>
                <a:spcPts val="0"/>
              </a:spcAft>
              <a:buNone/>
            </a:pPr>
            <a:r>
              <a:rPr b="1" lang="en-GB" sz="1000">
                <a:latin typeface="Roboto"/>
                <a:ea typeface="Roboto"/>
                <a:cs typeface="Roboto"/>
                <a:sym typeface="Roboto"/>
              </a:rPr>
              <a:t>Fighting: </a:t>
            </a:r>
            <a:r>
              <a:rPr lang="en-GB" sz="1000">
                <a:latin typeface="Roboto"/>
                <a:ea typeface="Roboto"/>
                <a:cs typeface="Roboto"/>
                <a:sym typeface="Roboto"/>
              </a:rPr>
              <a:t>If an ability or item lets you hard another player, don’t just dive in! See the organisers first and tell them what you plan to do so they can oversee and give you more detailed rules if it’s necessary.</a:t>
            </a:r>
            <a:endParaRPr sz="1000">
              <a:latin typeface="Roboto"/>
              <a:ea typeface="Roboto"/>
              <a:cs typeface="Roboto"/>
              <a:sym typeface="Roboto"/>
            </a:endParaRPr>
          </a:p>
          <a:p>
            <a:pPr indent="0" lvl="0" marL="0" rtl="0" algn="l">
              <a:spcBef>
                <a:spcPts val="1600"/>
              </a:spcBef>
              <a:spcAft>
                <a:spcPts val="0"/>
              </a:spcAft>
              <a:buClr>
                <a:schemeClr val="dk1"/>
              </a:buClr>
              <a:buSzPts val="1100"/>
              <a:buFont typeface="Arial"/>
              <a:buNone/>
            </a:pPr>
            <a:r>
              <a:rPr b="1" lang="en-GB" sz="1000">
                <a:latin typeface="Roboto"/>
                <a:ea typeface="Roboto"/>
                <a:cs typeface="Roboto"/>
                <a:sym typeface="Roboto"/>
              </a:rPr>
              <a:t>Fired</a:t>
            </a:r>
            <a:r>
              <a:rPr b="1" lang="en-GB" sz="1000">
                <a:latin typeface="Roboto"/>
                <a:ea typeface="Roboto"/>
                <a:cs typeface="Roboto"/>
                <a:sym typeface="Roboto"/>
              </a:rPr>
              <a:t>: </a:t>
            </a:r>
            <a:r>
              <a:rPr lang="en-GB" sz="1000">
                <a:latin typeface="Roboto"/>
                <a:ea typeface="Roboto"/>
                <a:cs typeface="Roboto"/>
                <a:sym typeface="Roboto"/>
              </a:rPr>
              <a:t>A fired player does not have their vote counted and must hand over all of their access cards.</a:t>
            </a:r>
            <a:endParaRPr sz="1000">
              <a:latin typeface="Roboto"/>
              <a:ea typeface="Roboto"/>
              <a:cs typeface="Roboto"/>
              <a:sym typeface="Roboto"/>
            </a:endParaRPr>
          </a:p>
          <a:p>
            <a:pPr indent="0" lvl="0" marL="0" rtl="0" algn="l">
              <a:spcBef>
                <a:spcPts val="1600"/>
              </a:spcBef>
              <a:spcAft>
                <a:spcPts val="0"/>
              </a:spcAft>
              <a:buNone/>
            </a:pPr>
            <a:r>
              <a:rPr b="1" lang="en-GB" sz="1000">
                <a:latin typeface="Roboto"/>
                <a:ea typeface="Roboto"/>
                <a:cs typeface="Roboto"/>
                <a:sym typeface="Roboto"/>
              </a:rPr>
              <a:t>Leaving: </a:t>
            </a:r>
            <a:r>
              <a:rPr lang="en-GB" sz="1000">
                <a:latin typeface="Roboto"/>
                <a:ea typeface="Roboto"/>
                <a:cs typeface="Roboto"/>
                <a:sym typeface="Roboto"/>
              </a:rPr>
              <a:t>There is no escape until the elevators or stairs are ready.</a:t>
            </a:r>
            <a:endParaRPr sz="1000">
              <a:latin typeface="Roboto"/>
              <a:ea typeface="Roboto"/>
              <a:cs typeface="Roboto"/>
              <a:sym typeface="Roboto"/>
            </a:endParaRPr>
          </a:p>
          <a:p>
            <a:pPr indent="0" lvl="0" marL="0" rtl="0" algn="l">
              <a:spcBef>
                <a:spcPts val="1600"/>
              </a:spcBef>
              <a:spcAft>
                <a:spcPts val="0"/>
              </a:spcAft>
              <a:buNone/>
            </a:pPr>
            <a:r>
              <a:rPr b="1" lang="en-GB" sz="1000">
                <a:latin typeface="Roboto"/>
                <a:ea typeface="Roboto"/>
                <a:cs typeface="Roboto"/>
                <a:sym typeface="Roboto"/>
              </a:rPr>
              <a:t>Item Cards: </a:t>
            </a:r>
            <a:r>
              <a:rPr lang="en-GB" sz="1000">
                <a:latin typeface="Roboto"/>
                <a:ea typeface="Roboto"/>
                <a:cs typeface="Roboto"/>
                <a:sym typeface="Roboto"/>
              </a:rPr>
              <a:t>Any items of importance within the game are represented as Item cards – and the only items that can affect the game are those detailed on the cards. If you do not have an Item card, you do not have that item with you.</a:t>
            </a:r>
            <a:endParaRPr sz="1000">
              <a:latin typeface="Roboto"/>
              <a:ea typeface="Roboto"/>
              <a:cs typeface="Roboto"/>
              <a:sym typeface="Roboto"/>
            </a:endParaRPr>
          </a:p>
          <a:p>
            <a:pPr indent="0" lvl="0" marL="0" rtl="0" algn="l">
              <a:spcBef>
                <a:spcPts val="1600"/>
              </a:spcBef>
              <a:spcAft>
                <a:spcPts val="1600"/>
              </a:spcAft>
              <a:buNone/>
            </a:pPr>
            <a:r>
              <a:rPr b="1" lang="en-GB" sz="1000">
                <a:latin typeface="Roboto"/>
                <a:ea typeface="Roboto"/>
                <a:cs typeface="Roboto"/>
                <a:sym typeface="Roboto"/>
              </a:rPr>
              <a:t>Time: </a:t>
            </a:r>
            <a:r>
              <a:rPr lang="en-GB" sz="1000">
                <a:latin typeface="Roboto"/>
                <a:ea typeface="Roboto"/>
                <a:cs typeface="Roboto"/>
                <a:sym typeface="Roboto"/>
              </a:rPr>
              <a:t>This game is played over three (ish)  hours, including time for reading your character etc. There will be breaks throughout the evening! The organisers  will tell you when each period starts and finishes. </a:t>
            </a:r>
            <a:endParaRPr sz="1000">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20"/>
          <p:cNvSpPr txBox="1"/>
          <p:nvPr>
            <p:ph type="title"/>
          </p:nvPr>
        </p:nvSpPr>
        <p:spPr>
          <a:xfrm>
            <a:off x="181650" y="623502"/>
            <a:ext cx="4964700" cy="555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sz="1800"/>
              <a:t>Character</a:t>
            </a:r>
            <a:r>
              <a:rPr b="1" lang="en-GB" sz="1800"/>
              <a:t> List</a:t>
            </a:r>
            <a:endParaRPr b="1" sz="1800"/>
          </a:p>
        </p:txBody>
      </p:sp>
      <p:sp>
        <p:nvSpPr>
          <p:cNvPr id="131" name="Google Shape;131;p20"/>
          <p:cNvSpPr txBox="1"/>
          <p:nvPr>
            <p:ph idx="1" type="body"/>
          </p:nvPr>
        </p:nvSpPr>
        <p:spPr>
          <a:xfrm>
            <a:off x="337475" y="1080450"/>
            <a:ext cx="4653000" cy="6166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GB" sz="1300"/>
              <a:t>Beatrice Pirozzi</a:t>
            </a:r>
            <a:endParaRPr b="1" sz="13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rPr lang="en-GB" sz="1000"/>
              <a:t>Building owner of Pirozzi Tower, the very building you are in!</a:t>
            </a:r>
            <a:endParaRPr sz="10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t/>
            </a:r>
            <a:endParaRPr sz="1000">
              <a:latin typeface="Arial"/>
              <a:ea typeface="Arial"/>
              <a:cs typeface="Arial"/>
              <a:sym typeface="Arial"/>
            </a:endParaRPr>
          </a:p>
          <a:p>
            <a:pPr indent="0" lvl="0" marL="0" rtl="0" algn="l">
              <a:lnSpc>
                <a:spcPct val="100000"/>
              </a:lnSpc>
              <a:spcBef>
                <a:spcPts val="0"/>
              </a:spcBef>
              <a:spcAft>
                <a:spcPts val="0"/>
              </a:spcAft>
              <a:buNone/>
            </a:pPr>
            <a:r>
              <a:rPr b="1" lang="en-GB" sz="1300"/>
              <a:t>Carolina Feint</a:t>
            </a:r>
            <a:endParaRPr b="1" sz="13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rPr lang="en-GB" sz="1000"/>
              <a:t>Building security guard, works for Beatrice.</a:t>
            </a:r>
            <a:endParaRPr sz="10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t/>
            </a:r>
            <a:endParaRPr sz="1000">
              <a:latin typeface="Arial"/>
              <a:ea typeface="Arial"/>
              <a:cs typeface="Arial"/>
              <a:sym typeface="Arial"/>
            </a:endParaRPr>
          </a:p>
          <a:p>
            <a:pPr indent="0" lvl="0" marL="0" rtl="0" algn="l">
              <a:lnSpc>
                <a:spcPct val="100000"/>
              </a:lnSpc>
              <a:spcBef>
                <a:spcPts val="0"/>
              </a:spcBef>
              <a:spcAft>
                <a:spcPts val="0"/>
              </a:spcAft>
              <a:buNone/>
            </a:pPr>
            <a:r>
              <a:rPr b="1" lang="en-GB" sz="1300"/>
              <a:t>Dylan Walsh</a:t>
            </a:r>
            <a:endParaRPr b="1" sz="1300">
              <a:latin typeface="Arial"/>
              <a:ea typeface="Arial"/>
              <a:cs typeface="Arial"/>
              <a:sym typeface="Arial"/>
            </a:endParaRPr>
          </a:p>
          <a:p>
            <a:pPr indent="0" lvl="0" marL="0" rtl="0" algn="l">
              <a:lnSpc>
                <a:spcPct val="100000"/>
              </a:lnSpc>
              <a:spcBef>
                <a:spcPts val="0"/>
              </a:spcBef>
              <a:spcAft>
                <a:spcPts val="0"/>
              </a:spcAft>
              <a:buNone/>
            </a:pPr>
            <a:r>
              <a:rPr lang="en-GB" sz="1000"/>
              <a:t>Building janitor, works for Beatrice.</a:t>
            </a:r>
            <a:endParaRPr sz="1000">
              <a:latin typeface="Arial"/>
              <a:ea typeface="Arial"/>
              <a:cs typeface="Arial"/>
              <a:sym typeface="Arial"/>
            </a:endParaRPr>
          </a:p>
          <a:p>
            <a:pPr indent="0" lvl="0" marL="0" rtl="0" algn="l">
              <a:lnSpc>
                <a:spcPct val="100000"/>
              </a:lnSpc>
              <a:spcBef>
                <a:spcPts val="0"/>
              </a:spcBef>
              <a:spcAft>
                <a:spcPts val="0"/>
              </a:spcAft>
              <a:buNone/>
            </a:pPr>
            <a:r>
              <a:t/>
            </a:r>
            <a:endParaRPr sz="1000">
              <a:latin typeface="Arial"/>
              <a:ea typeface="Arial"/>
              <a:cs typeface="Arial"/>
              <a:sym typeface="Arial"/>
            </a:endParaRPr>
          </a:p>
          <a:p>
            <a:pPr indent="0" lvl="0" marL="0" rtl="0" algn="l">
              <a:lnSpc>
                <a:spcPct val="100000"/>
              </a:lnSpc>
              <a:spcBef>
                <a:spcPts val="0"/>
              </a:spcBef>
              <a:spcAft>
                <a:spcPts val="0"/>
              </a:spcAft>
              <a:buNone/>
            </a:pPr>
            <a:r>
              <a:rPr b="1" lang="en-GB" sz="1300"/>
              <a:t>Dominic Power</a:t>
            </a:r>
            <a:endParaRPr b="1" sz="1300">
              <a:latin typeface="Arial"/>
              <a:ea typeface="Arial"/>
              <a:cs typeface="Arial"/>
              <a:sym typeface="Arial"/>
            </a:endParaRPr>
          </a:p>
          <a:p>
            <a:pPr indent="0" lvl="0" marL="0" rtl="0" algn="l">
              <a:lnSpc>
                <a:spcPct val="100000"/>
              </a:lnSpc>
              <a:spcBef>
                <a:spcPts val="0"/>
              </a:spcBef>
              <a:spcAft>
                <a:spcPts val="0"/>
              </a:spcAft>
              <a:buNone/>
            </a:pPr>
            <a:r>
              <a:rPr lang="en-GB" sz="1000">
                <a:latin typeface="Arial"/>
                <a:ea typeface="Arial"/>
                <a:cs typeface="Arial"/>
                <a:sym typeface="Arial"/>
              </a:rPr>
              <a:t>CEO </a:t>
            </a:r>
            <a:r>
              <a:rPr lang="en-GB" sz="1000"/>
              <a:t>of Power Industries</a:t>
            </a:r>
            <a:r>
              <a:rPr lang="en-GB" sz="1000">
                <a:latin typeface="Arial"/>
                <a:ea typeface="Arial"/>
                <a:cs typeface="Arial"/>
                <a:sym typeface="Arial"/>
              </a:rPr>
              <a:t>.</a:t>
            </a:r>
            <a:endParaRPr sz="1000">
              <a:latin typeface="Arial"/>
              <a:ea typeface="Arial"/>
              <a:cs typeface="Arial"/>
              <a:sym typeface="Arial"/>
            </a:endParaRPr>
          </a:p>
          <a:p>
            <a:pPr indent="0" lvl="0" marL="0" rtl="0" algn="l">
              <a:lnSpc>
                <a:spcPct val="100000"/>
              </a:lnSpc>
              <a:spcBef>
                <a:spcPts val="0"/>
              </a:spcBef>
              <a:spcAft>
                <a:spcPts val="0"/>
              </a:spcAft>
              <a:buNone/>
            </a:pPr>
            <a:r>
              <a:t/>
            </a:r>
            <a:endParaRPr sz="1000">
              <a:latin typeface="Arial"/>
              <a:ea typeface="Arial"/>
              <a:cs typeface="Arial"/>
              <a:sym typeface="Arial"/>
            </a:endParaRPr>
          </a:p>
          <a:p>
            <a:pPr indent="0" lvl="0" marL="0" rtl="0" algn="l">
              <a:lnSpc>
                <a:spcPct val="100000"/>
              </a:lnSpc>
              <a:spcBef>
                <a:spcPts val="0"/>
              </a:spcBef>
              <a:spcAft>
                <a:spcPts val="0"/>
              </a:spcAft>
              <a:buNone/>
            </a:pPr>
            <a:r>
              <a:rPr b="1" lang="en-GB" sz="1300"/>
              <a:t>Hugo Boss</a:t>
            </a:r>
            <a:endParaRPr b="1" sz="13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rPr lang="en-GB" sz="1000"/>
              <a:t>Project Manager of Power Industries.</a:t>
            </a:r>
            <a:endParaRPr sz="10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t/>
            </a:r>
            <a:endParaRPr sz="1000">
              <a:latin typeface="Arial"/>
              <a:ea typeface="Arial"/>
              <a:cs typeface="Arial"/>
              <a:sym typeface="Arial"/>
            </a:endParaRPr>
          </a:p>
          <a:p>
            <a:pPr indent="0" lvl="0" marL="0" rtl="0" algn="l">
              <a:lnSpc>
                <a:spcPct val="100000"/>
              </a:lnSpc>
              <a:spcBef>
                <a:spcPts val="0"/>
              </a:spcBef>
              <a:spcAft>
                <a:spcPts val="0"/>
              </a:spcAft>
              <a:buNone/>
            </a:pPr>
            <a:r>
              <a:rPr b="1" lang="en-GB" sz="1300">
                <a:latin typeface="Arial"/>
                <a:ea typeface="Arial"/>
                <a:cs typeface="Arial"/>
                <a:sym typeface="Arial"/>
              </a:rPr>
              <a:t>H</a:t>
            </a:r>
            <a:r>
              <a:rPr b="1" lang="en-GB" sz="1300"/>
              <a:t>e</a:t>
            </a:r>
            <a:r>
              <a:rPr b="1" lang="en-GB" sz="1300">
                <a:latin typeface="Arial"/>
                <a:ea typeface="Arial"/>
                <a:cs typeface="Arial"/>
                <a:sym typeface="Arial"/>
              </a:rPr>
              <a:t>len Ronal</a:t>
            </a:r>
            <a:r>
              <a:rPr b="1" lang="en-GB" sz="1300"/>
              <a:t>d</a:t>
            </a:r>
            <a:endParaRPr b="1" sz="1300">
              <a:latin typeface="Arial"/>
              <a:ea typeface="Arial"/>
              <a:cs typeface="Arial"/>
              <a:sym typeface="Arial"/>
            </a:endParaRPr>
          </a:p>
          <a:p>
            <a:pPr indent="0" lvl="0" marL="0" rtl="0" algn="l">
              <a:lnSpc>
                <a:spcPct val="100000"/>
              </a:lnSpc>
              <a:spcBef>
                <a:spcPts val="0"/>
              </a:spcBef>
              <a:spcAft>
                <a:spcPts val="0"/>
              </a:spcAft>
              <a:buNone/>
            </a:pPr>
            <a:r>
              <a:rPr lang="en-GB" sz="1000"/>
              <a:t>Human resources (HR) manager of Power Industries.</a:t>
            </a:r>
            <a:endParaRPr sz="1000">
              <a:latin typeface="Arial"/>
              <a:ea typeface="Arial"/>
              <a:cs typeface="Arial"/>
              <a:sym typeface="Arial"/>
            </a:endParaRPr>
          </a:p>
          <a:p>
            <a:pPr indent="0" lvl="0" marL="0" rtl="0" algn="l">
              <a:lnSpc>
                <a:spcPct val="100000"/>
              </a:lnSpc>
              <a:spcBef>
                <a:spcPts val="0"/>
              </a:spcBef>
              <a:spcAft>
                <a:spcPts val="0"/>
              </a:spcAft>
              <a:buNone/>
            </a:pPr>
            <a:r>
              <a:t/>
            </a:r>
            <a:endParaRPr sz="1000">
              <a:latin typeface="Arial"/>
              <a:ea typeface="Arial"/>
              <a:cs typeface="Arial"/>
              <a:sym typeface="Arial"/>
            </a:endParaRPr>
          </a:p>
          <a:p>
            <a:pPr indent="0" lvl="0" marL="0" rtl="0" algn="l">
              <a:lnSpc>
                <a:spcPct val="100000"/>
              </a:lnSpc>
              <a:spcBef>
                <a:spcPts val="0"/>
              </a:spcBef>
              <a:spcAft>
                <a:spcPts val="0"/>
              </a:spcAft>
              <a:buNone/>
            </a:pPr>
            <a:r>
              <a:rPr b="1" lang="en-GB" sz="1300"/>
              <a:t>Brad Scullin</a:t>
            </a:r>
            <a:endParaRPr b="1" sz="13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rPr lang="en-GB" sz="1000"/>
              <a:t>Senior financial consultant for Power Industries.</a:t>
            </a:r>
            <a:endParaRPr sz="10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t/>
            </a:r>
            <a:endParaRPr sz="1000">
              <a:latin typeface="Arial"/>
              <a:ea typeface="Arial"/>
              <a:cs typeface="Arial"/>
              <a:sym typeface="Arial"/>
            </a:endParaRPr>
          </a:p>
          <a:p>
            <a:pPr indent="0" lvl="0" marL="0" rtl="0" algn="l">
              <a:lnSpc>
                <a:spcPct val="100000"/>
              </a:lnSpc>
              <a:spcBef>
                <a:spcPts val="0"/>
              </a:spcBef>
              <a:spcAft>
                <a:spcPts val="0"/>
              </a:spcAft>
              <a:buNone/>
            </a:pPr>
            <a:r>
              <a:rPr b="1" lang="en-GB" sz="1300"/>
              <a:t>Leo Fox</a:t>
            </a:r>
            <a:endParaRPr b="1" sz="13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rPr lang="en-GB" sz="1000"/>
              <a:t>Junior financial consultant for Power Industries.</a:t>
            </a:r>
            <a:endParaRPr sz="10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t/>
            </a:r>
            <a:endParaRPr sz="1000">
              <a:latin typeface="Arial"/>
              <a:ea typeface="Arial"/>
              <a:cs typeface="Arial"/>
              <a:sym typeface="Arial"/>
            </a:endParaRPr>
          </a:p>
          <a:p>
            <a:pPr indent="0" lvl="0" marL="0" rtl="0" algn="l">
              <a:lnSpc>
                <a:spcPct val="100000"/>
              </a:lnSpc>
              <a:spcBef>
                <a:spcPts val="0"/>
              </a:spcBef>
              <a:spcAft>
                <a:spcPts val="0"/>
              </a:spcAft>
              <a:buNone/>
            </a:pPr>
            <a:r>
              <a:rPr b="1" lang="en-GB" sz="1300"/>
              <a:t>Sam Bayley</a:t>
            </a:r>
            <a:endParaRPr b="1" sz="13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rPr lang="en-GB" sz="1000"/>
              <a:t>Clerk for Power Industries.</a:t>
            </a:r>
            <a:endParaRPr sz="10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t/>
            </a:r>
            <a:endParaRPr sz="1000">
              <a:latin typeface="Arial"/>
              <a:ea typeface="Arial"/>
              <a:cs typeface="Arial"/>
              <a:sym typeface="Arial"/>
            </a:endParaRPr>
          </a:p>
          <a:p>
            <a:pPr indent="0" lvl="0" marL="0" rtl="0" algn="l">
              <a:lnSpc>
                <a:spcPct val="100000"/>
              </a:lnSpc>
              <a:spcBef>
                <a:spcPts val="0"/>
              </a:spcBef>
              <a:spcAft>
                <a:spcPts val="0"/>
              </a:spcAft>
              <a:buNone/>
            </a:pPr>
            <a:r>
              <a:rPr b="1" lang="en-GB" sz="1300"/>
              <a:t>Reece Remington</a:t>
            </a:r>
            <a:endParaRPr b="1" sz="1300">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lang="en-GB" sz="1000"/>
              <a:t>Entrepreneur, investor and client of Power Industries.</a:t>
            </a:r>
            <a:endParaRPr sz="1000">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t/>
            </a:r>
            <a:endParaRPr sz="10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