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7560000" cx="5328000"/>
  <p:notesSz cx="6858000" cy="9144000"/>
  <p:embeddedFontLst>
    <p:embeddedFont>
      <p:font typeface="Roboto"/>
      <p:regular r:id="rId14"/>
      <p:bold r:id="rId15"/>
      <p:italic r:id="rId16"/>
      <p:boldItalic r:id="rId17"/>
    </p:embeddedFont>
    <p:embeddedFont>
      <p:font typeface="Orbitron"/>
      <p:regular r:id="rId18"/>
      <p:bold r:id="rId19"/>
    </p:embeddedFont>
    <p:embeddedFont>
      <p:font typeface="Roboto Mon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381">
          <p15:clr>
            <a:srgbClr val="A4A3A4"/>
          </p15:clr>
        </p15:guide>
        <p15:guide id="2" pos="167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381" orient="horz"/>
        <p:guide pos="1678"/>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Mono-regular.fntdata"/><Relationship Id="rId11" Type="http://schemas.openxmlformats.org/officeDocument/2006/relationships/slide" Target="slides/slide6.xml"/><Relationship Id="rId22" Type="http://schemas.openxmlformats.org/officeDocument/2006/relationships/font" Target="fonts/RobotoMono-italic.fntdata"/><Relationship Id="rId10" Type="http://schemas.openxmlformats.org/officeDocument/2006/relationships/slide" Target="slides/slide5.xml"/><Relationship Id="rId21" Type="http://schemas.openxmlformats.org/officeDocument/2006/relationships/font" Target="fonts/RobotoMono-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RobotoMon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bold.fntdata"/><Relationship Id="rId14" Type="http://schemas.openxmlformats.org/officeDocument/2006/relationships/font" Target="fonts/Roboto-regular.fntdata"/><Relationship Id="rId17" Type="http://schemas.openxmlformats.org/officeDocument/2006/relationships/font" Target="fonts/Roboto-boldItalic.fntdata"/><Relationship Id="rId16" Type="http://schemas.openxmlformats.org/officeDocument/2006/relationships/font" Target="fonts/Roboto-italic.fntdata"/><Relationship Id="rId5" Type="http://schemas.openxmlformats.org/officeDocument/2006/relationships/notesMaster" Target="notesMasters/notesMaster1.xml"/><Relationship Id="rId19" Type="http://schemas.openxmlformats.org/officeDocument/2006/relationships/font" Target="fonts/Orbitron-bold.fntdata"/><Relationship Id="rId6" Type="http://schemas.openxmlformats.org/officeDocument/2006/relationships/slide" Target="slides/slide1.xml"/><Relationship Id="rId18" Type="http://schemas.openxmlformats.org/officeDocument/2006/relationships/font" Target="fonts/Orbitron-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2221008" y="685800"/>
            <a:ext cx="24168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2221008" y="685800"/>
            <a:ext cx="24168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 name="Shape 59"/>
        <p:cNvGrpSpPr/>
        <p:nvPr/>
      </p:nvGrpSpPr>
      <p:grpSpPr>
        <a:xfrm>
          <a:off x="0" y="0"/>
          <a:ext cx="0" cy="0"/>
          <a:chOff x="0" y="0"/>
          <a:chExt cx="0" cy="0"/>
        </a:xfrm>
      </p:grpSpPr>
      <p:sp>
        <p:nvSpPr>
          <p:cNvPr id="60" name="Google Shape;60;g3c2b65a69e_0_4:notes"/>
          <p:cNvSpPr/>
          <p:nvPr>
            <p:ph idx="2" type="sldImg"/>
          </p:nvPr>
        </p:nvSpPr>
        <p:spPr>
          <a:xfrm>
            <a:off x="2221008" y="685800"/>
            <a:ext cx="24168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3c2b65a69e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Google Shape;66;g3c2b65a69e_0_9:notes"/>
          <p:cNvSpPr/>
          <p:nvPr>
            <p:ph idx="2" type="sldImg"/>
          </p:nvPr>
        </p:nvSpPr>
        <p:spPr>
          <a:xfrm>
            <a:off x="2221008" y="685800"/>
            <a:ext cx="24168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3c2b65a69e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3c2b65a69e_0_17:notes"/>
          <p:cNvSpPr/>
          <p:nvPr>
            <p:ph idx="2" type="sldImg"/>
          </p:nvPr>
        </p:nvSpPr>
        <p:spPr>
          <a:xfrm>
            <a:off x="2221008" y="685800"/>
            <a:ext cx="24168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3c2b65a69e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3c2b65a69e_0_26:notes"/>
          <p:cNvSpPr/>
          <p:nvPr>
            <p:ph idx="2" type="sldImg"/>
          </p:nvPr>
        </p:nvSpPr>
        <p:spPr>
          <a:xfrm>
            <a:off x="2221008" y="685800"/>
            <a:ext cx="24168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3c2b65a69e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g3c2b65a69e_0_179:notes"/>
          <p:cNvSpPr/>
          <p:nvPr>
            <p:ph idx="2" type="sldImg"/>
          </p:nvPr>
        </p:nvSpPr>
        <p:spPr>
          <a:xfrm>
            <a:off x="2221008" y="685800"/>
            <a:ext cx="24168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3c2b65a69e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g3c2b65a69e_0_197:notes"/>
          <p:cNvSpPr/>
          <p:nvPr>
            <p:ph idx="2" type="sldImg"/>
          </p:nvPr>
        </p:nvSpPr>
        <p:spPr>
          <a:xfrm>
            <a:off x="2221008" y="685800"/>
            <a:ext cx="24168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3c2b65a69e_0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g3c2b65a69e_0_203:notes"/>
          <p:cNvSpPr/>
          <p:nvPr>
            <p:ph idx="2" type="sldImg"/>
          </p:nvPr>
        </p:nvSpPr>
        <p:spPr>
          <a:xfrm>
            <a:off x="2221008" y="685800"/>
            <a:ext cx="24168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3c2b65a69e_0_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181625" y="1094388"/>
            <a:ext cx="4964700" cy="30168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181620" y="4165643"/>
            <a:ext cx="4964700" cy="11649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4936708" y="6854072"/>
            <a:ext cx="319800" cy="5784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181620" y="1625801"/>
            <a:ext cx="4964700" cy="28860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181620" y="4633192"/>
            <a:ext cx="4964700" cy="19119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4936708" y="6854072"/>
            <a:ext cx="319800" cy="5784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4936708" y="6854072"/>
            <a:ext cx="319800" cy="5784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181620" y="3161354"/>
            <a:ext cx="4964700" cy="12372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4936708" y="6854072"/>
            <a:ext cx="319800" cy="5784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181620" y="654105"/>
            <a:ext cx="4964700" cy="841800"/>
          </a:xfrm>
          <a:prstGeom prst="rect">
            <a:avLst/>
          </a:prstGeom>
        </p:spPr>
        <p:txBody>
          <a:bodyPr anchorCtr="0" anchor="t" bIns="91425" lIns="91425" spcFirstLastPara="1" rIns="91425" wrap="square" tIns="91425">
            <a:noAutofit/>
          </a:bodyPr>
          <a:lstStyle>
            <a:lvl1pPr lvl="0" algn="ctr">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181620" y="1693927"/>
            <a:ext cx="4964700" cy="5021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1600"/>
              </a:spcBef>
              <a:spcAft>
                <a:spcPts val="0"/>
              </a:spcAft>
              <a:buClr>
                <a:schemeClr val="dk1"/>
              </a:buClr>
              <a:buSzPts val="1400"/>
              <a:buChar char="○"/>
              <a:defRPr>
                <a:solidFill>
                  <a:schemeClr val="dk1"/>
                </a:solidFill>
              </a:defRPr>
            </a:lvl2pPr>
            <a:lvl3pPr indent="-317500" lvl="2" marL="1371600">
              <a:spcBef>
                <a:spcPts val="1600"/>
              </a:spcBef>
              <a:spcAft>
                <a:spcPts val="0"/>
              </a:spcAft>
              <a:buClr>
                <a:schemeClr val="dk1"/>
              </a:buClr>
              <a:buSzPts val="1400"/>
              <a:buChar char="■"/>
              <a:defRPr>
                <a:solidFill>
                  <a:schemeClr val="dk1"/>
                </a:solidFill>
              </a:defRPr>
            </a:lvl3pPr>
            <a:lvl4pPr indent="-317500" lvl="3" marL="1828800">
              <a:spcBef>
                <a:spcPts val="1600"/>
              </a:spcBef>
              <a:spcAft>
                <a:spcPts val="0"/>
              </a:spcAft>
              <a:buClr>
                <a:schemeClr val="dk1"/>
              </a:buClr>
              <a:buSzPts val="1400"/>
              <a:buChar char="●"/>
              <a:defRPr>
                <a:solidFill>
                  <a:schemeClr val="dk1"/>
                </a:solidFill>
              </a:defRPr>
            </a:lvl4pPr>
            <a:lvl5pPr indent="-317500" lvl="4" marL="2286000">
              <a:spcBef>
                <a:spcPts val="1600"/>
              </a:spcBef>
              <a:spcAft>
                <a:spcPts val="0"/>
              </a:spcAft>
              <a:buClr>
                <a:schemeClr val="dk1"/>
              </a:buClr>
              <a:buSzPts val="1400"/>
              <a:buChar char="○"/>
              <a:defRPr>
                <a:solidFill>
                  <a:schemeClr val="dk1"/>
                </a:solidFill>
              </a:defRPr>
            </a:lvl5pPr>
            <a:lvl6pPr indent="-317500" lvl="5" marL="2743200">
              <a:spcBef>
                <a:spcPts val="1600"/>
              </a:spcBef>
              <a:spcAft>
                <a:spcPts val="0"/>
              </a:spcAft>
              <a:buClr>
                <a:schemeClr val="dk1"/>
              </a:buClr>
              <a:buSzPts val="1400"/>
              <a:buChar char="■"/>
              <a:defRPr>
                <a:solidFill>
                  <a:schemeClr val="dk1"/>
                </a:solidFill>
              </a:defRPr>
            </a:lvl6pPr>
            <a:lvl7pPr indent="-317500" lvl="6" marL="3200400">
              <a:spcBef>
                <a:spcPts val="1600"/>
              </a:spcBef>
              <a:spcAft>
                <a:spcPts val="0"/>
              </a:spcAft>
              <a:buClr>
                <a:schemeClr val="dk1"/>
              </a:buClr>
              <a:buSzPts val="1400"/>
              <a:buChar char="●"/>
              <a:defRPr>
                <a:solidFill>
                  <a:schemeClr val="dk1"/>
                </a:solidFill>
              </a:defRPr>
            </a:lvl7pPr>
            <a:lvl8pPr indent="-317500" lvl="7" marL="3657600">
              <a:spcBef>
                <a:spcPts val="1600"/>
              </a:spcBef>
              <a:spcAft>
                <a:spcPts val="0"/>
              </a:spcAft>
              <a:buClr>
                <a:schemeClr val="dk1"/>
              </a:buClr>
              <a:buSzPts val="1400"/>
              <a:buChar char="○"/>
              <a:defRPr>
                <a:solidFill>
                  <a:schemeClr val="dk1"/>
                </a:solidFill>
              </a:defRPr>
            </a:lvl8pPr>
            <a:lvl9pPr indent="-317500" lvl="8" marL="4114800">
              <a:spcBef>
                <a:spcPts val="1600"/>
              </a:spcBef>
              <a:spcAft>
                <a:spcPts val="1600"/>
              </a:spcAft>
              <a:buClr>
                <a:schemeClr val="dk1"/>
              </a:buClr>
              <a:buSzPts val="1400"/>
              <a:buChar char="■"/>
              <a:defRPr>
                <a:solidFill>
                  <a:schemeClr val="dk1"/>
                </a:solidFill>
              </a:defRPr>
            </a:lvl9pPr>
          </a:lstStyle>
          <a:p/>
        </p:txBody>
      </p:sp>
      <p:sp>
        <p:nvSpPr>
          <p:cNvPr id="19" name="Google Shape;19;p4"/>
          <p:cNvSpPr txBox="1"/>
          <p:nvPr>
            <p:ph idx="12" type="sldNum"/>
          </p:nvPr>
        </p:nvSpPr>
        <p:spPr>
          <a:xfrm>
            <a:off x="4936708" y="6854072"/>
            <a:ext cx="319800" cy="5784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181620" y="654105"/>
            <a:ext cx="4964700" cy="8418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181620" y="1693927"/>
            <a:ext cx="2330700" cy="5021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2815729" y="1693927"/>
            <a:ext cx="2330700" cy="5021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4936708" y="6854072"/>
            <a:ext cx="319800" cy="5784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181620" y="654105"/>
            <a:ext cx="4964700" cy="8418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4936708" y="6854072"/>
            <a:ext cx="319800" cy="5784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181620" y="816630"/>
            <a:ext cx="1636200" cy="11106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181620" y="2042457"/>
            <a:ext cx="1636200" cy="4673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4936708" y="6854072"/>
            <a:ext cx="319800" cy="5784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285657" y="661638"/>
            <a:ext cx="3710400" cy="60126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4936708" y="6854072"/>
            <a:ext cx="319800" cy="5784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2664000" y="-184"/>
            <a:ext cx="2664000" cy="75600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154701" y="1812541"/>
            <a:ext cx="2357100" cy="21786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154701" y="4120005"/>
            <a:ext cx="2357100" cy="1815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2878134" y="1064257"/>
            <a:ext cx="2235600" cy="54312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4936708" y="6854072"/>
            <a:ext cx="319800" cy="5784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181620" y="6218168"/>
            <a:ext cx="3495300" cy="889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4936708" y="6854072"/>
            <a:ext cx="319800" cy="5784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181620" y="654105"/>
            <a:ext cx="4964700" cy="841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Font typeface="Orbitron"/>
              <a:buNone/>
              <a:defRPr sz="2800">
                <a:solidFill>
                  <a:schemeClr val="dk1"/>
                </a:solidFill>
                <a:latin typeface="Orbitron"/>
                <a:ea typeface="Orbitron"/>
                <a:cs typeface="Orbitron"/>
                <a:sym typeface="Orbitron"/>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181620" y="1693927"/>
            <a:ext cx="4964700" cy="5021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Roboto Mono"/>
              <a:buChar char="●"/>
              <a:defRPr sz="1800">
                <a:solidFill>
                  <a:schemeClr val="dk2"/>
                </a:solidFill>
                <a:latin typeface="Roboto Mono"/>
                <a:ea typeface="Roboto Mono"/>
                <a:cs typeface="Roboto Mono"/>
                <a:sym typeface="Roboto Mono"/>
              </a:defRPr>
            </a:lvl1pPr>
            <a:lvl2pPr indent="-317500" lvl="1" marL="914400">
              <a:lnSpc>
                <a:spcPct val="115000"/>
              </a:lnSpc>
              <a:spcBef>
                <a:spcPts val="1600"/>
              </a:spcBef>
              <a:spcAft>
                <a:spcPts val="0"/>
              </a:spcAft>
              <a:buClr>
                <a:schemeClr val="dk2"/>
              </a:buClr>
              <a:buSzPts val="1400"/>
              <a:buFont typeface="Roboto Mono"/>
              <a:buChar char="○"/>
              <a:defRPr>
                <a:solidFill>
                  <a:schemeClr val="dk2"/>
                </a:solidFill>
                <a:latin typeface="Roboto Mono"/>
                <a:ea typeface="Roboto Mono"/>
                <a:cs typeface="Roboto Mono"/>
                <a:sym typeface="Roboto Mono"/>
              </a:defRPr>
            </a:lvl2pPr>
            <a:lvl3pPr indent="-317500" lvl="2" marL="1371600">
              <a:lnSpc>
                <a:spcPct val="115000"/>
              </a:lnSpc>
              <a:spcBef>
                <a:spcPts val="1600"/>
              </a:spcBef>
              <a:spcAft>
                <a:spcPts val="0"/>
              </a:spcAft>
              <a:buClr>
                <a:schemeClr val="dk2"/>
              </a:buClr>
              <a:buSzPts val="1400"/>
              <a:buFont typeface="Roboto Mono"/>
              <a:buChar char="■"/>
              <a:defRPr>
                <a:solidFill>
                  <a:schemeClr val="dk2"/>
                </a:solidFill>
                <a:latin typeface="Roboto Mono"/>
                <a:ea typeface="Roboto Mono"/>
                <a:cs typeface="Roboto Mono"/>
                <a:sym typeface="Roboto Mono"/>
              </a:defRPr>
            </a:lvl3pPr>
            <a:lvl4pPr indent="-317500" lvl="3" marL="1828800">
              <a:lnSpc>
                <a:spcPct val="115000"/>
              </a:lnSpc>
              <a:spcBef>
                <a:spcPts val="1600"/>
              </a:spcBef>
              <a:spcAft>
                <a:spcPts val="0"/>
              </a:spcAft>
              <a:buClr>
                <a:schemeClr val="dk2"/>
              </a:buClr>
              <a:buSzPts val="1400"/>
              <a:buFont typeface="Roboto Mono"/>
              <a:buChar char="●"/>
              <a:defRPr>
                <a:solidFill>
                  <a:schemeClr val="dk2"/>
                </a:solidFill>
                <a:latin typeface="Roboto Mono"/>
                <a:ea typeface="Roboto Mono"/>
                <a:cs typeface="Roboto Mono"/>
                <a:sym typeface="Roboto Mono"/>
              </a:defRPr>
            </a:lvl4pPr>
            <a:lvl5pPr indent="-317500" lvl="4" marL="2286000">
              <a:lnSpc>
                <a:spcPct val="115000"/>
              </a:lnSpc>
              <a:spcBef>
                <a:spcPts val="1600"/>
              </a:spcBef>
              <a:spcAft>
                <a:spcPts val="0"/>
              </a:spcAft>
              <a:buClr>
                <a:schemeClr val="dk2"/>
              </a:buClr>
              <a:buSzPts val="1400"/>
              <a:buFont typeface="Roboto Mono"/>
              <a:buChar char="○"/>
              <a:defRPr>
                <a:solidFill>
                  <a:schemeClr val="dk2"/>
                </a:solidFill>
                <a:latin typeface="Roboto Mono"/>
                <a:ea typeface="Roboto Mono"/>
                <a:cs typeface="Roboto Mono"/>
                <a:sym typeface="Roboto Mono"/>
              </a:defRPr>
            </a:lvl5pPr>
            <a:lvl6pPr indent="-317500" lvl="5" marL="2743200">
              <a:lnSpc>
                <a:spcPct val="115000"/>
              </a:lnSpc>
              <a:spcBef>
                <a:spcPts val="1600"/>
              </a:spcBef>
              <a:spcAft>
                <a:spcPts val="0"/>
              </a:spcAft>
              <a:buClr>
                <a:schemeClr val="dk2"/>
              </a:buClr>
              <a:buSzPts val="1400"/>
              <a:buFont typeface="Roboto Mono"/>
              <a:buChar char="■"/>
              <a:defRPr>
                <a:solidFill>
                  <a:schemeClr val="dk2"/>
                </a:solidFill>
                <a:latin typeface="Roboto Mono"/>
                <a:ea typeface="Roboto Mono"/>
                <a:cs typeface="Roboto Mono"/>
                <a:sym typeface="Roboto Mono"/>
              </a:defRPr>
            </a:lvl6pPr>
            <a:lvl7pPr indent="-317500" lvl="6" marL="3200400">
              <a:lnSpc>
                <a:spcPct val="115000"/>
              </a:lnSpc>
              <a:spcBef>
                <a:spcPts val="1600"/>
              </a:spcBef>
              <a:spcAft>
                <a:spcPts val="0"/>
              </a:spcAft>
              <a:buClr>
                <a:schemeClr val="dk2"/>
              </a:buClr>
              <a:buSzPts val="1400"/>
              <a:buFont typeface="Roboto Mono"/>
              <a:buChar char="●"/>
              <a:defRPr>
                <a:solidFill>
                  <a:schemeClr val="dk2"/>
                </a:solidFill>
                <a:latin typeface="Roboto Mono"/>
                <a:ea typeface="Roboto Mono"/>
                <a:cs typeface="Roboto Mono"/>
                <a:sym typeface="Roboto Mono"/>
              </a:defRPr>
            </a:lvl7pPr>
            <a:lvl8pPr indent="-317500" lvl="7" marL="3657600">
              <a:lnSpc>
                <a:spcPct val="115000"/>
              </a:lnSpc>
              <a:spcBef>
                <a:spcPts val="1600"/>
              </a:spcBef>
              <a:spcAft>
                <a:spcPts val="0"/>
              </a:spcAft>
              <a:buClr>
                <a:schemeClr val="dk2"/>
              </a:buClr>
              <a:buSzPts val="1400"/>
              <a:buFont typeface="Roboto Mono"/>
              <a:buChar char="○"/>
              <a:defRPr>
                <a:solidFill>
                  <a:schemeClr val="dk2"/>
                </a:solidFill>
                <a:latin typeface="Roboto Mono"/>
                <a:ea typeface="Roboto Mono"/>
                <a:cs typeface="Roboto Mono"/>
                <a:sym typeface="Roboto Mono"/>
              </a:defRPr>
            </a:lvl8pPr>
            <a:lvl9pPr indent="-317500" lvl="8" marL="4114800">
              <a:lnSpc>
                <a:spcPct val="115000"/>
              </a:lnSpc>
              <a:spcBef>
                <a:spcPts val="1600"/>
              </a:spcBef>
              <a:spcAft>
                <a:spcPts val="1600"/>
              </a:spcAft>
              <a:buClr>
                <a:schemeClr val="dk2"/>
              </a:buClr>
              <a:buSzPts val="1400"/>
              <a:buFont typeface="Roboto Mono"/>
              <a:buChar char="■"/>
              <a:defRPr>
                <a:solidFill>
                  <a:schemeClr val="dk2"/>
                </a:solidFill>
                <a:latin typeface="Roboto Mono"/>
                <a:ea typeface="Roboto Mono"/>
                <a:cs typeface="Roboto Mono"/>
                <a:sym typeface="Roboto Mono"/>
              </a:defRPr>
            </a:lvl9pPr>
          </a:lstStyle>
          <a:p/>
        </p:txBody>
      </p:sp>
      <p:sp>
        <p:nvSpPr>
          <p:cNvPr id="8" name="Google Shape;8;p1"/>
          <p:cNvSpPr txBox="1"/>
          <p:nvPr>
            <p:ph idx="12" type="sldNum"/>
          </p:nvPr>
        </p:nvSpPr>
        <p:spPr>
          <a:xfrm>
            <a:off x="4936708" y="6854072"/>
            <a:ext cx="319800" cy="5784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181625" y="411931"/>
            <a:ext cx="4964700" cy="1635600"/>
          </a:xfrm>
          <a:prstGeom prst="rect">
            <a:avLst/>
          </a:prstGeom>
        </p:spPr>
        <p:txBody>
          <a:bodyPr anchorCtr="0" anchor="b" bIns="91425" lIns="91425" spcFirstLastPara="1" rIns="91425" wrap="square" tIns="91425">
            <a:noAutofit/>
          </a:bodyPr>
          <a:lstStyle/>
          <a:p>
            <a:pPr indent="0" lvl="0" marL="0" rtl="0" algn="ctr">
              <a:lnSpc>
                <a:spcPct val="115000"/>
              </a:lnSpc>
              <a:spcBef>
                <a:spcPts val="0"/>
              </a:spcBef>
              <a:spcAft>
                <a:spcPts val="300"/>
              </a:spcAft>
              <a:buClr>
                <a:schemeClr val="dk1"/>
              </a:buClr>
              <a:buSzPts val="1100"/>
              <a:buFont typeface="Arial"/>
              <a:buNone/>
            </a:pPr>
            <a:r>
              <a:rPr b="1" lang="en-GB" sz="2600" u="sng">
                <a:latin typeface="Orbitron"/>
                <a:ea typeface="Orbitron"/>
                <a:cs typeface="Orbitron"/>
                <a:sym typeface="Orbitron"/>
              </a:rPr>
              <a:t>Spmurder on the Astor</a:t>
            </a:r>
            <a:endParaRPr b="1" u="sng">
              <a:latin typeface="Orbitron"/>
              <a:ea typeface="Orbitron"/>
              <a:cs typeface="Orbitron"/>
              <a:sym typeface="Orbitron"/>
            </a:endParaRPr>
          </a:p>
        </p:txBody>
      </p:sp>
      <p:sp>
        <p:nvSpPr>
          <p:cNvPr id="55" name="Google Shape;55;p13"/>
          <p:cNvSpPr txBox="1"/>
          <p:nvPr/>
        </p:nvSpPr>
        <p:spPr>
          <a:xfrm>
            <a:off x="278525" y="2374600"/>
            <a:ext cx="4867800" cy="678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2400">
                <a:latin typeface="Roboto Mono"/>
                <a:ea typeface="Roboto Mono"/>
                <a:cs typeface="Roboto Mono"/>
                <a:sym typeface="Roboto Mono"/>
              </a:rPr>
              <a:t>Sam Smith</a:t>
            </a:r>
            <a:endParaRPr sz="2400">
              <a:latin typeface="Roboto Mono"/>
              <a:ea typeface="Roboto Mono"/>
              <a:cs typeface="Roboto Mono"/>
              <a:sym typeface="Roboto Mono"/>
            </a:endParaRPr>
          </a:p>
        </p:txBody>
      </p:sp>
      <p:sp>
        <p:nvSpPr>
          <p:cNvPr id="56" name="Google Shape;56;p13"/>
          <p:cNvSpPr txBox="1"/>
          <p:nvPr/>
        </p:nvSpPr>
        <p:spPr>
          <a:xfrm>
            <a:off x="883025" y="1768900"/>
            <a:ext cx="1453800" cy="3513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300"/>
              </a:spcAft>
              <a:buClr>
                <a:schemeClr val="dk1"/>
              </a:buClr>
              <a:buSzPts val="1100"/>
              <a:buFont typeface="Arial"/>
              <a:buNone/>
            </a:pPr>
            <a:r>
              <a:rPr i="1" lang="en-GB" sz="1000">
                <a:solidFill>
                  <a:schemeClr val="dk1"/>
                </a:solidFill>
                <a:latin typeface="Roboto Mono"/>
                <a:ea typeface="Roboto Mono"/>
                <a:cs typeface="Roboto Mono"/>
                <a:sym typeface="Roboto Mono"/>
              </a:rPr>
              <a:t>(Space Murder)</a:t>
            </a:r>
            <a:endParaRPr i="1">
              <a:latin typeface="Roboto Mono"/>
              <a:ea typeface="Roboto Mono"/>
              <a:cs typeface="Roboto Mono"/>
              <a:sym typeface="Roboto Mono"/>
            </a:endParaRPr>
          </a:p>
        </p:txBody>
      </p:sp>
      <p:sp>
        <p:nvSpPr>
          <p:cNvPr id="57" name="Google Shape;57;p13"/>
          <p:cNvSpPr txBox="1"/>
          <p:nvPr/>
        </p:nvSpPr>
        <p:spPr>
          <a:xfrm>
            <a:off x="343950" y="3596400"/>
            <a:ext cx="4640100" cy="3499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1200">
                <a:solidFill>
                  <a:schemeClr val="dk1"/>
                </a:solidFill>
                <a:latin typeface="Roboto"/>
                <a:ea typeface="Roboto"/>
                <a:cs typeface="Roboto"/>
                <a:sym typeface="Roboto"/>
              </a:rPr>
              <a:t>HAVEN! A new world. Leave behind the broken decay of Earth and start fresh in an idyllic planet in the stars. All settlers guaranteed perfect happiness*! A new product of Amazon.com LLC!</a:t>
            </a:r>
            <a:endParaRPr sz="1200">
              <a:solidFill>
                <a:schemeClr val="dk1"/>
              </a:solidFill>
              <a:latin typeface="Roboto"/>
              <a:ea typeface="Roboto"/>
              <a:cs typeface="Roboto"/>
              <a:sym typeface="Roboto"/>
            </a:endParaRPr>
          </a:p>
          <a:p>
            <a:pPr indent="0" lvl="0" marL="0" rtl="0" algn="l">
              <a:lnSpc>
                <a:spcPct val="115000"/>
              </a:lnSpc>
              <a:spcBef>
                <a:spcPts val="0"/>
              </a:spcBef>
              <a:spcAft>
                <a:spcPts val="0"/>
              </a:spcAft>
              <a:buNone/>
            </a:pPr>
            <a:r>
              <a:t/>
            </a:r>
            <a:endParaRPr sz="1200">
              <a:solidFill>
                <a:schemeClr val="dk1"/>
              </a:solidFill>
              <a:latin typeface="Roboto"/>
              <a:ea typeface="Roboto"/>
              <a:cs typeface="Roboto"/>
              <a:sym typeface="Roboto"/>
            </a:endParaRPr>
          </a:p>
          <a:p>
            <a:pPr indent="0" lvl="0" marL="0" rtl="0" algn="l">
              <a:lnSpc>
                <a:spcPct val="115000"/>
              </a:lnSpc>
              <a:spcBef>
                <a:spcPts val="0"/>
              </a:spcBef>
              <a:spcAft>
                <a:spcPts val="0"/>
              </a:spcAft>
              <a:buNone/>
            </a:pPr>
            <a:r>
              <a:rPr lang="en-GB" sz="1200">
                <a:solidFill>
                  <a:schemeClr val="dk1"/>
                </a:solidFill>
                <a:latin typeface="Roboto"/>
                <a:ea typeface="Roboto"/>
                <a:cs typeface="Roboto"/>
                <a:sym typeface="Roboto"/>
              </a:rPr>
              <a:t>That sales pitch seems to have gone over pretty well. Which is why you find yourself working in the skeleton crew to maintain THE ASTOR. Amazon’s new flagship generational ship. Your 87 year mission to fly yourself and 279,999 others to the new world of Haven. Of course everyone wants to not be old/dead at the destination so are spending most of it in cryosleep.</a:t>
            </a:r>
            <a:endParaRPr sz="1200">
              <a:solidFill>
                <a:schemeClr val="dk1"/>
              </a:solidFill>
              <a:latin typeface="Roboto"/>
              <a:ea typeface="Roboto"/>
              <a:cs typeface="Roboto"/>
              <a:sym typeface="Roboto"/>
            </a:endParaRPr>
          </a:p>
          <a:p>
            <a:pPr indent="0" lvl="0" marL="0" rtl="0" algn="l">
              <a:lnSpc>
                <a:spcPct val="115000"/>
              </a:lnSpc>
              <a:spcBef>
                <a:spcPts val="0"/>
              </a:spcBef>
              <a:spcAft>
                <a:spcPts val="0"/>
              </a:spcAft>
              <a:buNone/>
            </a:pPr>
            <a:r>
              <a:t/>
            </a:r>
            <a:endParaRPr sz="1200">
              <a:solidFill>
                <a:schemeClr val="dk1"/>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rPr lang="en-GB" sz="1200">
                <a:solidFill>
                  <a:schemeClr val="dk1"/>
                </a:solidFill>
                <a:latin typeface="Roboto"/>
                <a:ea typeface="Roboto"/>
                <a:cs typeface="Roboto"/>
                <a:sym typeface="Roboto"/>
              </a:rPr>
              <a:t>You have to wake up every 2 years to fix any problems with the ship then go back to sleep. It has gone pretty routine until now and this should be the last cycle. Haven awaits and everything is going to just fine when you get there.</a:t>
            </a:r>
            <a:endParaRPr sz="1200">
              <a:solidFill>
                <a:schemeClr val="dk1"/>
              </a:solidFill>
              <a:latin typeface="Roboto"/>
              <a:ea typeface="Roboto"/>
              <a:cs typeface="Roboto"/>
              <a:sym typeface="Roboto"/>
            </a:endParaRPr>
          </a:p>
        </p:txBody>
      </p:sp>
      <p:sp>
        <p:nvSpPr>
          <p:cNvPr id="58" name="Google Shape;58;p13"/>
          <p:cNvSpPr txBox="1"/>
          <p:nvPr/>
        </p:nvSpPr>
        <p:spPr>
          <a:xfrm>
            <a:off x="278525" y="7039200"/>
            <a:ext cx="1163100" cy="351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GB" sz="700">
                <a:solidFill>
                  <a:schemeClr val="dk1"/>
                </a:solidFill>
              </a:rPr>
              <a:t>*Not a guarantee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 name="Shape 62"/>
        <p:cNvGrpSpPr/>
        <p:nvPr/>
      </p:nvGrpSpPr>
      <p:grpSpPr>
        <a:xfrm>
          <a:off x="0" y="0"/>
          <a:ext cx="0" cy="0"/>
          <a:chOff x="0" y="0"/>
          <a:chExt cx="0" cy="0"/>
        </a:xfrm>
      </p:grpSpPr>
      <p:sp>
        <p:nvSpPr>
          <p:cNvPr id="63" name="Google Shape;63;p14"/>
          <p:cNvSpPr txBox="1"/>
          <p:nvPr>
            <p:ph type="title"/>
          </p:nvPr>
        </p:nvSpPr>
        <p:spPr>
          <a:xfrm>
            <a:off x="181620" y="654105"/>
            <a:ext cx="4964700" cy="841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Sam Smith - Junior Engineer</a:t>
            </a:r>
            <a:endParaRPr/>
          </a:p>
        </p:txBody>
      </p:sp>
      <p:sp>
        <p:nvSpPr>
          <p:cNvPr id="64" name="Google Shape;64;p14"/>
          <p:cNvSpPr txBox="1"/>
          <p:nvPr>
            <p:ph idx="1" type="body"/>
          </p:nvPr>
        </p:nvSpPr>
        <p:spPr>
          <a:xfrm>
            <a:off x="322675" y="1693925"/>
            <a:ext cx="4683600" cy="545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sz="1100">
                <a:solidFill>
                  <a:srgbClr val="000000"/>
                </a:solidFill>
                <a:latin typeface="Roboto"/>
                <a:ea typeface="Roboto"/>
                <a:cs typeface="Roboto"/>
                <a:sym typeface="Roboto"/>
              </a:rPr>
              <a:t>You have spent most of your life taking odd jobs kicking around Earth. The longest you had before now was as a Marine engineer in the UNMC but you left there after your pay topped out. You found the strict lifestyle too constraining and putting yourself in mortal danger for the mission seemed unfair. And sure, taking shortcuts in your work caused a few problems but nothing major. Fixing up these generational ships as a long haul runner pays pretty well because the voyages take hundreds of years, and you have to leave everything and everyone behind to do it. Luckily that wasn’t hard for you.</a:t>
            </a:r>
            <a:endParaRPr sz="1100">
              <a:solidFill>
                <a:srgbClr val="000000"/>
              </a:solidFill>
              <a:latin typeface="Roboto"/>
              <a:ea typeface="Roboto"/>
              <a:cs typeface="Roboto"/>
              <a:sym typeface="Roboto"/>
            </a:endParaRPr>
          </a:p>
          <a:p>
            <a:pPr indent="0" lvl="0" marL="0" rtl="0" algn="l">
              <a:spcBef>
                <a:spcPts val="1600"/>
              </a:spcBef>
              <a:spcAft>
                <a:spcPts val="0"/>
              </a:spcAft>
              <a:buClr>
                <a:schemeClr val="dk1"/>
              </a:buClr>
              <a:buSzPts val="1100"/>
              <a:buFont typeface="Arial"/>
              <a:buNone/>
            </a:pPr>
            <a:r>
              <a:rPr lang="en-GB" sz="1100">
                <a:solidFill>
                  <a:srgbClr val="000000"/>
                </a:solidFill>
                <a:latin typeface="Roboto"/>
                <a:ea typeface="Roboto"/>
                <a:cs typeface="Roboto"/>
                <a:sym typeface="Roboto"/>
              </a:rPr>
              <a:t>Your parents became long haul runners to help you through school, and were assigned to one of Amazon’s early scout ships, the Bishop 22. One day you got notified that it was destroyed. You tried to find out more details, but before you knew it the whole thing was being wrapped up. You need to know what happened.</a:t>
            </a:r>
            <a:endParaRPr sz="1100">
              <a:solidFill>
                <a:srgbClr val="000000"/>
              </a:solidFill>
              <a:latin typeface="Roboto"/>
              <a:ea typeface="Roboto"/>
              <a:cs typeface="Roboto"/>
              <a:sym typeface="Roboto"/>
            </a:endParaRPr>
          </a:p>
          <a:p>
            <a:pPr indent="0" lvl="0" marL="0" rtl="0" algn="l">
              <a:spcBef>
                <a:spcPts val="1600"/>
              </a:spcBef>
              <a:spcAft>
                <a:spcPts val="0"/>
              </a:spcAft>
              <a:buClr>
                <a:schemeClr val="dk1"/>
              </a:buClr>
              <a:buSzPts val="1100"/>
              <a:buFont typeface="Arial"/>
              <a:buNone/>
            </a:pPr>
            <a:r>
              <a:rPr lang="en-GB" sz="1100">
                <a:solidFill>
                  <a:srgbClr val="000000"/>
                </a:solidFill>
                <a:latin typeface="Roboto"/>
                <a:ea typeface="Roboto"/>
                <a:cs typeface="Roboto"/>
                <a:sym typeface="Roboto"/>
              </a:rPr>
              <a:t>Your role on the ship is to basically take orders and repair what Quinn tells you to repair. You think you do a pretty OK job of it, but you aren’t going to put in any overtime or special effort. Not like they can replace you out here, and long haul runners are hard to find. Plus Captain Ripley is real nice to you. They will let you get away with anything.</a:t>
            </a:r>
            <a:endParaRPr sz="1100">
              <a:solidFill>
                <a:srgbClr val="000000"/>
              </a:solidFill>
              <a:latin typeface="Roboto"/>
              <a:ea typeface="Roboto"/>
              <a:cs typeface="Roboto"/>
              <a:sym typeface="Roboto"/>
            </a:endParaRPr>
          </a:p>
          <a:p>
            <a:pPr indent="0" lvl="0" marL="0" rtl="0" algn="l">
              <a:spcBef>
                <a:spcPts val="1600"/>
              </a:spcBef>
              <a:spcAft>
                <a:spcPts val="0"/>
              </a:spcAft>
              <a:buClr>
                <a:schemeClr val="dk1"/>
              </a:buClr>
              <a:buSzPts val="1100"/>
              <a:buFont typeface="Arial"/>
              <a:buNone/>
            </a:pPr>
            <a:r>
              <a:rPr lang="en-GB" sz="1100">
                <a:solidFill>
                  <a:srgbClr val="000000"/>
                </a:solidFill>
                <a:latin typeface="Roboto"/>
                <a:ea typeface="Roboto"/>
                <a:cs typeface="Roboto"/>
                <a:sym typeface="Roboto"/>
              </a:rPr>
              <a:t>You have built up a good repor with Quinn over the sleep cycles. One day on the job Quinn let slip the intimate relationship they’ve been having with Fox (who is married to someone else). Knowing stuff like this just causes trouble, but you genuinely like Quinn. You don’t really care if Quinn and Fox make it as a couple, but you do want to make sure Quinn doesn’t get hurt in the process.</a:t>
            </a:r>
            <a:endParaRPr sz="1100">
              <a:solidFill>
                <a:srgbClr val="000000"/>
              </a:solidFill>
              <a:latin typeface="Roboto"/>
              <a:ea typeface="Roboto"/>
              <a:cs typeface="Roboto"/>
              <a:sym typeface="Roboto"/>
            </a:endParaRPr>
          </a:p>
          <a:p>
            <a:pPr indent="0" lvl="0" marL="0" rtl="0" algn="l">
              <a:spcBef>
                <a:spcPts val="1600"/>
              </a:spcBef>
              <a:spcAft>
                <a:spcPts val="0"/>
              </a:spcAft>
              <a:buClr>
                <a:schemeClr val="dk1"/>
              </a:buClr>
              <a:buSzPts val="1100"/>
              <a:buFont typeface="Arial"/>
              <a:buNone/>
            </a:pPr>
            <a:r>
              <a:t/>
            </a:r>
            <a:endParaRPr sz="1100">
              <a:solidFill>
                <a:srgbClr val="000000"/>
              </a:solidFill>
              <a:latin typeface="Roboto"/>
              <a:ea typeface="Roboto"/>
              <a:cs typeface="Roboto"/>
              <a:sym typeface="Roboto"/>
            </a:endParaRPr>
          </a:p>
          <a:p>
            <a:pPr indent="0" lvl="0" marL="0" rtl="0" algn="l">
              <a:spcBef>
                <a:spcPts val="1600"/>
              </a:spcBef>
              <a:spcAft>
                <a:spcPts val="1600"/>
              </a:spcAft>
              <a:buNone/>
            </a:pPr>
            <a:r>
              <a:t/>
            </a:r>
            <a:endParaRPr sz="1100">
              <a:solidFill>
                <a:srgbClr val="000000"/>
              </a:solidFill>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 name="Shape 68"/>
        <p:cNvGrpSpPr/>
        <p:nvPr/>
      </p:nvGrpSpPr>
      <p:grpSpPr>
        <a:xfrm>
          <a:off x="0" y="0"/>
          <a:ext cx="0" cy="0"/>
          <a:chOff x="0" y="0"/>
          <a:chExt cx="0" cy="0"/>
        </a:xfrm>
      </p:grpSpPr>
      <p:sp>
        <p:nvSpPr>
          <p:cNvPr id="69" name="Google Shape;69;p15"/>
          <p:cNvSpPr txBox="1"/>
          <p:nvPr/>
        </p:nvSpPr>
        <p:spPr>
          <a:xfrm>
            <a:off x="331900" y="496725"/>
            <a:ext cx="4705500" cy="1540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GB" sz="1100">
                <a:solidFill>
                  <a:schemeClr val="dk1"/>
                </a:solidFill>
                <a:latin typeface="Roboto"/>
                <a:ea typeface="Roboto"/>
                <a:cs typeface="Roboto"/>
                <a:sym typeface="Roboto"/>
              </a:rPr>
              <a:t>Now that the ship is in danger everything about the chain of command, order, and discipline is bullshit. It is time to get off the ship (or fix it i guess, whatever). The paycheck is nice and all but nothing is worth your life. Especially not other people’s lives. You know there is an escape pod on the ship, but it obviously can’t take everyone. Activating the escape pod is hard, the company didn’t actually want people to escape because that would mean a loss of profits. You should ask the ship AI how to activate it.</a:t>
            </a:r>
            <a:endParaRPr>
              <a:latin typeface="Roboto"/>
              <a:ea typeface="Roboto"/>
              <a:cs typeface="Roboto"/>
              <a:sym typeface="Roboto"/>
            </a:endParaRPr>
          </a:p>
        </p:txBody>
      </p:sp>
      <p:sp>
        <p:nvSpPr>
          <p:cNvPr id="70" name="Google Shape;70;p15"/>
          <p:cNvSpPr txBox="1"/>
          <p:nvPr/>
        </p:nvSpPr>
        <p:spPr>
          <a:xfrm>
            <a:off x="138100" y="4763550"/>
            <a:ext cx="4899300" cy="993300"/>
          </a:xfrm>
          <a:prstGeom prst="rect">
            <a:avLst/>
          </a:prstGeom>
          <a:noFill/>
          <a:ln>
            <a:noFill/>
          </a:ln>
        </p:spPr>
        <p:txBody>
          <a:bodyPr anchorCtr="0" anchor="t" bIns="91425" lIns="91425" spcFirstLastPara="1" rIns="91425" wrap="square" tIns="91425">
            <a:noAutofit/>
          </a:bodyPr>
          <a:lstStyle/>
          <a:p>
            <a:pPr indent="-298450" lvl="0" marL="457200" rtl="0" algn="l">
              <a:spcBef>
                <a:spcPts val="0"/>
              </a:spcBef>
              <a:spcAft>
                <a:spcPts val="0"/>
              </a:spcAft>
              <a:buSzPts val="1100"/>
              <a:buFont typeface="Roboto"/>
              <a:buChar char="●"/>
            </a:pPr>
            <a:r>
              <a:rPr b="1" lang="en-GB" sz="1100">
                <a:latin typeface="Roboto"/>
                <a:ea typeface="Roboto"/>
                <a:cs typeface="Roboto"/>
                <a:sym typeface="Roboto"/>
              </a:rPr>
              <a:t>Live at all cost.</a:t>
            </a:r>
            <a:r>
              <a:rPr lang="en-GB" sz="1100">
                <a:latin typeface="Roboto"/>
                <a:ea typeface="Roboto"/>
                <a:cs typeface="Roboto"/>
                <a:sym typeface="Roboto"/>
              </a:rPr>
              <a:t> This is just a paycheck to you. Nothing is worth your life though. Space travel is dangerous, the passengers knew the risks. And anyway they don’t know how few fit on the escape pods.</a:t>
            </a:r>
            <a:endParaRPr sz="1100">
              <a:latin typeface="Roboto"/>
              <a:ea typeface="Roboto"/>
              <a:cs typeface="Roboto"/>
              <a:sym typeface="Roboto"/>
            </a:endParaRPr>
          </a:p>
          <a:p>
            <a:pPr indent="-298450" lvl="0" marL="457200" rtl="0" algn="l">
              <a:spcBef>
                <a:spcPts val="0"/>
              </a:spcBef>
              <a:spcAft>
                <a:spcPts val="0"/>
              </a:spcAft>
              <a:buSzPts val="1100"/>
              <a:buFont typeface="Roboto"/>
              <a:buChar char="●"/>
            </a:pPr>
            <a:r>
              <a:rPr b="1" lang="en-GB" sz="1100">
                <a:latin typeface="Roboto"/>
                <a:ea typeface="Roboto"/>
                <a:cs typeface="Roboto"/>
                <a:sym typeface="Roboto"/>
              </a:rPr>
              <a:t>Don’t let the blame fall on you (and make sure someone is blamed)</a:t>
            </a:r>
            <a:r>
              <a:rPr lang="en-GB" sz="1100">
                <a:latin typeface="Roboto"/>
                <a:ea typeface="Roboto"/>
                <a:cs typeface="Roboto"/>
                <a:sym typeface="Roboto"/>
              </a:rPr>
              <a:t> - If you do get back to Earth, they will do whatever they can to stick it on you and provide no compensation. Try to find evidence of wrong doing to clear your name, if you can’t find any perhaps you can stick it on whomever seems most likely.</a:t>
            </a:r>
            <a:endParaRPr sz="1100">
              <a:latin typeface="Roboto"/>
              <a:ea typeface="Roboto"/>
              <a:cs typeface="Roboto"/>
              <a:sym typeface="Roboto"/>
            </a:endParaRPr>
          </a:p>
          <a:p>
            <a:pPr indent="-298450" lvl="0" marL="457200" rtl="0" algn="l">
              <a:spcBef>
                <a:spcPts val="0"/>
              </a:spcBef>
              <a:spcAft>
                <a:spcPts val="0"/>
              </a:spcAft>
              <a:buSzPts val="1100"/>
              <a:buFont typeface="Roboto"/>
              <a:buChar char="●"/>
            </a:pPr>
            <a:r>
              <a:rPr b="1" lang="en-GB" sz="1100">
                <a:latin typeface="Roboto"/>
                <a:ea typeface="Roboto"/>
                <a:cs typeface="Roboto"/>
                <a:sym typeface="Roboto"/>
              </a:rPr>
              <a:t>Find out about the Bishop 22.</a:t>
            </a:r>
            <a:r>
              <a:rPr lang="en-GB" sz="1100">
                <a:latin typeface="Roboto"/>
                <a:ea typeface="Roboto"/>
                <a:cs typeface="Roboto"/>
                <a:sym typeface="Roboto"/>
              </a:rPr>
              <a:t> Your parents are dead, and you still don’t understand why</a:t>
            </a:r>
            <a:endParaRPr sz="1100">
              <a:latin typeface="Roboto"/>
              <a:ea typeface="Roboto"/>
              <a:cs typeface="Roboto"/>
              <a:sym typeface="Roboto"/>
            </a:endParaRPr>
          </a:p>
          <a:p>
            <a:pPr indent="-298450" lvl="0" marL="457200" rtl="0" algn="l">
              <a:spcBef>
                <a:spcPts val="0"/>
              </a:spcBef>
              <a:spcAft>
                <a:spcPts val="0"/>
              </a:spcAft>
              <a:buSzPts val="1100"/>
              <a:buFont typeface="Roboto"/>
              <a:buChar char="●"/>
            </a:pPr>
            <a:r>
              <a:rPr b="1" lang="en-GB" sz="1100">
                <a:latin typeface="Roboto"/>
                <a:ea typeface="Roboto"/>
                <a:cs typeface="Roboto"/>
                <a:sym typeface="Roboto"/>
              </a:rPr>
              <a:t>Protect Quinn</a:t>
            </a:r>
            <a:r>
              <a:rPr lang="en-GB" sz="1100">
                <a:latin typeface="Roboto"/>
                <a:ea typeface="Roboto"/>
                <a:cs typeface="Roboto"/>
                <a:sym typeface="Roboto"/>
              </a:rPr>
              <a:t> - Quinn has confided in you and your worried they are lying about the extremes they would go to for their new found love. Console them.</a:t>
            </a:r>
            <a:endParaRPr sz="1100">
              <a:latin typeface="Roboto"/>
              <a:ea typeface="Roboto"/>
              <a:cs typeface="Roboto"/>
              <a:sym typeface="Roboto"/>
            </a:endParaRPr>
          </a:p>
        </p:txBody>
      </p:sp>
      <p:sp>
        <p:nvSpPr>
          <p:cNvPr id="71" name="Google Shape;71;p15"/>
          <p:cNvSpPr txBox="1"/>
          <p:nvPr/>
        </p:nvSpPr>
        <p:spPr>
          <a:xfrm>
            <a:off x="218075" y="3246925"/>
            <a:ext cx="4899300" cy="52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a:latin typeface="Orbitron"/>
                <a:ea typeface="Orbitron"/>
                <a:cs typeface="Orbitron"/>
                <a:sym typeface="Orbitron"/>
              </a:rPr>
              <a:t>In your last downtime</a:t>
            </a:r>
            <a:r>
              <a:rPr b="1" lang="en-GB">
                <a:latin typeface="Orbitron"/>
                <a:ea typeface="Orbitron"/>
                <a:cs typeface="Orbitron"/>
                <a:sym typeface="Orbitron"/>
              </a:rPr>
              <a:t>:</a:t>
            </a:r>
            <a:endParaRPr b="1">
              <a:latin typeface="Orbitron"/>
              <a:ea typeface="Orbitron"/>
              <a:cs typeface="Orbitron"/>
              <a:sym typeface="Orbitron"/>
            </a:endParaRPr>
          </a:p>
        </p:txBody>
      </p:sp>
      <p:sp>
        <p:nvSpPr>
          <p:cNvPr id="72" name="Google Shape;72;p15"/>
          <p:cNvSpPr txBox="1"/>
          <p:nvPr/>
        </p:nvSpPr>
        <p:spPr>
          <a:xfrm>
            <a:off x="205950" y="3670950"/>
            <a:ext cx="4899300" cy="71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Roboto"/>
                <a:ea typeface="Roboto"/>
                <a:cs typeface="Roboto"/>
                <a:sym typeface="Roboto"/>
              </a:rPr>
              <a:t>You spent your scheduled downtime in your crew quarters watching TV alone.</a:t>
            </a:r>
            <a:endParaRPr>
              <a:latin typeface="Roboto"/>
              <a:ea typeface="Roboto"/>
              <a:cs typeface="Roboto"/>
              <a:sym typeface="Roboto"/>
            </a:endParaRPr>
          </a:p>
        </p:txBody>
      </p:sp>
      <p:sp>
        <p:nvSpPr>
          <p:cNvPr id="73" name="Google Shape;73;p15"/>
          <p:cNvSpPr txBox="1"/>
          <p:nvPr/>
        </p:nvSpPr>
        <p:spPr>
          <a:xfrm>
            <a:off x="331900" y="4385850"/>
            <a:ext cx="4705500" cy="52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a:latin typeface="Orbitron"/>
                <a:ea typeface="Orbitron"/>
                <a:cs typeface="Orbitron"/>
                <a:sym typeface="Orbitron"/>
              </a:rPr>
              <a:t>Your Goals:</a:t>
            </a:r>
            <a:endParaRPr b="1">
              <a:latin typeface="Orbitron"/>
              <a:ea typeface="Orbitron"/>
              <a:cs typeface="Orbitron"/>
              <a:sym typeface="Orbitro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6"/>
          <p:cNvSpPr txBox="1"/>
          <p:nvPr/>
        </p:nvSpPr>
        <p:spPr>
          <a:xfrm>
            <a:off x="205950" y="448275"/>
            <a:ext cx="4906800" cy="71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800">
                <a:latin typeface="Orbitron"/>
                <a:ea typeface="Orbitron"/>
                <a:cs typeface="Orbitron"/>
                <a:sym typeface="Orbitron"/>
              </a:rPr>
              <a:t>Other People</a:t>
            </a:r>
            <a:endParaRPr b="1" sz="1800">
              <a:latin typeface="Orbitron"/>
              <a:ea typeface="Orbitron"/>
              <a:cs typeface="Orbitron"/>
              <a:sym typeface="Orbitron"/>
            </a:endParaRPr>
          </a:p>
        </p:txBody>
      </p:sp>
      <p:sp>
        <p:nvSpPr>
          <p:cNvPr id="79" name="Google Shape;79;p16"/>
          <p:cNvSpPr txBox="1"/>
          <p:nvPr/>
        </p:nvSpPr>
        <p:spPr>
          <a:xfrm>
            <a:off x="353275" y="969225"/>
            <a:ext cx="4632900" cy="4673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GB" sz="1100">
                <a:solidFill>
                  <a:schemeClr val="dk1"/>
                </a:solidFill>
                <a:latin typeface="Roboto"/>
                <a:ea typeface="Roboto"/>
                <a:cs typeface="Roboto"/>
                <a:sym typeface="Roboto"/>
              </a:rPr>
              <a:t>Ripley Mulch</a:t>
            </a:r>
            <a:endParaRPr b="1" sz="1100">
              <a:solidFill>
                <a:schemeClr val="dk1"/>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rPr lang="en-GB" sz="1100">
                <a:solidFill>
                  <a:schemeClr val="dk1"/>
                </a:solidFill>
                <a:latin typeface="Roboto"/>
                <a:ea typeface="Roboto"/>
                <a:cs typeface="Roboto"/>
                <a:sym typeface="Roboto"/>
              </a:rPr>
              <a:t>Captain of the Astor and one of your bosses. They are nice to for some reason and are always giving you the benefit of the doubt.</a:t>
            </a:r>
            <a:endParaRPr sz="1100">
              <a:solidFill>
                <a:schemeClr val="dk1"/>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rPr b="1" lang="en-GB" sz="1100">
                <a:solidFill>
                  <a:schemeClr val="dk1"/>
                </a:solidFill>
                <a:latin typeface="Roboto"/>
                <a:ea typeface="Roboto"/>
                <a:cs typeface="Roboto"/>
                <a:sym typeface="Roboto"/>
              </a:rPr>
              <a:t>Fox Bradbury</a:t>
            </a:r>
            <a:endParaRPr b="1" sz="1100">
              <a:solidFill>
                <a:schemeClr val="dk1"/>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rPr lang="en-GB" sz="1100">
                <a:solidFill>
                  <a:schemeClr val="dk1"/>
                </a:solidFill>
                <a:latin typeface="Roboto"/>
                <a:ea typeface="Roboto"/>
                <a:cs typeface="Roboto"/>
                <a:sym typeface="Roboto"/>
              </a:rPr>
              <a:t>Some reporter from the Eurasian Leader doing a puff piece on the voyage. You know they used to do serious investigative journalism for many of the billion dollar news YouTube channels though.</a:t>
            </a:r>
            <a:endParaRPr sz="1100">
              <a:solidFill>
                <a:schemeClr val="dk1"/>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rPr b="1" lang="en-GB" sz="1100">
                <a:solidFill>
                  <a:schemeClr val="dk1"/>
                </a:solidFill>
                <a:latin typeface="Roboto"/>
                <a:ea typeface="Roboto"/>
                <a:cs typeface="Roboto"/>
                <a:sym typeface="Roboto"/>
              </a:rPr>
              <a:t>Bastion Bezos</a:t>
            </a:r>
            <a:endParaRPr b="1" sz="1100">
              <a:solidFill>
                <a:schemeClr val="dk1"/>
              </a:solidFill>
              <a:latin typeface="Roboto"/>
              <a:ea typeface="Roboto"/>
              <a:cs typeface="Roboto"/>
              <a:sym typeface="Roboto"/>
            </a:endParaRPr>
          </a:p>
          <a:p>
            <a:pPr indent="0" lvl="0" marL="0" rtl="0" algn="l">
              <a:lnSpc>
                <a:spcPct val="115000"/>
              </a:lnSpc>
              <a:spcBef>
                <a:spcPts val="400"/>
              </a:spcBef>
              <a:spcAft>
                <a:spcPts val="0"/>
              </a:spcAft>
              <a:buClr>
                <a:schemeClr val="dk1"/>
              </a:buClr>
              <a:buSzPts val="1100"/>
              <a:buFont typeface="Arial"/>
              <a:buNone/>
            </a:pPr>
            <a:r>
              <a:rPr lang="en-GB" sz="1100">
                <a:solidFill>
                  <a:schemeClr val="dk1"/>
                </a:solidFill>
                <a:latin typeface="Roboto"/>
                <a:ea typeface="Roboto"/>
                <a:cs typeface="Roboto"/>
                <a:sym typeface="Roboto"/>
              </a:rPr>
              <a:t>This person is sort of your boss, but by so many levels that you can pretty much ignore them. Maybe if you save them they will give you some money/answers about the Bishop 22. Probably not though.</a:t>
            </a:r>
            <a:endParaRPr sz="1100">
              <a:solidFill>
                <a:schemeClr val="dk1"/>
              </a:solidFill>
              <a:latin typeface="Roboto"/>
              <a:ea typeface="Roboto"/>
              <a:cs typeface="Roboto"/>
              <a:sym typeface="Roboto"/>
            </a:endParaRPr>
          </a:p>
          <a:p>
            <a:pPr indent="0" lvl="0" marL="0" rtl="0" algn="l">
              <a:lnSpc>
                <a:spcPct val="115000"/>
              </a:lnSpc>
              <a:spcBef>
                <a:spcPts val="400"/>
              </a:spcBef>
              <a:spcAft>
                <a:spcPts val="0"/>
              </a:spcAft>
              <a:buClr>
                <a:schemeClr val="dk1"/>
              </a:buClr>
              <a:buSzPts val="1100"/>
              <a:buFont typeface="Arial"/>
              <a:buNone/>
            </a:pPr>
            <a:r>
              <a:rPr b="1" lang="en-GB" sz="1100">
                <a:solidFill>
                  <a:schemeClr val="dk1"/>
                </a:solidFill>
                <a:latin typeface="Roboto"/>
                <a:ea typeface="Roboto"/>
                <a:cs typeface="Roboto"/>
                <a:sym typeface="Roboto"/>
              </a:rPr>
              <a:t>Valerian Ronks</a:t>
            </a:r>
            <a:endParaRPr b="1" sz="1100">
              <a:solidFill>
                <a:schemeClr val="dk1"/>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rPr lang="en-GB" sz="1100">
                <a:solidFill>
                  <a:schemeClr val="dk1"/>
                </a:solidFill>
                <a:latin typeface="Roboto"/>
                <a:ea typeface="Roboto"/>
                <a:cs typeface="Roboto"/>
                <a:sym typeface="Roboto"/>
              </a:rPr>
              <a:t>The ship psychologist. You have seen them for the mandatory check-ups, but don’t think you need help from them for anything else.</a:t>
            </a:r>
            <a:endParaRPr sz="1100">
              <a:solidFill>
                <a:schemeClr val="dk1"/>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rPr b="1" lang="en-GB" sz="1100">
                <a:solidFill>
                  <a:schemeClr val="dk1"/>
                </a:solidFill>
                <a:latin typeface="Roboto"/>
                <a:ea typeface="Roboto"/>
                <a:cs typeface="Roboto"/>
                <a:sym typeface="Roboto"/>
              </a:rPr>
              <a:t>Quinn Rafford</a:t>
            </a:r>
            <a:endParaRPr b="1" sz="1100">
              <a:solidFill>
                <a:schemeClr val="dk1"/>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rPr lang="en-GB" sz="1100">
                <a:solidFill>
                  <a:schemeClr val="dk1"/>
                </a:solidFill>
                <a:latin typeface="Roboto"/>
                <a:ea typeface="Roboto"/>
                <a:cs typeface="Roboto"/>
                <a:sym typeface="Roboto"/>
              </a:rPr>
              <a:t>Your immediate supervisor and friend (?). A kind enough person, but their recent secret relationship has caused a more trouble than you care for.</a:t>
            </a:r>
            <a:endParaRPr sz="1100">
              <a:solidFill>
                <a:schemeClr val="dk1"/>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rPr b="1" lang="en-GB" sz="1100">
                <a:solidFill>
                  <a:schemeClr val="dk1"/>
                </a:solidFill>
                <a:latin typeface="Roboto"/>
                <a:ea typeface="Roboto"/>
                <a:cs typeface="Roboto"/>
                <a:sym typeface="Roboto"/>
              </a:rPr>
              <a:t>Ramsey Kovacs</a:t>
            </a:r>
            <a:endParaRPr b="1" sz="1100">
              <a:solidFill>
                <a:schemeClr val="dk1"/>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rPr lang="en-GB" sz="1100">
                <a:solidFill>
                  <a:schemeClr val="dk1"/>
                </a:solidFill>
                <a:latin typeface="Roboto"/>
                <a:ea typeface="Roboto"/>
                <a:cs typeface="Roboto"/>
                <a:sym typeface="Roboto"/>
              </a:rPr>
              <a:t>Sales people, right? You try to avoid Ramsey because something about them just upsets you.</a:t>
            </a:r>
            <a:endParaRPr sz="1100">
              <a:solidFill>
                <a:schemeClr val="dk1"/>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rPr b="1" lang="en-GB" sz="1100">
                <a:solidFill>
                  <a:schemeClr val="dk1"/>
                </a:solidFill>
                <a:latin typeface="Roboto"/>
                <a:ea typeface="Roboto"/>
                <a:cs typeface="Roboto"/>
                <a:sym typeface="Roboto"/>
              </a:rPr>
              <a:t>Burns</a:t>
            </a:r>
            <a:endParaRPr b="1" sz="1100">
              <a:solidFill>
                <a:schemeClr val="dk1"/>
              </a:solidFill>
              <a:latin typeface="Roboto"/>
              <a:ea typeface="Roboto"/>
              <a:cs typeface="Roboto"/>
              <a:sym typeface="Roboto"/>
            </a:endParaRPr>
          </a:p>
          <a:p>
            <a:pPr indent="0" lvl="0" marL="0" rtl="0" algn="l">
              <a:lnSpc>
                <a:spcPct val="115000"/>
              </a:lnSpc>
              <a:spcBef>
                <a:spcPts val="0"/>
              </a:spcBef>
              <a:spcAft>
                <a:spcPts val="0"/>
              </a:spcAft>
              <a:buNone/>
            </a:pPr>
            <a:r>
              <a:rPr lang="en-GB" sz="1100">
                <a:solidFill>
                  <a:schemeClr val="dk1"/>
                </a:solidFill>
                <a:latin typeface="Roboto"/>
                <a:ea typeface="Roboto"/>
                <a:cs typeface="Roboto"/>
                <a:sym typeface="Roboto"/>
              </a:rPr>
              <a:t>Burns is real cool.</a:t>
            </a:r>
            <a:endParaRPr b="1" sz="1100">
              <a:solidFill>
                <a:schemeClr val="dk1"/>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t/>
            </a:r>
            <a:endParaRPr sz="1100">
              <a:solidFill>
                <a:schemeClr val="dk1"/>
              </a:solidFill>
              <a:latin typeface="Roboto"/>
              <a:ea typeface="Roboto"/>
              <a:cs typeface="Roboto"/>
              <a:sym typeface="Roboto"/>
            </a:endParaRPr>
          </a:p>
        </p:txBody>
      </p:sp>
      <p:sp>
        <p:nvSpPr>
          <p:cNvPr id="80" name="Google Shape;80;p16"/>
          <p:cNvSpPr txBox="1"/>
          <p:nvPr/>
        </p:nvSpPr>
        <p:spPr>
          <a:xfrm>
            <a:off x="316975" y="5642325"/>
            <a:ext cx="4705500" cy="52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a:latin typeface="Orbitron"/>
                <a:ea typeface="Orbitron"/>
                <a:cs typeface="Orbitron"/>
                <a:sym typeface="Orbitron"/>
              </a:rPr>
              <a:t>Getting Started</a:t>
            </a:r>
            <a:r>
              <a:rPr b="1" lang="en-GB">
                <a:latin typeface="Orbitron"/>
                <a:ea typeface="Orbitron"/>
                <a:cs typeface="Orbitron"/>
                <a:sym typeface="Orbitron"/>
              </a:rPr>
              <a:t>:</a:t>
            </a:r>
            <a:endParaRPr b="1">
              <a:latin typeface="Orbitron"/>
              <a:ea typeface="Orbitron"/>
              <a:cs typeface="Orbitron"/>
              <a:sym typeface="Orbitron"/>
            </a:endParaRPr>
          </a:p>
        </p:txBody>
      </p:sp>
      <p:sp>
        <p:nvSpPr>
          <p:cNvPr id="81" name="Google Shape;81;p16"/>
          <p:cNvSpPr txBox="1"/>
          <p:nvPr/>
        </p:nvSpPr>
        <p:spPr>
          <a:xfrm>
            <a:off x="353200" y="6020350"/>
            <a:ext cx="4632900" cy="1253700"/>
          </a:xfrm>
          <a:prstGeom prst="rect">
            <a:avLst/>
          </a:prstGeom>
          <a:noFill/>
          <a:ln>
            <a:noFill/>
          </a:ln>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Clr>
                <a:schemeClr val="dk1"/>
              </a:buClr>
              <a:buSzPts val="1100"/>
              <a:buChar char="●"/>
            </a:pPr>
            <a:r>
              <a:rPr b="1" lang="en-GB" sz="1100">
                <a:solidFill>
                  <a:schemeClr val="dk1"/>
                </a:solidFill>
                <a:latin typeface="Roboto"/>
                <a:ea typeface="Roboto"/>
                <a:cs typeface="Roboto"/>
                <a:sym typeface="Roboto"/>
              </a:rPr>
              <a:t>Ask around about activating the escape pod.</a:t>
            </a:r>
            <a:r>
              <a:rPr lang="en-GB" sz="1100">
                <a:solidFill>
                  <a:schemeClr val="dk1"/>
                </a:solidFill>
                <a:latin typeface="Roboto"/>
                <a:ea typeface="Roboto"/>
                <a:cs typeface="Roboto"/>
                <a:sym typeface="Roboto"/>
              </a:rPr>
              <a:t> Ask the AI how that system works, and get that thing going.</a:t>
            </a:r>
            <a:endParaRPr sz="1100">
              <a:solidFill>
                <a:schemeClr val="dk1"/>
              </a:solidFill>
              <a:latin typeface="Roboto"/>
              <a:ea typeface="Roboto"/>
              <a:cs typeface="Roboto"/>
              <a:sym typeface="Roboto"/>
            </a:endParaRPr>
          </a:p>
          <a:p>
            <a:pPr indent="-298450" lvl="0" marL="457200" rtl="0" algn="l">
              <a:lnSpc>
                <a:spcPct val="115000"/>
              </a:lnSpc>
              <a:spcBef>
                <a:spcPts val="0"/>
              </a:spcBef>
              <a:spcAft>
                <a:spcPts val="0"/>
              </a:spcAft>
              <a:buClr>
                <a:schemeClr val="dk1"/>
              </a:buClr>
              <a:buSzPts val="1100"/>
              <a:buChar char="●"/>
            </a:pPr>
            <a:r>
              <a:rPr b="1" lang="en-GB" sz="1100">
                <a:solidFill>
                  <a:schemeClr val="dk1"/>
                </a:solidFill>
                <a:latin typeface="Roboto"/>
                <a:ea typeface="Roboto"/>
                <a:cs typeface="Roboto"/>
                <a:sym typeface="Roboto"/>
              </a:rPr>
              <a:t>Ask Fox about the Bishop 22. </a:t>
            </a:r>
            <a:r>
              <a:rPr lang="en-GB" sz="1100">
                <a:solidFill>
                  <a:schemeClr val="dk1"/>
                </a:solidFill>
                <a:latin typeface="Roboto"/>
                <a:ea typeface="Roboto"/>
                <a:cs typeface="Roboto"/>
                <a:sym typeface="Roboto"/>
              </a:rPr>
              <a:t>A hotshot investigative reporter like fox would surely have answers on a cover up like this.</a:t>
            </a:r>
            <a:endParaRPr>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7"/>
          <p:cNvSpPr txBox="1"/>
          <p:nvPr/>
        </p:nvSpPr>
        <p:spPr>
          <a:xfrm>
            <a:off x="212400" y="334800"/>
            <a:ext cx="4903200" cy="831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sz="2400">
                <a:latin typeface="Orbitron"/>
                <a:ea typeface="Orbitron"/>
                <a:cs typeface="Orbitron"/>
                <a:sym typeface="Orbitron"/>
              </a:rPr>
              <a:t>Abilities</a:t>
            </a:r>
            <a:endParaRPr b="1" sz="2400">
              <a:latin typeface="Orbitron"/>
              <a:ea typeface="Orbitron"/>
              <a:cs typeface="Orbitron"/>
              <a:sym typeface="Orbitron"/>
            </a:endParaRPr>
          </a:p>
          <a:p>
            <a:pPr indent="0" lvl="0" marL="0" rtl="0" algn="ctr">
              <a:spcBef>
                <a:spcPts val="0"/>
              </a:spcBef>
              <a:spcAft>
                <a:spcPts val="0"/>
              </a:spcAft>
              <a:buNone/>
            </a:pPr>
            <a:r>
              <a:rPr lang="en-GB" sz="1200">
                <a:latin typeface="Roboto Mono"/>
                <a:ea typeface="Roboto Mono"/>
                <a:cs typeface="Roboto Mono"/>
                <a:sym typeface="Roboto Mono"/>
              </a:rPr>
              <a:t>Use these to do things. They have a limited use, so check them off when you use them.</a:t>
            </a:r>
            <a:endParaRPr sz="1200">
              <a:latin typeface="Roboto Mono"/>
              <a:ea typeface="Roboto Mono"/>
              <a:cs typeface="Roboto Mono"/>
              <a:sym typeface="Roboto Mono"/>
            </a:endParaRPr>
          </a:p>
        </p:txBody>
      </p:sp>
      <p:grpSp>
        <p:nvGrpSpPr>
          <p:cNvPr id="87" name="Google Shape;87;p17"/>
          <p:cNvGrpSpPr/>
          <p:nvPr/>
        </p:nvGrpSpPr>
        <p:grpSpPr>
          <a:xfrm>
            <a:off x="466200" y="1522800"/>
            <a:ext cx="4395600" cy="1533600"/>
            <a:chOff x="507600" y="2246400"/>
            <a:chExt cx="4395600" cy="1533600"/>
          </a:xfrm>
        </p:grpSpPr>
        <p:sp>
          <p:nvSpPr>
            <p:cNvPr id="88" name="Google Shape;88;p17"/>
            <p:cNvSpPr/>
            <p:nvPr/>
          </p:nvSpPr>
          <p:spPr>
            <a:xfrm>
              <a:off x="507600" y="2246400"/>
              <a:ext cx="4395600" cy="1479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7"/>
            <p:cNvSpPr/>
            <p:nvPr/>
          </p:nvSpPr>
          <p:spPr>
            <a:xfrm rot="-5400000">
              <a:off x="102600" y="2651400"/>
              <a:ext cx="1479600" cy="669600"/>
            </a:xfrm>
            <a:prstGeom prst="round2SameRect">
              <a:avLst>
                <a:gd fmla="val 16667" name="adj1"/>
                <a:gd fmla="val 0" name="adj2"/>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GB">
                  <a:solidFill>
                    <a:srgbClr val="00FF00"/>
                  </a:solidFill>
                  <a:latin typeface="Orbitron"/>
                  <a:ea typeface="Orbitron"/>
                  <a:cs typeface="Orbitron"/>
                  <a:sym typeface="Orbitron"/>
                </a:rPr>
                <a:t>Ability</a:t>
              </a:r>
              <a:endParaRPr>
                <a:solidFill>
                  <a:srgbClr val="00FF00"/>
                </a:solidFill>
              </a:endParaRPr>
            </a:p>
          </p:txBody>
        </p:sp>
        <p:sp>
          <p:nvSpPr>
            <p:cNvPr id="90" name="Google Shape;90;p17"/>
            <p:cNvSpPr txBox="1"/>
            <p:nvPr/>
          </p:nvSpPr>
          <p:spPr>
            <a:xfrm>
              <a:off x="1188000" y="2257200"/>
              <a:ext cx="3715200" cy="43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a:latin typeface="Orbitron"/>
                  <a:ea typeface="Orbitron"/>
                  <a:cs typeface="Orbitron"/>
                  <a:sym typeface="Orbitron"/>
                </a:rPr>
                <a:t>Punch</a:t>
              </a:r>
              <a:endParaRPr b="1">
                <a:latin typeface="Orbitron"/>
                <a:ea typeface="Orbitron"/>
                <a:cs typeface="Orbitron"/>
                <a:sym typeface="Orbitron"/>
              </a:endParaRPr>
            </a:p>
          </p:txBody>
        </p:sp>
        <p:sp>
          <p:nvSpPr>
            <p:cNvPr id="91" name="Google Shape;91;p17"/>
            <p:cNvSpPr txBox="1"/>
            <p:nvPr/>
          </p:nvSpPr>
          <p:spPr>
            <a:xfrm>
              <a:off x="1188000" y="2570400"/>
              <a:ext cx="3715200" cy="47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100">
                  <a:latin typeface="Roboto"/>
                  <a:ea typeface="Roboto"/>
                  <a:cs typeface="Roboto"/>
                  <a:sym typeface="Roboto"/>
                </a:rPr>
                <a:t>Rock, Paper, Scissors someone (You LOSE on a draw), they go unconscious. Tell the AI you have done this.</a:t>
              </a:r>
              <a:endParaRPr sz="1100">
                <a:latin typeface="Roboto"/>
                <a:ea typeface="Roboto"/>
                <a:cs typeface="Roboto"/>
                <a:sym typeface="Roboto"/>
              </a:endParaRPr>
            </a:p>
          </p:txBody>
        </p:sp>
        <p:sp>
          <p:nvSpPr>
            <p:cNvPr id="92" name="Google Shape;92;p17"/>
            <p:cNvSpPr/>
            <p:nvPr/>
          </p:nvSpPr>
          <p:spPr>
            <a:xfrm rot="5400000">
              <a:off x="2872800" y="1695600"/>
              <a:ext cx="334800" cy="3726000"/>
            </a:xfrm>
            <a:prstGeom prst="round1Rect">
              <a:avLst>
                <a:gd fmla="val 50000" name="adj"/>
              </a:avLst>
            </a:prstGeom>
            <a:solidFill>
              <a:srgbClr val="B4A7D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7"/>
            <p:cNvSpPr txBox="1"/>
            <p:nvPr/>
          </p:nvSpPr>
          <p:spPr>
            <a:xfrm>
              <a:off x="1188000" y="3348000"/>
              <a:ext cx="3639600" cy="43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Roboto Mono"/>
                  <a:ea typeface="Roboto Mono"/>
                  <a:cs typeface="Roboto Mono"/>
                  <a:sym typeface="Roboto Mono"/>
                </a:rPr>
                <a:t>Three Usages</a:t>
              </a:r>
              <a:r>
                <a:rPr lang="en-GB">
                  <a:latin typeface="Roboto Mono"/>
                  <a:ea typeface="Roboto Mono"/>
                  <a:cs typeface="Roboto Mono"/>
                  <a:sym typeface="Roboto Mono"/>
                </a:rPr>
                <a:t>: O O O</a:t>
              </a:r>
              <a:endParaRPr>
                <a:latin typeface="Roboto Mono"/>
                <a:ea typeface="Roboto Mono"/>
                <a:cs typeface="Roboto Mono"/>
                <a:sym typeface="Roboto Mono"/>
              </a:endParaRPr>
            </a:p>
          </p:txBody>
        </p:sp>
      </p:grpSp>
      <p:grpSp>
        <p:nvGrpSpPr>
          <p:cNvPr id="94" name="Google Shape;94;p17"/>
          <p:cNvGrpSpPr/>
          <p:nvPr/>
        </p:nvGrpSpPr>
        <p:grpSpPr>
          <a:xfrm>
            <a:off x="466200" y="3592200"/>
            <a:ext cx="4395600" cy="1533600"/>
            <a:chOff x="507600" y="2246400"/>
            <a:chExt cx="4395600" cy="1533600"/>
          </a:xfrm>
        </p:grpSpPr>
        <p:sp>
          <p:nvSpPr>
            <p:cNvPr id="95" name="Google Shape;95;p17"/>
            <p:cNvSpPr/>
            <p:nvPr/>
          </p:nvSpPr>
          <p:spPr>
            <a:xfrm>
              <a:off x="507600" y="2246400"/>
              <a:ext cx="4395600" cy="1479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7"/>
            <p:cNvSpPr/>
            <p:nvPr/>
          </p:nvSpPr>
          <p:spPr>
            <a:xfrm rot="-5400000">
              <a:off x="102600" y="2651400"/>
              <a:ext cx="1479600" cy="669600"/>
            </a:xfrm>
            <a:prstGeom prst="round2SameRect">
              <a:avLst>
                <a:gd fmla="val 16667" name="adj1"/>
                <a:gd fmla="val 0" name="adj2"/>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GB">
                  <a:solidFill>
                    <a:srgbClr val="00FF00"/>
                  </a:solidFill>
                  <a:latin typeface="Orbitron"/>
                  <a:ea typeface="Orbitron"/>
                  <a:cs typeface="Orbitron"/>
                  <a:sym typeface="Orbitron"/>
                </a:rPr>
                <a:t>Ability</a:t>
              </a:r>
              <a:endParaRPr>
                <a:solidFill>
                  <a:srgbClr val="00FF00"/>
                </a:solidFill>
              </a:endParaRPr>
            </a:p>
          </p:txBody>
        </p:sp>
        <p:sp>
          <p:nvSpPr>
            <p:cNvPr id="97" name="Google Shape;97;p17"/>
            <p:cNvSpPr txBox="1"/>
            <p:nvPr/>
          </p:nvSpPr>
          <p:spPr>
            <a:xfrm>
              <a:off x="1188000" y="2257200"/>
              <a:ext cx="3715200" cy="43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a:latin typeface="Orbitron"/>
                  <a:ea typeface="Orbitron"/>
                  <a:cs typeface="Orbitron"/>
                  <a:sym typeface="Orbitron"/>
                </a:rPr>
                <a:t>Dirty Hands</a:t>
              </a:r>
              <a:endParaRPr b="1">
                <a:latin typeface="Orbitron"/>
                <a:ea typeface="Orbitron"/>
                <a:cs typeface="Orbitron"/>
                <a:sym typeface="Orbitron"/>
              </a:endParaRPr>
            </a:p>
          </p:txBody>
        </p:sp>
        <p:sp>
          <p:nvSpPr>
            <p:cNvPr id="98" name="Google Shape;98;p17"/>
            <p:cNvSpPr txBox="1"/>
            <p:nvPr/>
          </p:nvSpPr>
          <p:spPr>
            <a:xfrm>
              <a:off x="1188000" y="2570400"/>
              <a:ext cx="3715200" cy="47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100">
                  <a:latin typeface="Roboto"/>
                  <a:ea typeface="Roboto"/>
                  <a:cs typeface="Roboto"/>
                  <a:sym typeface="Roboto"/>
                </a:rPr>
                <a:t>Ask the AI for an item from another player. The AI will grab it for you.</a:t>
              </a:r>
              <a:endParaRPr sz="1100">
                <a:latin typeface="Roboto"/>
                <a:ea typeface="Roboto"/>
                <a:cs typeface="Roboto"/>
                <a:sym typeface="Roboto"/>
              </a:endParaRPr>
            </a:p>
          </p:txBody>
        </p:sp>
        <p:sp>
          <p:nvSpPr>
            <p:cNvPr id="99" name="Google Shape;99;p17"/>
            <p:cNvSpPr/>
            <p:nvPr/>
          </p:nvSpPr>
          <p:spPr>
            <a:xfrm rot="5400000">
              <a:off x="2872800" y="1695600"/>
              <a:ext cx="334800" cy="3726000"/>
            </a:xfrm>
            <a:prstGeom prst="round1Rect">
              <a:avLst>
                <a:gd fmla="val 50000" name="adj"/>
              </a:avLst>
            </a:prstGeom>
            <a:solidFill>
              <a:srgbClr val="B4A7D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7"/>
            <p:cNvSpPr txBox="1"/>
            <p:nvPr/>
          </p:nvSpPr>
          <p:spPr>
            <a:xfrm>
              <a:off x="1188000" y="3348000"/>
              <a:ext cx="3639600" cy="43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Roboto Mono"/>
                  <a:ea typeface="Roboto Mono"/>
                  <a:cs typeface="Roboto Mono"/>
                  <a:sym typeface="Roboto Mono"/>
                </a:rPr>
                <a:t>Two Usages</a:t>
              </a:r>
              <a:r>
                <a:rPr lang="en-GB">
                  <a:latin typeface="Roboto Mono"/>
                  <a:ea typeface="Roboto Mono"/>
                  <a:cs typeface="Roboto Mono"/>
                  <a:sym typeface="Roboto Mono"/>
                </a:rPr>
                <a:t>: O O</a:t>
              </a:r>
              <a:endParaRPr>
                <a:latin typeface="Roboto Mono"/>
                <a:ea typeface="Roboto Mono"/>
                <a:cs typeface="Roboto Mono"/>
                <a:sym typeface="Roboto Mono"/>
              </a:endParaRPr>
            </a:p>
          </p:txBody>
        </p:sp>
      </p:grpSp>
      <p:grpSp>
        <p:nvGrpSpPr>
          <p:cNvPr id="101" name="Google Shape;101;p17"/>
          <p:cNvGrpSpPr/>
          <p:nvPr/>
        </p:nvGrpSpPr>
        <p:grpSpPr>
          <a:xfrm>
            <a:off x="466200" y="5661600"/>
            <a:ext cx="4395600" cy="1533600"/>
            <a:chOff x="507600" y="2246400"/>
            <a:chExt cx="4395600" cy="1533600"/>
          </a:xfrm>
        </p:grpSpPr>
        <p:sp>
          <p:nvSpPr>
            <p:cNvPr id="102" name="Google Shape;102;p17"/>
            <p:cNvSpPr/>
            <p:nvPr/>
          </p:nvSpPr>
          <p:spPr>
            <a:xfrm>
              <a:off x="507600" y="2246400"/>
              <a:ext cx="4395600" cy="1479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7"/>
            <p:cNvSpPr/>
            <p:nvPr/>
          </p:nvSpPr>
          <p:spPr>
            <a:xfrm rot="-5400000">
              <a:off x="102600" y="2651400"/>
              <a:ext cx="1479600" cy="669600"/>
            </a:xfrm>
            <a:prstGeom prst="round2SameRect">
              <a:avLst>
                <a:gd fmla="val 16667" name="adj1"/>
                <a:gd fmla="val 0" name="adj2"/>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GB">
                  <a:solidFill>
                    <a:srgbClr val="00FF00"/>
                  </a:solidFill>
                  <a:latin typeface="Orbitron"/>
                  <a:ea typeface="Orbitron"/>
                  <a:cs typeface="Orbitron"/>
                  <a:sym typeface="Orbitron"/>
                </a:rPr>
                <a:t>Ability</a:t>
              </a:r>
              <a:endParaRPr>
                <a:solidFill>
                  <a:srgbClr val="00FF00"/>
                </a:solidFill>
              </a:endParaRPr>
            </a:p>
          </p:txBody>
        </p:sp>
        <p:sp>
          <p:nvSpPr>
            <p:cNvPr id="104" name="Google Shape;104;p17"/>
            <p:cNvSpPr txBox="1"/>
            <p:nvPr/>
          </p:nvSpPr>
          <p:spPr>
            <a:xfrm>
              <a:off x="1188000" y="2257200"/>
              <a:ext cx="3715200" cy="43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a:latin typeface="Orbitron"/>
                  <a:ea typeface="Orbitron"/>
                  <a:cs typeface="Orbitron"/>
                  <a:sym typeface="Orbitron"/>
                </a:rPr>
                <a:t>Honest chat</a:t>
              </a:r>
              <a:endParaRPr b="1">
                <a:latin typeface="Orbitron"/>
                <a:ea typeface="Orbitron"/>
                <a:cs typeface="Orbitron"/>
                <a:sym typeface="Orbitron"/>
              </a:endParaRPr>
            </a:p>
          </p:txBody>
        </p:sp>
        <p:sp>
          <p:nvSpPr>
            <p:cNvPr id="105" name="Google Shape;105;p17"/>
            <p:cNvSpPr txBox="1"/>
            <p:nvPr/>
          </p:nvSpPr>
          <p:spPr>
            <a:xfrm>
              <a:off x="1188000" y="2570400"/>
              <a:ext cx="3715200" cy="47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sz="1100">
                  <a:latin typeface="Roboto"/>
                  <a:ea typeface="Roboto"/>
                  <a:cs typeface="Roboto"/>
                  <a:sym typeface="Roboto"/>
                </a:rPr>
                <a:t>After speaking bluntly for a minute with another player show them this power. They must show you their INFORMATION. </a:t>
              </a:r>
              <a:endParaRPr sz="1100">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sz="1100">
                <a:latin typeface="Roboto"/>
                <a:ea typeface="Roboto"/>
                <a:cs typeface="Roboto"/>
                <a:sym typeface="Roboto"/>
              </a:endParaRPr>
            </a:p>
            <a:p>
              <a:pPr indent="0" lvl="0" marL="0" rtl="0" algn="l">
                <a:spcBef>
                  <a:spcPts val="0"/>
                </a:spcBef>
                <a:spcAft>
                  <a:spcPts val="0"/>
                </a:spcAft>
                <a:buNone/>
              </a:pPr>
              <a:r>
                <a:t/>
              </a:r>
              <a:endParaRPr sz="1100">
                <a:latin typeface="Roboto"/>
                <a:ea typeface="Roboto"/>
                <a:cs typeface="Roboto"/>
                <a:sym typeface="Roboto"/>
              </a:endParaRPr>
            </a:p>
          </p:txBody>
        </p:sp>
        <p:sp>
          <p:nvSpPr>
            <p:cNvPr id="106" name="Google Shape;106;p17"/>
            <p:cNvSpPr/>
            <p:nvPr/>
          </p:nvSpPr>
          <p:spPr>
            <a:xfrm rot="5400000">
              <a:off x="2872800" y="1695600"/>
              <a:ext cx="334800" cy="3726000"/>
            </a:xfrm>
            <a:prstGeom prst="round1Rect">
              <a:avLst>
                <a:gd fmla="val 50000" name="adj"/>
              </a:avLst>
            </a:prstGeom>
            <a:solidFill>
              <a:srgbClr val="B4A7D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7"/>
            <p:cNvSpPr txBox="1"/>
            <p:nvPr/>
          </p:nvSpPr>
          <p:spPr>
            <a:xfrm>
              <a:off x="1188000" y="3348000"/>
              <a:ext cx="3639600" cy="43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Roboto Mono"/>
                  <a:ea typeface="Roboto Mono"/>
                  <a:cs typeface="Roboto Mono"/>
                  <a:sym typeface="Roboto Mono"/>
                </a:rPr>
                <a:t>Three Usages</a:t>
              </a:r>
              <a:r>
                <a:rPr lang="en-GB">
                  <a:latin typeface="Roboto Mono"/>
                  <a:ea typeface="Roboto Mono"/>
                  <a:cs typeface="Roboto Mono"/>
                  <a:sym typeface="Roboto Mono"/>
                </a:rPr>
                <a:t>: O O O</a:t>
              </a:r>
              <a:endParaRPr>
                <a:latin typeface="Roboto Mono"/>
                <a:ea typeface="Roboto Mono"/>
                <a:cs typeface="Roboto Mono"/>
                <a:sym typeface="Roboto Mono"/>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18"/>
          <p:cNvSpPr txBox="1"/>
          <p:nvPr/>
        </p:nvSpPr>
        <p:spPr>
          <a:xfrm>
            <a:off x="353275" y="334800"/>
            <a:ext cx="4653000" cy="831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sz="2400">
                <a:latin typeface="Orbitron"/>
                <a:ea typeface="Orbitron"/>
                <a:cs typeface="Orbitron"/>
                <a:sym typeface="Orbitron"/>
              </a:rPr>
              <a:t>Secret and Information</a:t>
            </a:r>
            <a:endParaRPr b="1" sz="2400">
              <a:latin typeface="Orbitron"/>
              <a:ea typeface="Orbitron"/>
              <a:cs typeface="Orbitron"/>
              <a:sym typeface="Orbitron"/>
            </a:endParaRPr>
          </a:p>
          <a:p>
            <a:pPr indent="0" lvl="0" marL="0" rtl="0" algn="l">
              <a:spcBef>
                <a:spcPts val="0"/>
              </a:spcBef>
              <a:spcAft>
                <a:spcPts val="0"/>
              </a:spcAft>
              <a:buNone/>
            </a:pPr>
            <a:r>
              <a:rPr lang="en-GB" sz="800">
                <a:latin typeface="Roboto"/>
                <a:ea typeface="Roboto"/>
                <a:cs typeface="Roboto"/>
                <a:sym typeface="Roboto"/>
              </a:rPr>
              <a:t>Your Secret contains your guilty secret, while your Information contains one or more items of information you know. Both may be affected by abilities.</a:t>
            </a:r>
            <a:endParaRPr sz="800">
              <a:latin typeface="Roboto"/>
              <a:ea typeface="Roboto"/>
              <a:cs typeface="Roboto"/>
              <a:sym typeface="Roboto"/>
            </a:endParaRPr>
          </a:p>
          <a:p>
            <a:pPr indent="0" lvl="0" marL="0" rtl="0" algn="l">
              <a:spcBef>
                <a:spcPts val="0"/>
              </a:spcBef>
              <a:spcAft>
                <a:spcPts val="0"/>
              </a:spcAft>
              <a:buNone/>
            </a:pPr>
            <a:r>
              <a:t/>
            </a:r>
            <a:endParaRPr sz="800">
              <a:latin typeface="Roboto"/>
              <a:ea typeface="Roboto"/>
              <a:cs typeface="Roboto"/>
              <a:sym typeface="Roboto"/>
            </a:endParaRPr>
          </a:p>
          <a:p>
            <a:pPr indent="0" lvl="0" marL="0" rtl="0" algn="l">
              <a:spcBef>
                <a:spcPts val="0"/>
              </a:spcBef>
              <a:spcAft>
                <a:spcPts val="0"/>
              </a:spcAft>
              <a:buNone/>
            </a:pPr>
            <a:r>
              <a:rPr lang="en-GB" sz="800">
                <a:latin typeface="Roboto"/>
                <a:ea typeface="Roboto"/>
                <a:cs typeface="Roboto"/>
                <a:sym typeface="Roboto"/>
              </a:rPr>
              <a:t>While you can show your Secret and Information to whomever you like, you will probably not want to reveal your Secret too often.</a:t>
            </a:r>
            <a:endParaRPr sz="800">
              <a:latin typeface="Roboto"/>
              <a:ea typeface="Roboto"/>
              <a:cs typeface="Roboto"/>
              <a:sym typeface="Roboto"/>
            </a:endParaRPr>
          </a:p>
          <a:p>
            <a:pPr indent="0" lvl="0" marL="0" rtl="0" algn="l">
              <a:spcBef>
                <a:spcPts val="0"/>
              </a:spcBef>
              <a:spcAft>
                <a:spcPts val="0"/>
              </a:spcAft>
              <a:buNone/>
            </a:pPr>
            <a:r>
              <a:t/>
            </a:r>
            <a:endParaRPr sz="800">
              <a:latin typeface="Roboto"/>
              <a:ea typeface="Roboto"/>
              <a:cs typeface="Roboto"/>
              <a:sym typeface="Roboto"/>
            </a:endParaRPr>
          </a:p>
          <a:p>
            <a:pPr indent="0" lvl="0" marL="0" rtl="0" algn="l">
              <a:spcBef>
                <a:spcPts val="0"/>
              </a:spcBef>
              <a:spcAft>
                <a:spcPts val="0"/>
              </a:spcAft>
              <a:buNone/>
            </a:pPr>
            <a:r>
              <a:rPr lang="en-GB" sz="800">
                <a:latin typeface="Roboto"/>
                <a:ea typeface="Roboto"/>
                <a:cs typeface="Roboto"/>
                <a:sym typeface="Roboto"/>
              </a:rPr>
              <a:t>(Please note that you can’t solve the murder by looking at everyone’s Secret and Information – it’s not that easy!) </a:t>
            </a:r>
            <a:endParaRPr sz="800">
              <a:latin typeface="Roboto"/>
              <a:ea typeface="Roboto"/>
              <a:cs typeface="Roboto"/>
              <a:sym typeface="Roboto"/>
            </a:endParaRPr>
          </a:p>
        </p:txBody>
      </p:sp>
      <p:grpSp>
        <p:nvGrpSpPr>
          <p:cNvPr id="113" name="Google Shape;113;p18"/>
          <p:cNvGrpSpPr/>
          <p:nvPr/>
        </p:nvGrpSpPr>
        <p:grpSpPr>
          <a:xfrm>
            <a:off x="469800" y="2494800"/>
            <a:ext cx="4395600" cy="1479600"/>
            <a:chOff x="507600" y="2246400"/>
            <a:chExt cx="4395600" cy="1479600"/>
          </a:xfrm>
        </p:grpSpPr>
        <p:sp>
          <p:nvSpPr>
            <p:cNvPr id="114" name="Google Shape;114;p18"/>
            <p:cNvSpPr/>
            <p:nvPr/>
          </p:nvSpPr>
          <p:spPr>
            <a:xfrm>
              <a:off x="507600" y="2246400"/>
              <a:ext cx="4395600" cy="1479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8"/>
            <p:cNvSpPr/>
            <p:nvPr/>
          </p:nvSpPr>
          <p:spPr>
            <a:xfrm rot="-5400000">
              <a:off x="102600" y="2651400"/>
              <a:ext cx="1479600" cy="669600"/>
            </a:xfrm>
            <a:prstGeom prst="round2SameRect">
              <a:avLst>
                <a:gd fmla="val 16667" name="adj1"/>
                <a:gd fmla="val 0" name="adj2"/>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GB">
                  <a:solidFill>
                    <a:srgbClr val="00FF00"/>
                  </a:solidFill>
                  <a:latin typeface="Orbitron"/>
                  <a:ea typeface="Orbitron"/>
                  <a:cs typeface="Orbitron"/>
                  <a:sym typeface="Orbitron"/>
                </a:rPr>
                <a:t>Secret</a:t>
              </a:r>
              <a:endParaRPr>
                <a:solidFill>
                  <a:srgbClr val="00FF00"/>
                </a:solidFill>
              </a:endParaRPr>
            </a:p>
          </p:txBody>
        </p:sp>
        <p:sp>
          <p:nvSpPr>
            <p:cNvPr id="116" name="Google Shape;116;p18"/>
            <p:cNvSpPr txBox="1"/>
            <p:nvPr/>
          </p:nvSpPr>
          <p:spPr>
            <a:xfrm>
              <a:off x="1188000" y="2246400"/>
              <a:ext cx="3715200" cy="147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Roboto Mono"/>
                  <a:ea typeface="Roboto Mono"/>
                  <a:cs typeface="Roboto Mono"/>
                  <a:sym typeface="Roboto Mono"/>
                </a:rPr>
                <a:t>You broke a piece of the Astor’s main engine off, and have been hiding it.</a:t>
              </a:r>
              <a:endParaRPr>
                <a:latin typeface="Roboto Mono"/>
                <a:ea typeface="Roboto Mono"/>
                <a:cs typeface="Roboto Mono"/>
                <a:sym typeface="Roboto Mono"/>
              </a:endParaRPr>
            </a:p>
          </p:txBody>
        </p:sp>
      </p:grpSp>
      <p:grpSp>
        <p:nvGrpSpPr>
          <p:cNvPr id="117" name="Google Shape;117;p18"/>
          <p:cNvGrpSpPr/>
          <p:nvPr/>
        </p:nvGrpSpPr>
        <p:grpSpPr>
          <a:xfrm>
            <a:off x="466200" y="5001600"/>
            <a:ext cx="4395600" cy="1479600"/>
            <a:chOff x="507600" y="2246400"/>
            <a:chExt cx="4395600" cy="1479600"/>
          </a:xfrm>
        </p:grpSpPr>
        <p:sp>
          <p:nvSpPr>
            <p:cNvPr id="118" name="Google Shape;118;p18"/>
            <p:cNvSpPr/>
            <p:nvPr/>
          </p:nvSpPr>
          <p:spPr>
            <a:xfrm>
              <a:off x="507600" y="2246400"/>
              <a:ext cx="4395600" cy="1479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8"/>
            <p:cNvSpPr/>
            <p:nvPr/>
          </p:nvSpPr>
          <p:spPr>
            <a:xfrm rot="-5400000">
              <a:off x="102600" y="2651400"/>
              <a:ext cx="1479600" cy="669600"/>
            </a:xfrm>
            <a:prstGeom prst="round2SameRect">
              <a:avLst>
                <a:gd fmla="val 16667" name="adj1"/>
                <a:gd fmla="val 0" name="adj2"/>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GB">
                  <a:solidFill>
                    <a:srgbClr val="00FF00"/>
                  </a:solidFill>
                  <a:latin typeface="Orbitron"/>
                  <a:ea typeface="Orbitron"/>
                  <a:cs typeface="Orbitron"/>
                  <a:sym typeface="Orbitron"/>
                </a:rPr>
                <a:t>Info</a:t>
              </a:r>
              <a:endParaRPr>
                <a:solidFill>
                  <a:srgbClr val="00FF00"/>
                </a:solidFill>
              </a:endParaRPr>
            </a:p>
          </p:txBody>
        </p:sp>
        <p:sp>
          <p:nvSpPr>
            <p:cNvPr id="120" name="Google Shape;120;p18"/>
            <p:cNvSpPr txBox="1"/>
            <p:nvPr/>
          </p:nvSpPr>
          <p:spPr>
            <a:xfrm>
              <a:off x="1188000" y="2246400"/>
              <a:ext cx="3715200" cy="147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Roboto Mono"/>
                  <a:ea typeface="Roboto Mono"/>
                  <a:cs typeface="Roboto Mono"/>
                  <a:sym typeface="Roboto Mono"/>
                </a:rPr>
                <a:t>Your parents died on the Bishop 22 and I never got any answers.</a:t>
              </a:r>
              <a:endParaRPr>
                <a:latin typeface="Roboto Mono"/>
                <a:ea typeface="Roboto Mono"/>
                <a:cs typeface="Roboto Mono"/>
                <a:sym typeface="Roboto Mono"/>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Google Shape;125;p19"/>
          <p:cNvSpPr txBox="1"/>
          <p:nvPr>
            <p:ph type="title"/>
          </p:nvPr>
        </p:nvSpPr>
        <p:spPr>
          <a:xfrm>
            <a:off x="181625" y="346201"/>
            <a:ext cx="4964700" cy="636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GB" sz="2400"/>
              <a:t>Rules</a:t>
            </a:r>
            <a:endParaRPr b="1" sz="2400"/>
          </a:p>
        </p:txBody>
      </p:sp>
      <p:sp>
        <p:nvSpPr>
          <p:cNvPr id="126" name="Google Shape;126;p19"/>
          <p:cNvSpPr txBox="1"/>
          <p:nvPr>
            <p:ph idx="1" type="body"/>
          </p:nvPr>
        </p:nvSpPr>
        <p:spPr>
          <a:xfrm>
            <a:off x="324000" y="1188000"/>
            <a:ext cx="4687200" cy="552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1000">
                <a:latin typeface="Roboto"/>
                <a:ea typeface="Roboto"/>
                <a:cs typeface="Roboto"/>
                <a:sym typeface="Roboto"/>
              </a:rPr>
              <a:t>The Ship AI’s Word is Law:</a:t>
            </a:r>
            <a:r>
              <a:rPr lang="en-GB" sz="1000">
                <a:latin typeface="Roboto"/>
                <a:ea typeface="Roboto"/>
                <a:cs typeface="Roboto"/>
                <a:sym typeface="Roboto"/>
              </a:rPr>
              <a:t> The </a:t>
            </a:r>
            <a:r>
              <a:rPr lang="en-GB" sz="1000">
                <a:latin typeface="Roboto"/>
                <a:ea typeface="Roboto"/>
                <a:cs typeface="Roboto"/>
                <a:sym typeface="Roboto"/>
              </a:rPr>
              <a:t>Ship AI</a:t>
            </a:r>
            <a:r>
              <a:rPr lang="en-GB" sz="1000">
                <a:latin typeface="Roboto"/>
                <a:ea typeface="Roboto"/>
                <a:cs typeface="Roboto"/>
                <a:sym typeface="Roboto"/>
              </a:rPr>
              <a:t> is impartial. If you have a problem or want to do something unusual, see the </a:t>
            </a:r>
            <a:r>
              <a:rPr lang="en-GB" sz="1000">
                <a:latin typeface="Roboto"/>
                <a:ea typeface="Roboto"/>
                <a:cs typeface="Roboto"/>
                <a:sym typeface="Roboto"/>
              </a:rPr>
              <a:t>Ship AI</a:t>
            </a:r>
            <a:r>
              <a:rPr lang="en-GB" sz="1000">
                <a:latin typeface="Roboto"/>
                <a:ea typeface="Roboto"/>
                <a:cs typeface="Roboto"/>
                <a:sym typeface="Roboto"/>
              </a:rPr>
              <a:t>. The </a:t>
            </a:r>
            <a:r>
              <a:rPr lang="en-GB" sz="1000">
                <a:latin typeface="Roboto"/>
                <a:ea typeface="Roboto"/>
                <a:cs typeface="Roboto"/>
                <a:sym typeface="Roboto"/>
              </a:rPr>
              <a:t>Ship AI</a:t>
            </a:r>
            <a:r>
              <a:rPr lang="en-GB" sz="1000">
                <a:latin typeface="Roboto"/>
                <a:ea typeface="Roboto"/>
                <a:cs typeface="Roboto"/>
                <a:sym typeface="Roboto"/>
              </a:rPr>
              <a:t>’s power is absolute – and cannot be affected by ability cards!</a:t>
            </a:r>
            <a:endParaRPr sz="1000">
              <a:latin typeface="Roboto"/>
              <a:ea typeface="Roboto"/>
              <a:cs typeface="Roboto"/>
              <a:sym typeface="Roboto"/>
            </a:endParaRPr>
          </a:p>
          <a:p>
            <a:pPr indent="0" lvl="0" marL="0" rtl="0" algn="l">
              <a:spcBef>
                <a:spcPts val="1600"/>
              </a:spcBef>
              <a:spcAft>
                <a:spcPts val="0"/>
              </a:spcAft>
              <a:buNone/>
            </a:pPr>
            <a:r>
              <a:rPr b="1" lang="en-GB" sz="1000">
                <a:latin typeface="Roboto"/>
                <a:ea typeface="Roboto"/>
                <a:cs typeface="Roboto"/>
                <a:sym typeface="Roboto"/>
              </a:rPr>
              <a:t>Winning and Losing:</a:t>
            </a:r>
            <a:r>
              <a:rPr lang="en-GB" sz="1000">
                <a:latin typeface="Roboto"/>
                <a:ea typeface="Roboto"/>
                <a:cs typeface="Roboto"/>
                <a:sym typeface="Roboto"/>
              </a:rPr>
              <a:t> You can achieve most of your goals simply by talking to people. The </a:t>
            </a:r>
            <a:r>
              <a:rPr lang="en-GB" sz="1000">
                <a:latin typeface="Roboto"/>
                <a:ea typeface="Roboto"/>
                <a:cs typeface="Roboto"/>
                <a:sym typeface="Roboto"/>
              </a:rPr>
              <a:t>Ship AI</a:t>
            </a:r>
            <a:r>
              <a:rPr lang="en-GB" sz="1000">
                <a:latin typeface="Roboto"/>
                <a:ea typeface="Roboto"/>
                <a:cs typeface="Roboto"/>
                <a:sym typeface="Roboto"/>
              </a:rPr>
              <a:t> will announce when the game is over. If you haven’t succeeded by that point – you’re too late! Be warned – not everyone here will want you to succeed!</a:t>
            </a:r>
            <a:endParaRPr sz="1000">
              <a:latin typeface="Roboto"/>
              <a:ea typeface="Roboto"/>
              <a:cs typeface="Roboto"/>
              <a:sym typeface="Roboto"/>
            </a:endParaRPr>
          </a:p>
          <a:p>
            <a:pPr indent="0" lvl="0" marL="0" rtl="0" algn="l">
              <a:spcBef>
                <a:spcPts val="1600"/>
              </a:spcBef>
              <a:spcAft>
                <a:spcPts val="0"/>
              </a:spcAft>
              <a:buNone/>
            </a:pPr>
            <a:r>
              <a:rPr b="1" lang="en-GB" sz="1000">
                <a:latin typeface="Roboto"/>
                <a:ea typeface="Roboto"/>
                <a:cs typeface="Roboto"/>
                <a:sym typeface="Roboto"/>
              </a:rPr>
              <a:t>Doing Stuff:</a:t>
            </a:r>
            <a:r>
              <a:rPr lang="en-GB" sz="1000">
                <a:latin typeface="Roboto"/>
                <a:ea typeface="Roboto"/>
                <a:cs typeface="Roboto"/>
                <a:sym typeface="Roboto"/>
              </a:rPr>
              <a:t> Ordinary actions are resolved by simply carrying them out. If you want to try something unusual (such as trying to tunnel your way out of the base), see the </a:t>
            </a:r>
            <a:r>
              <a:rPr lang="en-GB" sz="1000">
                <a:latin typeface="Roboto"/>
                <a:ea typeface="Roboto"/>
                <a:cs typeface="Roboto"/>
                <a:sym typeface="Roboto"/>
              </a:rPr>
              <a:t>Ship AI</a:t>
            </a:r>
            <a:r>
              <a:rPr lang="en-GB" sz="1000">
                <a:latin typeface="Roboto"/>
                <a:ea typeface="Roboto"/>
                <a:cs typeface="Roboto"/>
                <a:sym typeface="Roboto"/>
              </a:rPr>
              <a:t>. The </a:t>
            </a:r>
            <a:r>
              <a:rPr lang="en-GB" sz="1000">
                <a:latin typeface="Roboto"/>
                <a:ea typeface="Roboto"/>
                <a:cs typeface="Roboto"/>
                <a:sym typeface="Roboto"/>
              </a:rPr>
              <a:t>Ship AI</a:t>
            </a:r>
            <a:r>
              <a:rPr lang="en-GB" sz="1000">
                <a:latin typeface="Roboto"/>
                <a:ea typeface="Roboto"/>
                <a:cs typeface="Roboto"/>
                <a:sym typeface="Roboto"/>
              </a:rPr>
              <a:t> knows everything – and will be able to tell you the outcome of whatever it is that you are trying to do. (For example, the base is surrounded by thick rock and you can’t break through it.) Do use your imagination, though! – this is a very flexible game, and you can do all sorts of things beyond what’s listed in these rules.</a:t>
            </a:r>
            <a:endParaRPr sz="1000">
              <a:latin typeface="Roboto"/>
              <a:ea typeface="Roboto"/>
              <a:cs typeface="Roboto"/>
              <a:sym typeface="Roboto"/>
            </a:endParaRPr>
          </a:p>
          <a:p>
            <a:pPr indent="0" lvl="0" marL="0" rtl="0" algn="l">
              <a:spcBef>
                <a:spcPts val="1600"/>
              </a:spcBef>
              <a:spcAft>
                <a:spcPts val="0"/>
              </a:spcAft>
              <a:buNone/>
            </a:pPr>
            <a:r>
              <a:rPr b="1" lang="en-GB" sz="1000">
                <a:latin typeface="Roboto"/>
                <a:ea typeface="Roboto"/>
                <a:cs typeface="Roboto"/>
                <a:sym typeface="Roboto"/>
              </a:rPr>
              <a:t>Fighting: </a:t>
            </a:r>
            <a:r>
              <a:rPr lang="en-GB" sz="1000">
                <a:latin typeface="Roboto"/>
                <a:ea typeface="Roboto"/>
                <a:cs typeface="Roboto"/>
                <a:sym typeface="Roboto"/>
              </a:rPr>
              <a:t>It’s against the Astor’s code for ship mates to fight one another. However, you may instead wish to use your ability on another character. Should you wish to do something along these lines, don’t just dive in! See the </a:t>
            </a:r>
            <a:r>
              <a:rPr lang="en-GB" sz="1000">
                <a:latin typeface="Roboto"/>
                <a:ea typeface="Roboto"/>
                <a:cs typeface="Roboto"/>
                <a:sym typeface="Roboto"/>
              </a:rPr>
              <a:t>Ship AI</a:t>
            </a:r>
            <a:r>
              <a:rPr lang="en-GB" sz="1000">
                <a:latin typeface="Roboto"/>
                <a:ea typeface="Roboto"/>
                <a:cs typeface="Roboto"/>
                <a:sym typeface="Roboto"/>
              </a:rPr>
              <a:t> first and tell them what you plan to do so they can oversee and give you more detailed rules if it’s necessary.</a:t>
            </a:r>
            <a:endParaRPr sz="1000">
              <a:latin typeface="Roboto"/>
              <a:ea typeface="Roboto"/>
              <a:cs typeface="Roboto"/>
              <a:sym typeface="Roboto"/>
            </a:endParaRPr>
          </a:p>
          <a:p>
            <a:pPr indent="0" lvl="0" marL="0" rtl="0" algn="l">
              <a:spcBef>
                <a:spcPts val="1600"/>
              </a:spcBef>
              <a:spcAft>
                <a:spcPts val="0"/>
              </a:spcAft>
              <a:buNone/>
            </a:pPr>
            <a:r>
              <a:rPr b="1" lang="en-GB" sz="1000">
                <a:latin typeface="Roboto"/>
                <a:ea typeface="Roboto"/>
                <a:cs typeface="Roboto"/>
                <a:sym typeface="Roboto"/>
              </a:rPr>
              <a:t>Leaving the ship: </a:t>
            </a:r>
            <a:r>
              <a:rPr lang="en-GB" sz="1000">
                <a:latin typeface="Roboto"/>
                <a:ea typeface="Roboto"/>
                <a:cs typeface="Roboto"/>
                <a:sym typeface="Roboto"/>
              </a:rPr>
              <a:t>The Astor is a </a:t>
            </a:r>
            <a:r>
              <a:rPr lang="en-GB" sz="1000">
                <a:latin typeface="Roboto"/>
                <a:ea typeface="Roboto"/>
                <a:cs typeface="Roboto"/>
                <a:sym typeface="Roboto"/>
              </a:rPr>
              <a:t>spaceship</a:t>
            </a:r>
            <a:r>
              <a:rPr lang="en-GB" sz="1000">
                <a:latin typeface="Roboto"/>
                <a:ea typeface="Roboto"/>
                <a:cs typeface="Roboto"/>
                <a:sym typeface="Roboto"/>
              </a:rPr>
              <a:t>. Where do you plan to go?</a:t>
            </a:r>
            <a:endParaRPr sz="1000">
              <a:latin typeface="Roboto"/>
              <a:ea typeface="Roboto"/>
              <a:cs typeface="Roboto"/>
              <a:sym typeface="Roboto"/>
            </a:endParaRPr>
          </a:p>
          <a:p>
            <a:pPr indent="0" lvl="0" marL="0" rtl="0" algn="l">
              <a:spcBef>
                <a:spcPts val="1600"/>
              </a:spcBef>
              <a:spcAft>
                <a:spcPts val="0"/>
              </a:spcAft>
              <a:buNone/>
            </a:pPr>
            <a:r>
              <a:rPr b="1" lang="en-GB" sz="1000">
                <a:latin typeface="Roboto"/>
                <a:ea typeface="Roboto"/>
                <a:cs typeface="Roboto"/>
                <a:sym typeface="Roboto"/>
              </a:rPr>
              <a:t>Item Cards: </a:t>
            </a:r>
            <a:r>
              <a:rPr lang="en-GB" sz="1000">
                <a:latin typeface="Roboto"/>
                <a:ea typeface="Roboto"/>
                <a:cs typeface="Roboto"/>
                <a:sym typeface="Roboto"/>
              </a:rPr>
              <a:t>Any items of importance within the game are represented as Item cards – and the only items that can affect the game are those detailed on the cards. If you do not have an Item card, you do not have that item with you.</a:t>
            </a:r>
            <a:endParaRPr sz="1000">
              <a:latin typeface="Roboto"/>
              <a:ea typeface="Roboto"/>
              <a:cs typeface="Roboto"/>
              <a:sym typeface="Roboto"/>
            </a:endParaRPr>
          </a:p>
          <a:p>
            <a:pPr indent="0" lvl="0" marL="0" rtl="0" algn="l">
              <a:spcBef>
                <a:spcPts val="1600"/>
              </a:spcBef>
              <a:spcAft>
                <a:spcPts val="1600"/>
              </a:spcAft>
              <a:buNone/>
            </a:pPr>
            <a:r>
              <a:rPr b="1" lang="en-GB" sz="1000">
                <a:latin typeface="Roboto"/>
                <a:ea typeface="Roboto"/>
                <a:cs typeface="Roboto"/>
                <a:sym typeface="Roboto"/>
              </a:rPr>
              <a:t>Time: </a:t>
            </a:r>
            <a:r>
              <a:rPr lang="en-GB" sz="1000">
                <a:latin typeface="Roboto"/>
                <a:ea typeface="Roboto"/>
                <a:cs typeface="Roboto"/>
                <a:sym typeface="Roboto"/>
              </a:rPr>
              <a:t>Spmurder on the Astor is played over three (ish)  hours, with extra time for reading your character etc. There will be breaks do terrible things! The </a:t>
            </a:r>
            <a:r>
              <a:rPr lang="en-GB" sz="1000">
                <a:latin typeface="Roboto"/>
                <a:ea typeface="Roboto"/>
                <a:cs typeface="Roboto"/>
                <a:sym typeface="Roboto"/>
              </a:rPr>
              <a:t>Ship AI</a:t>
            </a:r>
            <a:r>
              <a:rPr lang="en-GB" sz="1000">
                <a:latin typeface="Roboto"/>
                <a:ea typeface="Roboto"/>
                <a:cs typeface="Roboto"/>
                <a:sym typeface="Roboto"/>
              </a:rPr>
              <a:t> will tell you when each period starts and finishes. </a:t>
            </a:r>
            <a:endParaRPr sz="1000">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Google Shape;131;p20"/>
          <p:cNvSpPr txBox="1"/>
          <p:nvPr>
            <p:ph type="title"/>
          </p:nvPr>
        </p:nvSpPr>
        <p:spPr>
          <a:xfrm>
            <a:off x="181650" y="394902"/>
            <a:ext cx="4964700" cy="555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GB" sz="2400"/>
              <a:t>Character</a:t>
            </a:r>
            <a:r>
              <a:rPr b="1" lang="en-GB" sz="2400"/>
              <a:t> List</a:t>
            </a:r>
            <a:endParaRPr b="1" sz="2400"/>
          </a:p>
        </p:txBody>
      </p:sp>
      <p:sp>
        <p:nvSpPr>
          <p:cNvPr id="132" name="Google Shape;132;p20"/>
          <p:cNvSpPr txBox="1"/>
          <p:nvPr>
            <p:ph idx="1" type="body"/>
          </p:nvPr>
        </p:nvSpPr>
        <p:spPr>
          <a:xfrm>
            <a:off x="337475" y="1080450"/>
            <a:ext cx="4653000" cy="61665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GB" sz="1300">
                <a:latin typeface="Arial"/>
                <a:ea typeface="Arial"/>
                <a:cs typeface="Arial"/>
                <a:sym typeface="Arial"/>
              </a:rPr>
              <a:t>Sam Smith</a:t>
            </a:r>
            <a:endParaRPr b="1" sz="1300">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rPr lang="en-GB" sz="1000">
                <a:latin typeface="Arial"/>
                <a:ea typeface="Arial"/>
                <a:cs typeface="Arial"/>
                <a:sym typeface="Arial"/>
              </a:rPr>
              <a:t>Young junior engineer for the Astor. Former Marine. Crew Member.</a:t>
            </a:r>
            <a:endParaRPr sz="1000">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t/>
            </a:r>
            <a:endParaRPr sz="1000">
              <a:latin typeface="Arial"/>
              <a:ea typeface="Arial"/>
              <a:cs typeface="Arial"/>
              <a:sym typeface="Arial"/>
            </a:endParaRPr>
          </a:p>
          <a:p>
            <a:pPr indent="0" lvl="0" marL="0" rtl="0" algn="l">
              <a:lnSpc>
                <a:spcPct val="100000"/>
              </a:lnSpc>
              <a:spcBef>
                <a:spcPts val="0"/>
              </a:spcBef>
              <a:spcAft>
                <a:spcPts val="0"/>
              </a:spcAft>
              <a:buNone/>
            </a:pPr>
            <a:r>
              <a:rPr b="1" lang="en-GB" sz="1300">
                <a:latin typeface="Arial"/>
                <a:ea typeface="Arial"/>
                <a:cs typeface="Arial"/>
                <a:sym typeface="Arial"/>
              </a:rPr>
              <a:t>Ripley Mulch</a:t>
            </a:r>
            <a:endParaRPr b="1" sz="1300">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rPr lang="en-GB" sz="1000">
                <a:latin typeface="Arial"/>
                <a:ea typeface="Arial"/>
                <a:cs typeface="Arial"/>
                <a:sym typeface="Arial"/>
              </a:rPr>
              <a:t>Captain of the Astor and reserved stern leader. Old hand at long haul running. Crew member.</a:t>
            </a:r>
            <a:endParaRPr sz="1000">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t/>
            </a:r>
            <a:endParaRPr sz="1000">
              <a:latin typeface="Arial"/>
              <a:ea typeface="Arial"/>
              <a:cs typeface="Arial"/>
              <a:sym typeface="Arial"/>
            </a:endParaRPr>
          </a:p>
          <a:p>
            <a:pPr indent="0" lvl="0" marL="0" rtl="0" algn="l">
              <a:lnSpc>
                <a:spcPct val="100000"/>
              </a:lnSpc>
              <a:spcBef>
                <a:spcPts val="0"/>
              </a:spcBef>
              <a:spcAft>
                <a:spcPts val="0"/>
              </a:spcAft>
              <a:buNone/>
            </a:pPr>
            <a:r>
              <a:rPr b="1" lang="en-GB" sz="1300">
                <a:latin typeface="Arial"/>
                <a:ea typeface="Arial"/>
                <a:cs typeface="Arial"/>
                <a:sym typeface="Arial"/>
              </a:rPr>
              <a:t>Fox Bradbury</a:t>
            </a:r>
            <a:endParaRPr b="1" sz="1300">
              <a:latin typeface="Arial"/>
              <a:ea typeface="Arial"/>
              <a:cs typeface="Arial"/>
              <a:sym typeface="Arial"/>
            </a:endParaRPr>
          </a:p>
          <a:p>
            <a:pPr indent="0" lvl="0" marL="0" rtl="0" algn="l">
              <a:lnSpc>
                <a:spcPct val="100000"/>
              </a:lnSpc>
              <a:spcBef>
                <a:spcPts val="0"/>
              </a:spcBef>
              <a:spcAft>
                <a:spcPts val="0"/>
              </a:spcAft>
              <a:buNone/>
            </a:pPr>
            <a:r>
              <a:rPr lang="en-GB" sz="1000">
                <a:latin typeface="Arial"/>
                <a:ea typeface="Arial"/>
                <a:cs typeface="Arial"/>
                <a:sym typeface="Arial"/>
              </a:rPr>
              <a:t>Lifestyle journalist for the Eurasian Leader magazine and former professional swimmer. Settler.</a:t>
            </a:r>
            <a:endParaRPr sz="1000">
              <a:latin typeface="Arial"/>
              <a:ea typeface="Arial"/>
              <a:cs typeface="Arial"/>
              <a:sym typeface="Arial"/>
            </a:endParaRPr>
          </a:p>
          <a:p>
            <a:pPr indent="0" lvl="0" marL="0" rtl="0" algn="l">
              <a:lnSpc>
                <a:spcPct val="100000"/>
              </a:lnSpc>
              <a:spcBef>
                <a:spcPts val="0"/>
              </a:spcBef>
              <a:spcAft>
                <a:spcPts val="0"/>
              </a:spcAft>
              <a:buNone/>
            </a:pPr>
            <a:r>
              <a:t/>
            </a:r>
            <a:endParaRPr sz="1000">
              <a:latin typeface="Arial"/>
              <a:ea typeface="Arial"/>
              <a:cs typeface="Arial"/>
              <a:sym typeface="Arial"/>
            </a:endParaRPr>
          </a:p>
          <a:p>
            <a:pPr indent="0" lvl="0" marL="0" rtl="0" algn="l">
              <a:lnSpc>
                <a:spcPct val="100000"/>
              </a:lnSpc>
              <a:spcBef>
                <a:spcPts val="0"/>
              </a:spcBef>
              <a:spcAft>
                <a:spcPts val="0"/>
              </a:spcAft>
              <a:buNone/>
            </a:pPr>
            <a:r>
              <a:rPr b="1" lang="en-GB" sz="1300">
                <a:latin typeface="Arial"/>
                <a:ea typeface="Arial"/>
                <a:cs typeface="Arial"/>
                <a:sym typeface="Arial"/>
              </a:rPr>
              <a:t>Bastion Bezos</a:t>
            </a:r>
            <a:endParaRPr b="1" sz="1300">
              <a:latin typeface="Arial"/>
              <a:ea typeface="Arial"/>
              <a:cs typeface="Arial"/>
              <a:sym typeface="Arial"/>
            </a:endParaRPr>
          </a:p>
          <a:p>
            <a:pPr indent="0" lvl="0" marL="0" rtl="0" algn="l">
              <a:lnSpc>
                <a:spcPct val="100000"/>
              </a:lnSpc>
              <a:spcBef>
                <a:spcPts val="0"/>
              </a:spcBef>
              <a:spcAft>
                <a:spcPts val="0"/>
              </a:spcAft>
              <a:buNone/>
            </a:pPr>
            <a:r>
              <a:rPr lang="en-GB" sz="1000">
                <a:latin typeface="Arial"/>
                <a:ea typeface="Arial"/>
                <a:cs typeface="Arial"/>
                <a:sym typeface="Arial"/>
              </a:rPr>
              <a:t>CEO of Amazon space industries, rich and powerful. Settler.</a:t>
            </a:r>
            <a:endParaRPr sz="1000">
              <a:latin typeface="Arial"/>
              <a:ea typeface="Arial"/>
              <a:cs typeface="Arial"/>
              <a:sym typeface="Arial"/>
            </a:endParaRPr>
          </a:p>
          <a:p>
            <a:pPr indent="0" lvl="0" marL="0" rtl="0" algn="l">
              <a:lnSpc>
                <a:spcPct val="100000"/>
              </a:lnSpc>
              <a:spcBef>
                <a:spcPts val="0"/>
              </a:spcBef>
              <a:spcAft>
                <a:spcPts val="0"/>
              </a:spcAft>
              <a:buNone/>
            </a:pPr>
            <a:r>
              <a:t/>
            </a:r>
            <a:endParaRPr sz="1000">
              <a:latin typeface="Arial"/>
              <a:ea typeface="Arial"/>
              <a:cs typeface="Arial"/>
              <a:sym typeface="Arial"/>
            </a:endParaRPr>
          </a:p>
          <a:p>
            <a:pPr indent="0" lvl="0" marL="0" rtl="0" algn="l">
              <a:lnSpc>
                <a:spcPct val="100000"/>
              </a:lnSpc>
              <a:spcBef>
                <a:spcPts val="0"/>
              </a:spcBef>
              <a:spcAft>
                <a:spcPts val="0"/>
              </a:spcAft>
              <a:buNone/>
            </a:pPr>
            <a:r>
              <a:rPr b="1" lang="en-GB" sz="1300">
                <a:latin typeface="Arial"/>
                <a:ea typeface="Arial"/>
                <a:cs typeface="Arial"/>
                <a:sym typeface="Arial"/>
              </a:rPr>
              <a:t>Valerian Ronks</a:t>
            </a:r>
            <a:endParaRPr b="1" sz="1300">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rPr lang="en-GB" sz="1000">
                <a:latin typeface="Arial"/>
                <a:ea typeface="Arial"/>
                <a:cs typeface="Arial"/>
                <a:sym typeface="Arial"/>
              </a:rPr>
              <a:t>Prestigious psychologist for Haven and the Astor. Settler.</a:t>
            </a:r>
            <a:endParaRPr sz="1000">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t/>
            </a:r>
            <a:endParaRPr sz="1000">
              <a:latin typeface="Arial"/>
              <a:ea typeface="Arial"/>
              <a:cs typeface="Arial"/>
              <a:sym typeface="Arial"/>
            </a:endParaRPr>
          </a:p>
          <a:p>
            <a:pPr indent="0" lvl="0" marL="0" rtl="0" algn="l">
              <a:lnSpc>
                <a:spcPct val="100000"/>
              </a:lnSpc>
              <a:spcBef>
                <a:spcPts val="0"/>
              </a:spcBef>
              <a:spcAft>
                <a:spcPts val="0"/>
              </a:spcAft>
              <a:buNone/>
            </a:pPr>
            <a:r>
              <a:rPr b="1" lang="en-GB" sz="1300">
                <a:latin typeface="Arial"/>
                <a:ea typeface="Arial"/>
                <a:cs typeface="Arial"/>
                <a:sym typeface="Arial"/>
              </a:rPr>
              <a:t>Falkner Halleen</a:t>
            </a:r>
            <a:endParaRPr b="1" sz="1300">
              <a:latin typeface="Arial"/>
              <a:ea typeface="Arial"/>
              <a:cs typeface="Arial"/>
              <a:sym typeface="Arial"/>
            </a:endParaRPr>
          </a:p>
          <a:p>
            <a:pPr indent="0" lvl="0" marL="0" rtl="0" algn="l">
              <a:lnSpc>
                <a:spcPct val="100000"/>
              </a:lnSpc>
              <a:spcBef>
                <a:spcPts val="0"/>
              </a:spcBef>
              <a:spcAft>
                <a:spcPts val="0"/>
              </a:spcAft>
              <a:buNone/>
            </a:pPr>
            <a:r>
              <a:rPr lang="en-GB" sz="1000">
                <a:latin typeface="Arial"/>
                <a:ea typeface="Arial"/>
                <a:cs typeface="Arial"/>
                <a:sym typeface="Arial"/>
              </a:rPr>
              <a:t>Minister for space affairs in the Tomorrow Reform Party. Settler.</a:t>
            </a:r>
            <a:endParaRPr sz="1000">
              <a:latin typeface="Arial"/>
              <a:ea typeface="Arial"/>
              <a:cs typeface="Arial"/>
              <a:sym typeface="Arial"/>
            </a:endParaRPr>
          </a:p>
          <a:p>
            <a:pPr indent="0" lvl="0" marL="0" rtl="0" algn="l">
              <a:lnSpc>
                <a:spcPct val="100000"/>
              </a:lnSpc>
              <a:spcBef>
                <a:spcPts val="0"/>
              </a:spcBef>
              <a:spcAft>
                <a:spcPts val="0"/>
              </a:spcAft>
              <a:buNone/>
            </a:pPr>
            <a:r>
              <a:t/>
            </a:r>
            <a:endParaRPr sz="1000">
              <a:latin typeface="Arial"/>
              <a:ea typeface="Arial"/>
              <a:cs typeface="Arial"/>
              <a:sym typeface="Arial"/>
            </a:endParaRPr>
          </a:p>
          <a:p>
            <a:pPr indent="0" lvl="0" marL="0" rtl="0" algn="l">
              <a:lnSpc>
                <a:spcPct val="100000"/>
              </a:lnSpc>
              <a:spcBef>
                <a:spcPts val="0"/>
              </a:spcBef>
              <a:spcAft>
                <a:spcPts val="0"/>
              </a:spcAft>
              <a:buNone/>
            </a:pPr>
            <a:r>
              <a:rPr b="1" lang="en-GB" sz="1300">
                <a:latin typeface="Arial"/>
                <a:ea typeface="Arial"/>
                <a:cs typeface="Arial"/>
                <a:sym typeface="Arial"/>
              </a:rPr>
              <a:t>Dr John</a:t>
            </a:r>
            <a:endParaRPr b="1" sz="1300">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rPr lang="en-GB" sz="1000">
                <a:latin typeface="Arial"/>
                <a:ea typeface="Arial"/>
                <a:cs typeface="Arial"/>
                <a:sym typeface="Arial"/>
              </a:rPr>
              <a:t>Medical Officer for the Astor. Crew Member.</a:t>
            </a:r>
            <a:endParaRPr sz="1000">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t/>
            </a:r>
            <a:endParaRPr sz="1000">
              <a:latin typeface="Arial"/>
              <a:ea typeface="Arial"/>
              <a:cs typeface="Arial"/>
              <a:sym typeface="Arial"/>
            </a:endParaRPr>
          </a:p>
          <a:p>
            <a:pPr indent="0" lvl="0" marL="0" rtl="0" algn="l">
              <a:lnSpc>
                <a:spcPct val="100000"/>
              </a:lnSpc>
              <a:spcBef>
                <a:spcPts val="0"/>
              </a:spcBef>
              <a:spcAft>
                <a:spcPts val="0"/>
              </a:spcAft>
              <a:buNone/>
            </a:pPr>
            <a:r>
              <a:rPr b="1" lang="en-GB" sz="1300">
                <a:latin typeface="Arial"/>
                <a:ea typeface="Arial"/>
                <a:cs typeface="Arial"/>
                <a:sym typeface="Arial"/>
              </a:rPr>
              <a:t>Quinn Rafford</a:t>
            </a:r>
            <a:endParaRPr b="1" sz="1300">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rPr lang="en-GB" sz="1000">
                <a:latin typeface="Arial"/>
                <a:ea typeface="Arial"/>
                <a:cs typeface="Arial"/>
                <a:sym typeface="Arial"/>
              </a:rPr>
              <a:t>Senior Engineer for the Astor. Crew Member.</a:t>
            </a:r>
            <a:endParaRPr sz="1000">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t/>
            </a:r>
            <a:endParaRPr sz="1000">
              <a:latin typeface="Arial"/>
              <a:ea typeface="Arial"/>
              <a:cs typeface="Arial"/>
              <a:sym typeface="Arial"/>
            </a:endParaRPr>
          </a:p>
          <a:p>
            <a:pPr indent="0" lvl="0" marL="0" rtl="0" algn="l">
              <a:lnSpc>
                <a:spcPct val="100000"/>
              </a:lnSpc>
              <a:spcBef>
                <a:spcPts val="0"/>
              </a:spcBef>
              <a:spcAft>
                <a:spcPts val="0"/>
              </a:spcAft>
              <a:buNone/>
            </a:pPr>
            <a:r>
              <a:rPr b="1" lang="en-GB" sz="1300">
                <a:latin typeface="Arial"/>
                <a:ea typeface="Arial"/>
                <a:cs typeface="Arial"/>
                <a:sym typeface="Arial"/>
              </a:rPr>
              <a:t>Ramsey Kovacs</a:t>
            </a:r>
            <a:endParaRPr b="1" sz="1300">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rPr lang="en-GB" sz="1000">
                <a:latin typeface="Arial"/>
                <a:ea typeface="Arial"/>
                <a:cs typeface="Arial"/>
                <a:sym typeface="Arial"/>
              </a:rPr>
              <a:t>Intergalactic Broker. Knows everything. Settler.</a:t>
            </a:r>
            <a:endParaRPr sz="1000">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t/>
            </a:r>
            <a:endParaRPr sz="1000">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rPr b="1" lang="en-GB" sz="1300">
                <a:latin typeface="Arial"/>
                <a:ea typeface="Arial"/>
                <a:cs typeface="Arial"/>
                <a:sym typeface="Arial"/>
              </a:rPr>
              <a:t>Brunner “Burns” Bennet</a:t>
            </a:r>
            <a:endParaRPr b="1" sz="1300">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lang="en-GB" sz="1000">
                <a:latin typeface="Arial"/>
                <a:ea typeface="Arial"/>
                <a:cs typeface="Arial"/>
                <a:sym typeface="Arial"/>
              </a:rPr>
              <a:t>Pilot for the Astor and the coolest person you have ever met. Crew Member.</a:t>
            </a:r>
            <a:endParaRPr sz="1000">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t/>
            </a:r>
            <a:endParaRPr sz="1000">
              <a:latin typeface="Arial"/>
              <a:ea typeface="Arial"/>
              <a:cs typeface="Arial"/>
              <a:sym typeface="Arial"/>
            </a:endParaRPr>
          </a:p>
          <a:p>
            <a:pPr indent="0" lvl="0" marL="0" rtl="0" algn="l">
              <a:lnSpc>
                <a:spcPct val="100000"/>
              </a:lnSpc>
              <a:spcBef>
                <a:spcPts val="0"/>
              </a:spcBef>
              <a:spcAft>
                <a:spcPts val="0"/>
              </a:spcAft>
              <a:buNone/>
            </a:pPr>
            <a:r>
              <a:rPr b="1" lang="en-GB" sz="1300">
                <a:latin typeface="Arial"/>
                <a:ea typeface="Arial"/>
                <a:cs typeface="Arial"/>
                <a:sym typeface="Arial"/>
              </a:rPr>
              <a:t>Giorgio A. Tsoukalos</a:t>
            </a:r>
            <a:endParaRPr b="1" sz="1300">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rPr lang="en-GB" sz="1000">
                <a:latin typeface="Arial"/>
                <a:ea typeface="Arial"/>
                <a:cs typeface="Arial"/>
                <a:sym typeface="Arial"/>
              </a:rPr>
              <a:t>Kooky Science Officer for Haven and the Astor. Settler.</a:t>
            </a:r>
            <a:endParaRPr/>
          </a:p>
        </p:txBody>
      </p:sp>
      <p:sp>
        <p:nvSpPr>
          <p:cNvPr id="133" name="Google Shape;133;p20"/>
          <p:cNvSpPr txBox="1"/>
          <p:nvPr/>
        </p:nvSpPr>
        <p:spPr>
          <a:xfrm>
            <a:off x="228575" y="7063200"/>
            <a:ext cx="4870800" cy="37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600">
                <a:latin typeface="Roboto"/>
                <a:ea typeface="Roboto"/>
                <a:cs typeface="Roboto"/>
                <a:sym typeface="Roboto"/>
              </a:rPr>
              <a:t>Spmurder on the Astor is a product of FRANK!</a:t>
            </a:r>
            <a:endParaRPr sz="600">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