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Mono"/>
                <a:ea typeface="Roboto Mono"/>
                <a:cs typeface="Roboto Mono"/>
                <a:sym typeface="Roboto Mono"/>
              </a:rPr>
              <a:t>Ripley Mulch</a:t>
            </a:r>
            <a:endParaRPr sz="2400">
              <a:latin typeface="Roboto Mono"/>
              <a:ea typeface="Roboto Mono"/>
              <a:cs typeface="Roboto Mono"/>
              <a:sym typeface="Roboto Mon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Ripley Mulch</a:t>
            </a:r>
            <a:r>
              <a:rPr lang="en-GB"/>
              <a:t> - Captain of the Astor</a:t>
            </a:r>
            <a:endParaRPr/>
          </a:p>
        </p:txBody>
      </p:sp>
      <p:sp>
        <p:nvSpPr>
          <p:cNvPr id="64" name="Google Shape;64;p14"/>
          <p:cNvSpPr txBox="1"/>
          <p:nvPr>
            <p:ph idx="1" type="body"/>
          </p:nvPr>
        </p:nvSpPr>
        <p:spPr>
          <a:xfrm>
            <a:off x="304250" y="1693925"/>
            <a:ext cx="4701900" cy="54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You have been doing this kind of job longer than anyone. You started out getting Uber gigs fixing up junkers on the Mars-Earth run, and have slowly worked your way up to Captain. You have been doing some of the shorter 20 year runs for a while now, and have started to move up to the big leagues. People noticed your no nonsense approach to leadership and the results it got, so promotions have been very easy for you.</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All this success has called for a bit of celebration, so you have taken up drinking fine whiskey. Also, all the added responsibility has caused some stress, which you have relieved with drinking fine whiskey. Also, you don’t want to crew to notice you getting drunk all the time, so best to be just a little drunk all the time so no one notices the difference. You might have a drinking problem, actually.</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Your last ship was Bishop 22. During one of your duty cycles there you had too much to drink and screwed up some of the clerical assignments you were working on at the time. The ship was hit by a meteor storm, which is usually preventable. The problems snowballed and the whole ship was lost. It is easily the biggest regret of your life. You managed to get to an escape pod in time, but accidently activated it before anyone else arrived. You were the only survivor.</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Earlier in this mission (about 20 cycles ago) you were approached by Burns, the ships braggadocious pilot. They threatened to redirect the navigation system to fly the Astor into a sun. In exchange for not doing that, Burns wanted to be able to stay behind on Haven. You tried to reverse the changes they made, but couldn’t. You had no choice but to yield to Burns’s demands. They reversed the hack before but now that the ship is in danger again, you can’t trust them.</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14975" y="4203300"/>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218075" y="496725"/>
            <a:ext cx="48993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latin typeface="Roboto"/>
                <a:ea typeface="Roboto"/>
                <a:cs typeface="Roboto"/>
                <a:sym typeface="Roboto"/>
              </a:rPr>
              <a:t>You have been drinking to cope with the guilt of all those lost on Bishop 22, but now that this ship is in trouble you realise the only way to truly repent is to save everyone. Not just the active crew, but all the people in the cryotubes as well. Put down the damn bottle and do everything you can as Captain to fix this.</a:t>
            </a:r>
            <a:endParaRPr sz="1100">
              <a:latin typeface="Roboto"/>
              <a:ea typeface="Roboto"/>
              <a:cs typeface="Roboto"/>
              <a:sym typeface="Roboto"/>
            </a:endParaRPr>
          </a:p>
        </p:txBody>
      </p:sp>
      <p:sp>
        <p:nvSpPr>
          <p:cNvPr id="71" name="Google Shape;71;p15"/>
          <p:cNvSpPr txBox="1"/>
          <p:nvPr/>
        </p:nvSpPr>
        <p:spPr>
          <a:xfrm>
            <a:off x="205950" y="4547425"/>
            <a:ext cx="4772700" cy="993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Save the ship at all cost; </a:t>
            </a:r>
            <a:r>
              <a:rPr lang="en-GB" sz="1100">
                <a:solidFill>
                  <a:schemeClr val="dk1"/>
                </a:solidFill>
                <a:latin typeface="Roboto"/>
                <a:ea typeface="Roboto"/>
                <a:cs typeface="Roboto"/>
                <a:sym typeface="Roboto"/>
              </a:rPr>
              <a:t>even at the expense of your own life. Your previous experience with a lost colony has weighed you down too much. You know you wouldn’t be able to live with yourself if you lost another.</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Cover up the Bishop 22 debacle</a:t>
            </a:r>
            <a:r>
              <a:rPr lang="en-GB" sz="1100">
                <a:solidFill>
                  <a:schemeClr val="dk1"/>
                </a:solidFill>
                <a:latin typeface="Roboto"/>
                <a:ea typeface="Roboto"/>
                <a:cs typeface="Roboto"/>
                <a:sym typeface="Roboto"/>
              </a:rPr>
              <a:t> - Your employer Amazon covered up your fault in the destruction of Bishop 22. Even if everyone on board knows you can’t let word get back to your family on Earth.</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Get a date with Valerian</a:t>
            </a:r>
            <a:r>
              <a:rPr lang="en-GB" sz="1100">
                <a:solidFill>
                  <a:schemeClr val="dk1"/>
                </a:solidFill>
                <a:latin typeface="Roboto"/>
                <a:ea typeface="Roboto"/>
                <a:cs typeface="Roboto"/>
                <a:sym typeface="Roboto"/>
              </a:rPr>
              <a:t> - Once this all settles down perhaps you can make a run for it. Besides you both need something to look forward to.</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GB" sz="1100">
                <a:solidFill>
                  <a:schemeClr val="dk1"/>
                </a:solidFill>
                <a:latin typeface="Roboto"/>
                <a:ea typeface="Roboto"/>
                <a:cs typeface="Roboto"/>
                <a:sym typeface="Roboto"/>
              </a:rPr>
              <a:t>Make sure the CEO doesn’t undermine your authority</a:t>
            </a:r>
            <a:endParaRPr sz="1100">
              <a:solidFill>
                <a:schemeClr val="dk1"/>
              </a:solidFill>
              <a:latin typeface="Roboto"/>
              <a:ea typeface="Roboto"/>
              <a:cs typeface="Roboto"/>
              <a:sym typeface="Roboto"/>
            </a:endParaRPr>
          </a:p>
        </p:txBody>
      </p:sp>
      <p:sp>
        <p:nvSpPr>
          <p:cNvPr id="72" name="Google Shape;72;p15"/>
          <p:cNvSpPr txBox="1"/>
          <p:nvPr/>
        </p:nvSpPr>
        <p:spPr>
          <a:xfrm>
            <a:off x="218075" y="32469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Orbitron"/>
                <a:ea typeface="Orbitron"/>
                <a:cs typeface="Orbitron"/>
                <a:sym typeface="Orbitron"/>
              </a:rPr>
              <a:t>In your last downtime</a:t>
            </a:r>
            <a:r>
              <a:rPr b="1" lang="en-GB">
                <a:latin typeface="Orbitron"/>
                <a:ea typeface="Orbitron"/>
                <a:cs typeface="Orbitron"/>
                <a:sym typeface="Orbitron"/>
              </a:rPr>
              <a:t>:</a:t>
            </a:r>
            <a:endParaRPr b="1">
              <a:latin typeface="Orbitron"/>
              <a:ea typeface="Orbitron"/>
              <a:cs typeface="Orbitron"/>
              <a:sym typeface="Orbitron"/>
            </a:endParaRPr>
          </a:p>
        </p:txBody>
      </p:sp>
      <p:sp>
        <p:nvSpPr>
          <p:cNvPr id="73" name="Google Shape;73;p15"/>
          <p:cNvSpPr txBox="1"/>
          <p:nvPr/>
        </p:nvSpPr>
        <p:spPr>
          <a:xfrm>
            <a:off x="205950" y="3670950"/>
            <a:ext cx="48993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a:ea typeface="Roboto"/>
                <a:cs typeface="Roboto"/>
                <a:sym typeface="Roboto"/>
              </a:rPr>
              <a:t>During your last downtime you were drunkenly flirting with Valerian on the bridge, but left when they rejected you.</a:t>
            </a:r>
            <a:endParaRPr sz="1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886250"/>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Sam Smith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a:t>
            </a:r>
            <a:r>
              <a:rPr b="1" lang="en-GB" sz="1100">
                <a:solidFill>
                  <a:schemeClr val="dk1"/>
                </a:solidFill>
                <a:latin typeface="Roboto"/>
                <a:ea typeface="Roboto"/>
                <a:cs typeface="Roboto"/>
                <a:sym typeface="Roboto"/>
              </a:rPr>
              <a:t> </a:t>
            </a:r>
            <a:r>
              <a:rPr lang="en-GB" sz="1100">
                <a:solidFill>
                  <a:schemeClr val="dk1"/>
                </a:solidFill>
                <a:latin typeface="Roboto"/>
                <a:ea typeface="Roboto"/>
                <a:cs typeface="Roboto"/>
                <a:sym typeface="Roboto"/>
              </a:rPr>
              <a:t>try to keep a lookout for Sam. You feel bad about what happened to their parents and want to make sure they don’t have to be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Fox Bradbury</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Fox has been asking you suspicious questions, ones that you can’t bear to answer about Bishop 22. You hate reporters that think space is a field trip and Fox is no exception.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Bastion Bezos</a:t>
            </a:r>
            <a:endParaRPr b="1"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GB" sz="1100">
                <a:solidFill>
                  <a:schemeClr val="dk1"/>
                </a:solidFill>
                <a:latin typeface="Roboto"/>
                <a:ea typeface="Roboto"/>
                <a:cs typeface="Roboto"/>
                <a:sym typeface="Roboto"/>
              </a:rPr>
              <a:t>Bastion may be your boss, but onboard this ship you are captain. They can’t handle being told what to do, but neither can you.</a:t>
            </a:r>
            <a:endParaRPr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b="1" lang="en-GB" sz="1100">
                <a:solidFill>
                  <a:schemeClr val="dk1"/>
                </a:solidFill>
                <a:latin typeface="Roboto"/>
                <a:ea typeface="Roboto"/>
                <a:cs typeface="Roboto"/>
                <a:sym typeface="Roboto"/>
              </a:rPr>
              <a:t>Valerian Ronks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You’ve been divorced for 8 years and since then no one had made you feel as young as Valerian has in the past few cycles. You can sense they are uncertain, maybe they have noticed the whiskey.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Dr John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Doctor john fixed your dislocated knee 6 cycles ago. Cold hands, but a wonderful bedside manner.</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Burns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After they hacked the navigation system once, you can’t trust them. Slimey backstabbing dickhole! Still super cool though.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Giorgio A. Tsoukalos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Giorgio is an old friend, you met in college and have crossed paths many times in the long haul. They were always happy working on experiments while you made yourself a career.</a:t>
            </a:r>
            <a:endParaRPr b="1" sz="1100">
              <a:solidFill>
                <a:schemeClr val="dk1"/>
              </a:solidFill>
              <a:latin typeface="Roboto"/>
              <a:ea typeface="Roboto"/>
              <a:cs typeface="Roboto"/>
              <a:sym typeface="Roboto"/>
            </a:endParaRPr>
          </a:p>
        </p:txBody>
      </p:sp>
      <p:sp>
        <p:nvSpPr>
          <p:cNvPr id="80" name="Google Shape;80;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
        <p:nvSpPr>
          <p:cNvPr id="81" name="Google Shape;81;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Talk to the CEO Bastion.</a:t>
            </a:r>
            <a:r>
              <a:rPr lang="en-GB" sz="1100">
                <a:solidFill>
                  <a:schemeClr val="dk1"/>
                </a:solidFill>
                <a:latin typeface="Roboto"/>
                <a:ea typeface="Roboto"/>
                <a:cs typeface="Roboto"/>
                <a:sym typeface="Roboto"/>
              </a:rPr>
              <a:t> Make sure they know the chain of command, and tell them to keep their wristband on the down low.</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Get rid of the whiskey. </a:t>
            </a:r>
            <a:r>
              <a:rPr lang="en-GB" sz="1100">
                <a:solidFill>
                  <a:schemeClr val="dk1"/>
                </a:solidFill>
                <a:latin typeface="Roboto"/>
                <a:ea typeface="Roboto"/>
                <a:cs typeface="Roboto"/>
                <a:sym typeface="Roboto"/>
              </a:rPr>
              <a:t>See if you can find a good hiding place for your remaining whiskey. Perhaps someone you trust could keep it away from you.</a:t>
            </a:r>
            <a:endParaRPr b="1"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Lockdown</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Mono"/>
                  <a:ea typeface="Roboto Mono"/>
                  <a:cs typeface="Roboto Mono"/>
                  <a:sym typeface="Roboto Mono"/>
                </a:rPr>
                <a:t>Speak to an AI about putting the ship into lockdown. During the lockdown no player may move.</a:t>
              </a:r>
              <a:endParaRPr sz="1100">
                <a:latin typeface="Roboto Mono"/>
                <a:ea typeface="Roboto Mono"/>
                <a:cs typeface="Roboto Mono"/>
                <a:sym typeface="Roboto Mon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Grisly</a:t>
              </a:r>
              <a:endParaRPr b="1">
                <a:latin typeface="Orbitron"/>
                <a:ea typeface="Orbitron"/>
                <a:cs typeface="Orbitron"/>
                <a:sym typeface="Orbitron"/>
              </a:endParaRPr>
            </a:p>
          </p:txBody>
        </p:sp>
        <p:sp>
          <p:nvSpPr>
            <p:cNvPr id="98" name="Google Shape;98;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Mono"/>
                  <a:ea typeface="Roboto Mono"/>
                  <a:cs typeface="Roboto Mono"/>
                  <a:sym typeface="Roboto Mono"/>
                </a:rPr>
                <a:t>When someone uses an ability on you show this to them and cancel that ability. They still tick off a use.</a:t>
              </a:r>
              <a:endParaRPr sz="1100">
                <a:latin typeface="Roboto Mono"/>
                <a:ea typeface="Roboto Mono"/>
                <a:cs typeface="Roboto Mono"/>
                <a:sym typeface="Roboto Mon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Captain’s Orders</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latin typeface="Roboto Mono"/>
                  <a:ea typeface="Roboto Mono"/>
                  <a:cs typeface="Roboto Mono"/>
                  <a:sym typeface="Roboto Mono"/>
                </a:rPr>
                <a:t>Shout at a CREW member and show this to them. They must show you their INFORMATION or SECRET or REVEAL their ITEMS to you.</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latin typeface="Roboto Mono"/>
                <a:ea typeface="Roboto Mono"/>
                <a:cs typeface="Roboto Mono"/>
                <a:sym typeface="Roboto Mono"/>
              </a:endParaRPr>
            </a:p>
            <a:p>
              <a:pPr indent="0" lvl="0" marL="0" rtl="0" algn="l">
                <a:spcBef>
                  <a:spcPts val="0"/>
                </a:spcBef>
                <a:spcAft>
                  <a:spcPts val="0"/>
                </a:spcAft>
                <a:buNone/>
              </a:pPr>
              <a:r>
                <a:t/>
              </a:r>
              <a:endParaRPr sz="1100">
                <a:latin typeface="Roboto Mono"/>
                <a:ea typeface="Roboto Mono"/>
                <a:cs typeface="Roboto Mono"/>
                <a:sym typeface="Roboto Mon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You were drunk during the time of the Bishop 22 crash. Your superiors had left you in charge while they celebrated but you couldn’t stand to miss out.</a:t>
              </a:r>
              <a:endParaRPr>
                <a:latin typeface="Roboto"/>
                <a:ea typeface="Roboto"/>
                <a:cs typeface="Roboto"/>
                <a:sym typeface="Robot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The CEO has a “ALL ACCESS PASS” wristband which can override yours.</a:t>
              </a:r>
              <a:endParaRPr>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