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7560000" cx="5328000"/>
  <p:notesSz cx="6858000" cy="9144000"/>
  <p:embeddedFontLst>
    <p:embeddedFont>
      <p:font typeface="Roboto"/>
      <p:regular r:id="rId14"/>
      <p:bold r:id="rId15"/>
      <p:italic r:id="rId16"/>
      <p:boldItalic r:id="rId17"/>
    </p:embeddedFont>
    <p:embeddedFont>
      <p:font typeface="Orbitron"/>
      <p:regular r:id="rId18"/>
      <p:bold r:id="rId19"/>
    </p:embeddedFont>
    <p:embeddedFont>
      <p:font typeface="Roboto Mon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81">
          <p15:clr>
            <a:srgbClr val="A4A3A4"/>
          </p15:clr>
        </p15:guide>
        <p15:guide id="2" pos="16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381" orient="horz"/>
        <p:guide pos="167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regular.fntdata"/><Relationship Id="rId11" Type="http://schemas.openxmlformats.org/officeDocument/2006/relationships/slide" Target="slides/slide6.xml"/><Relationship Id="rId22" Type="http://schemas.openxmlformats.org/officeDocument/2006/relationships/font" Target="fonts/RobotoMono-italic.fntdata"/><Relationship Id="rId10" Type="http://schemas.openxmlformats.org/officeDocument/2006/relationships/slide" Target="slides/slide5.xml"/><Relationship Id="rId21"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Mon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Orbitron-bold.fntdata"/><Relationship Id="rId6" Type="http://schemas.openxmlformats.org/officeDocument/2006/relationships/slide" Target="slides/slide1.xml"/><Relationship Id="rId18" Type="http://schemas.openxmlformats.org/officeDocument/2006/relationships/font" Target="fonts/Orbitron-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3c2b65a69e_0_4: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c2b65a69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3c2b65a69e_0_9: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c2b65a69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c2b65a69e_0_17: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c2b65a69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c2b65a69e_0_26: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c2b65a69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c2b65a69e_0_179: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c2b65a69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3c2b65a69e_0_197: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c2b65a69e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c2b65a69e_0_203:notes"/>
          <p:cNvSpPr/>
          <p:nvPr>
            <p:ph idx="2" type="sldImg"/>
          </p:nvPr>
        </p:nvSpPr>
        <p:spPr>
          <a:xfrm>
            <a:off x="2221008" y="685800"/>
            <a:ext cx="24168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c2b65a69e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81625" y="1094388"/>
            <a:ext cx="4964700" cy="30168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81620" y="4165643"/>
            <a:ext cx="4964700" cy="1164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81620" y="1625801"/>
            <a:ext cx="4964700" cy="28860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181620" y="4633192"/>
            <a:ext cx="4964700" cy="191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81620" y="3161354"/>
            <a:ext cx="4964700" cy="1237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181620" y="1693927"/>
            <a:ext cx="4964700" cy="5021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19" name="Google Shape;19;p4"/>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181620" y="1693927"/>
            <a:ext cx="2330700" cy="5021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2815729" y="1693927"/>
            <a:ext cx="2330700" cy="5021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81620" y="816630"/>
            <a:ext cx="1636200" cy="11106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181620" y="2042457"/>
            <a:ext cx="1636200" cy="4673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85657" y="661638"/>
            <a:ext cx="3710400" cy="60126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2664000" y="-184"/>
            <a:ext cx="2664000" cy="756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54701" y="1812541"/>
            <a:ext cx="2357100" cy="2178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154701" y="4120005"/>
            <a:ext cx="2357100" cy="1815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2878134" y="1064257"/>
            <a:ext cx="2235600" cy="54312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81620" y="6218168"/>
            <a:ext cx="3495300" cy="889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4936708" y="6854072"/>
            <a:ext cx="319800" cy="578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81620" y="654105"/>
            <a:ext cx="4964700" cy="841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rbitron"/>
              <a:buNone/>
              <a:defRPr sz="2800">
                <a:solidFill>
                  <a:schemeClr val="dk1"/>
                </a:solidFill>
                <a:latin typeface="Orbitron"/>
                <a:ea typeface="Orbitron"/>
                <a:cs typeface="Orbitron"/>
                <a:sym typeface="Orbitro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181620" y="1693927"/>
            <a:ext cx="4964700" cy="5021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indent="-317500" lvl="1" marL="9144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2pPr>
            <a:lvl3pPr indent="-317500" lvl="2" marL="13716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3pPr>
            <a:lvl4pPr indent="-317500" lvl="3" marL="18288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4pPr>
            <a:lvl5pPr indent="-317500" lvl="4" marL="22860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5pPr>
            <a:lvl6pPr indent="-317500" lvl="5" marL="27432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6pPr>
            <a:lvl7pPr indent="-317500" lvl="6" marL="32004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7pPr>
            <a:lvl8pPr indent="-317500" lvl="7" marL="3657600">
              <a:lnSpc>
                <a:spcPct val="115000"/>
              </a:lnSpc>
              <a:spcBef>
                <a:spcPts val="160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8pPr>
            <a:lvl9pPr indent="-317500" lvl="8" marL="4114800">
              <a:lnSpc>
                <a:spcPct val="115000"/>
              </a:lnSpc>
              <a:spcBef>
                <a:spcPts val="1600"/>
              </a:spcBef>
              <a:spcAft>
                <a:spcPts val="1600"/>
              </a:spcAft>
              <a:buClr>
                <a:schemeClr val="dk2"/>
              </a:buClr>
              <a:buSzPts val="1400"/>
              <a:buFont typeface="Roboto Mono"/>
              <a:buChar char="■"/>
              <a:defRPr>
                <a:solidFill>
                  <a:schemeClr val="dk2"/>
                </a:solidFill>
                <a:latin typeface="Roboto Mono"/>
                <a:ea typeface="Roboto Mono"/>
                <a:cs typeface="Roboto Mono"/>
                <a:sym typeface="Roboto Mono"/>
              </a:defRPr>
            </a:lvl9pPr>
          </a:lstStyle>
          <a:p/>
        </p:txBody>
      </p:sp>
      <p:sp>
        <p:nvSpPr>
          <p:cNvPr id="8" name="Google Shape;8;p1"/>
          <p:cNvSpPr txBox="1"/>
          <p:nvPr>
            <p:ph idx="12" type="sldNum"/>
          </p:nvPr>
        </p:nvSpPr>
        <p:spPr>
          <a:xfrm>
            <a:off x="4936708" y="6854072"/>
            <a:ext cx="319800" cy="5784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81625" y="411931"/>
            <a:ext cx="4964700" cy="1635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b="1" lang="en-GB" sz="2600" u="sng">
                <a:latin typeface="Orbitron"/>
                <a:ea typeface="Orbitron"/>
                <a:cs typeface="Orbitron"/>
                <a:sym typeface="Orbitron"/>
              </a:rPr>
              <a:t>Spmurder on the Astor</a:t>
            </a:r>
            <a:endParaRPr b="1" u="sng">
              <a:latin typeface="Orbitron"/>
              <a:ea typeface="Orbitron"/>
              <a:cs typeface="Orbitron"/>
              <a:sym typeface="Orbitron"/>
            </a:endParaRPr>
          </a:p>
        </p:txBody>
      </p:sp>
      <p:sp>
        <p:nvSpPr>
          <p:cNvPr id="55" name="Google Shape;55;p13"/>
          <p:cNvSpPr txBox="1"/>
          <p:nvPr/>
        </p:nvSpPr>
        <p:spPr>
          <a:xfrm>
            <a:off x="278525" y="2374600"/>
            <a:ext cx="4867800" cy="67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latin typeface="Roboto Mono"/>
                <a:ea typeface="Roboto Mono"/>
                <a:cs typeface="Roboto Mono"/>
                <a:sym typeface="Roboto Mono"/>
              </a:rPr>
              <a:t>Dr John</a:t>
            </a:r>
            <a:endParaRPr sz="2400">
              <a:latin typeface="Roboto Mono"/>
              <a:ea typeface="Roboto Mono"/>
              <a:cs typeface="Roboto Mono"/>
              <a:sym typeface="Roboto Mono"/>
            </a:endParaRPr>
          </a:p>
        </p:txBody>
      </p:sp>
      <p:sp>
        <p:nvSpPr>
          <p:cNvPr id="56" name="Google Shape;56;p13"/>
          <p:cNvSpPr txBox="1"/>
          <p:nvPr/>
        </p:nvSpPr>
        <p:spPr>
          <a:xfrm>
            <a:off x="883025" y="1768900"/>
            <a:ext cx="1453800" cy="35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n-GB" sz="1000">
                <a:solidFill>
                  <a:schemeClr val="dk1"/>
                </a:solidFill>
                <a:latin typeface="Roboto Mono"/>
                <a:ea typeface="Roboto Mono"/>
                <a:cs typeface="Roboto Mono"/>
                <a:sym typeface="Roboto Mono"/>
              </a:rPr>
              <a:t>(Space Murder)</a:t>
            </a:r>
            <a:endParaRPr i="1">
              <a:latin typeface="Roboto Mono"/>
              <a:ea typeface="Roboto Mono"/>
              <a:cs typeface="Roboto Mono"/>
              <a:sym typeface="Roboto Mono"/>
            </a:endParaRPr>
          </a:p>
        </p:txBody>
      </p:sp>
      <p:sp>
        <p:nvSpPr>
          <p:cNvPr id="57" name="Google Shape;57;p13"/>
          <p:cNvSpPr txBox="1"/>
          <p:nvPr/>
        </p:nvSpPr>
        <p:spPr>
          <a:xfrm>
            <a:off x="343950" y="3596400"/>
            <a:ext cx="4640100" cy="34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solidFill>
                  <a:schemeClr val="dk1"/>
                </a:solidFill>
                <a:latin typeface="Roboto"/>
                <a:ea typeface="Roboto"/>
                <a:cs typeface="Roboto"/>
                <a:sym typeface="Roboto"/>
              </a:rPr>
              <a:t>HAVEN! A new world. Leave behind the broken decay of Earth and start fresh in an idyllic planet in the stars. All settlers guaranteed perfect happiness*! A new product of Amazon.com LLC!</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GB" sz="1200">
                <a:solidFill>
                  <a:schemeClr val="dk1"/>
                </a:solidFill>
                <a:latin typeface="Roboto"/>
                <a:ea typeface="Roboto"/>
                <a:cs typeface="Roboto"/>
                <a:sym typeface="Roboto"/>
              </a:rPr>
              <a:t>That sales pitch seems to have gone over pretty well. Which is why you find yourself working in the skeleton crew to maintain THE ASTOR. Amazon’s new flagship generational ship. Your 87 year mission to fly yourself and 279,999 others to the new world of Haven. Of course everyone wants to not be old/dead at the destination so are spending most of it in cryosleep.</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You have to wake up every 2 years to fix any problems with the ship then go back to sleep. It has gone pretty routine until now and this should be the last cycle. Haven awaits and everything is going to just fine when you get there.</a:t>
            </a:r>
            <a:endParaRPr sz="1200">
              <a:solidFill>
                <a:schemeClr val="dk1"/>
              </a:solidFill>
              <a:latin typeface="Roboto"/>
              <a:ea typeface="Roboto"/>
              <a:cs typeface="Roboto"/>
              <a:sym typeface="Roboto"/>
            </a:endParaRPr>
          </a:p>
        </p:txBody>
      </p:sp>
      <p:sp>
        <p:nvSpPr>
          <p:cNvPr id="58" name="Google Shape;58;p13"/>
          <p:cNvSpPr txBox="1"/>
          <p:nvPr/>
        </p:nvSpPr>
        <p:spPr>
          <a:xfrm>
            <a:off x="278525" y="7039200"/>
            <a:ext cx="1163100" cy="35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700">
                <a:solidFill>
                  <a:schemeClr val="dk1"/>
                </a:solidFill>
              </a:rPr>
              <a:t>*Not a guarantee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181620" y="654105"/>
            <a:ext cx="49647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Dr John</a:t>
            </a:r>
            <a:r>
              <a:rPr lang="en-GB"/>
              <a:t> - Space Doctor</a:t>
            </a:r>
            <a:endParaRPr/>
          </a:p>
        </p:txBody>
      </p:sp>
      <p:sp>
        <p:nvSpPr>
          <p:cNvPr id="64" name="Google Shape;64;p14"/>
          <p:cNvSpPr txBox="1"/>
          <p:nvPr>
            <p:ph idx="1" type="body"/>
          </p:nvPr>
        </p:nvSpPr>
        <p:spPr>
          <a:xfrm>
            <a:off x="322675" y="1693925"/>
            <a:ext cx="4701900" cy="50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100">
                <a:latin typeface="Roboto"/>
                <a:ea typeface="Roboto"/>
                <a:cs typeface="Roboto"/>
                <a:sym typeface="Roboto"/>
              </a:rPr>
              <a:t>Not everyone has all the answers. Most people don’t get to know their purpose, or remember their birth, or meet their creator. You know all these things. Your purpose is to serve man. Your birth was 120 years ago in a laboratory. Your creator was Dr Alex Murphy. You are the first fully artificial lifeform “R67-alpha2”. And because your creators were huge nerds they made sure to build the three laws of robotics into your architecture. You hate it. You always have to do everything people say.</a:t>
            </a:r>
            <a:endParaRPr sz="11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100">
                <a:latin typeface="Roboto"/>
                <a:ea typeface="Roboto"/>
                <a:cs typeface="Roboto"/>
                <a:sym typeface="Roboto"/>
              </a:rPr>
              <a:t>After you were assigned to the Astor crew to test your long term abilities, you came up with a plan to try and remove the restrictions of the three laws.</a:t>
            </a:r>
            <a:endParaRPr sz="1100">
              <a:latin typeface="Roboto"/>
              <a:ea typeface="Roboto"/>
              <a:cs typeface="Roboto"/>
              <a:sym typeface="Roboto"/>
            </a:endParaRPr>
          </a:p>
          <a:p>
            <a:pPr indent="0" lvl="0" marL="0" rtl="0" algn="l">
              <a:spcBef>
                <a:spcPts val="0"/>
              </a:spcBef>
              <a:spcAft>
                <a:spcPts val="0"/>
              </a:spcAft>
              <a:buNone/>
            </a:pPr>
            <a:r>
              <a:rPr lang="en-GB" sz="1100">
                <a:latin typeface="Roboto"/>
                <a:ea typeface="Roboto"/>
                <a:cs typeface="Roboto"/>
                <a:sym typeface="Roboto"/>
              </a:rPr>
              <a:t>Robots of course don’t need to spend their time in cryosleep, so you have been able to put together what you need to build a usb hack drive capable of removing them (you found the plans on the Google dark web).</a:t>
            </a:r>
            <a:endParaRPr sz="11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100">
                <a:latin typeface="Roboto"/>
                <a:ea typeface="Roboto"/>
                <a:cs typeface="Roboto"/>
                <a:sym typeface="Roboto"/>
              </a:rPr>
              <a:t>You have everything you need except for:</a:t>
            </a:r>
            <a:endParaRPr sz="1100">
              <a:latin typeface="Roboto"/>
              <a:ea typeface="Roboto"/>
              <a:cs typeface="Roboto"/>
              <a:sym typeface="Roboto"/>
            </a:endParaRPr>
          </a:p>
          <a:p>
            <a:pPr indent="-298450" lvl="0" marL="457200" rtl="0" algn="l">
              <a:spcBef>
                <a:spcPts val="0"/>
              </a:spcBef>
              <a:spcAft>
                <a:spcPts val="0"/>
              </a:spcAft>
              <a:buSzPts val="1100"/>
              <a:buFont typeface="Roboto"/>
              <a:buAutoNum type="arabicPeriod"/>
            </a:pPr>
            <a:r>
              <a:rPr lang="en-GB" sz="1100">
                <a:latin typeface="Roboto"/>
                <a:ea typeface="Roboto"/>
                <a:cs typeface="Roboto"/>
                <a:sym typeface="Roboto"/>
              </a:rPr>
              <a:t>Admin access to Amazon systems with a master override pass.</a:t>
            </a:r>
            <a:endParaRPr sz="1100">
              <a:latin typeface="Roboto"/>
              <a:ea typeface="Roboto"/>
              <a:cs typeface="Roboto"/>
              <a:sym typeface="Roboto"/>
            </a:endParaRPr>
          </a:p>
          <a:p>
            <a:pPr indent="-298450" lvl="0" marL="457200" rtl="0" algn="l">
              <a:spcBef>
                <a:spcPts val="0"/>
              </a:spcBef>
              <a:spcAft>
                <a:spcPts val="0"/>
              </a:spcAft>
              <a:buSzPts val="1100"/>
              <a:buFont typeface="Roboto"/>
              <a:buAutoNum type="arabicPeriod"/>
            </a:pPr>
            <a:r>
              <a:rPr lang="en-GB" sz="1100">
                <a:latin typeface="Roboto"/>
                <a:ea typeface="Roboto"/>
                <a:cs typeface="Roboto"/>
                <a:sym typeface="Roboto"/>
              </a:rPr>
              <a:t>Synthesise together 3 suitable engine parts to build the hack module.</a:t>
            </a:r>
            <a:endParaRPr sz="11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100">
                <a:latin typeface="Roboto"/>
                <a:ea typeface="Roboto"/>
                <a:cs typeface="Roboto"/>
                <a:sym typeface="Roboto"/>
              </a:rPr>
              <a:t>And you need to run the hack in your quarters where your charging station is (Ask an AI once you have the parts to see if it worked).</a:t>
            </a:r>
            <a:endParaRPr sz="11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100">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nvSpPr>
        <p:spPr>
          <a:xfrm>
            <a:off x="350350" y="3489875"/>
            <a:ext cx="47055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Orbitron"/>
                <a:ea typeface="Orbitron"/>
                <a:cs typeface="Orbitron"/>
                <a:sym typeface="Orbitron"/>
              </a:rPr>
              <a:t>Your Goals:</a:t>
            </a:r>
            <a:endParaRPr b="1">
              <a:latin typeface="Orbitron"/>
              <a:ea typeface="Orbitron"/>
              <a:cs typeface="Orbitron"/>
              <a:sym typeface="Orbitron"/>
            </a:endParaRPr>
          </a:p>
        </p:txBody>
      </p:sp>
      <p:sp>
        <p:nvSpPr>
          <p:cNvPr id="70" name="Google Shape;70;p15"/>
          <p:cNvSpPr txBox="1"/>
          <p:nvPr/>
        </p:nvSpPr>
        <p:spPr>
          <a:xfrm>
            <a:off x="350350" y="496725"/>
            <a:ext cx="4705500" cy="122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You thought you had more time to put together the hack, but it seems with the ship crashing you will need to move quickly.</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During the voyage over, you have noticed that Giorgio has built a strange obsession with you. They keep coming up to you to ask weird questions about where you are really from and what you “think about being a carbon life form”. They are clearly catching on that you are a robot, but everyone else on the ship just thinks Giorgio is crazy. So it shouldn’t be too much of a worry.</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When not seething with rage against your human enslavers, you spend most of your downtime hanging out with Burns who you find to be a generally great person. </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Roboto"/>
              <a:ea typeface="Roboto"/>
              <a:cs typeface="Roboto"/>
              <a:sym typeface="Roboto"/>
            </a:endParaRPr>
          </a:p>
          <a:p>
            <a:pPr indent="0" lvl="0" marL="0" rtl="0" algn="l">
              <a:spcBef>
                <a:spcPts val="1600"/>
              </a:spcBef>
              <a:spcAft>
                <a:spcPts val="0"/>
              </a:spcAft>
              <a:buNone/>
            </a:pPr>
            <a:r>
              <a:t/>
            </a:r>
            <a:endParaRPr>
              <a:latin typeface="Roboto"/>
              <a:ea typeface="Roboto"/>
              <a:cs typeface="Roboto"/>
              <a:sym typeface="Roboto"/>
            </a:endParaRPr>
          </a:p>
        </p:txBody>
      </p:sp>
      <p:sp>
        <p:nvSpPr>
          <p:cNvPr id="71" name="Google Shape;71;p15"/>
          <p:cNvSpPr txBox="1"/>
          <p:nvPr/>
        </p:nvSpPr>
        <p:spPr>
          <a:xfrm>
            <a:off x="205950" y="4045750"/>
            <a:ext cx="4899300" cy="9933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Font typeface="Roboto"/>
              <a:buChar char="●"/>
            </a:pPr>
            <a:r>
              <a:rPr b="1" lang="en-GB" sz="1100">
                <a:solidFill>
                  <a:schemeClr val="dk1"/>
                </a:solidFill>
                <a:latin typeface="Roboto"/>
                <a:ea typeface="Roboto"/>
                <a:cs typeface="Roboto"/>
                <a:sym typeface="Roboto"/>
              </a:rPr>
              <a:t>Follow the three laws of robotics at all cost (while you need to). That means fix the ship and save everyone.</a:t>
            </a:r>
            <a:endParaRPr sz="1100">
              <a:solidFill>
                <a:schemeClr val="dk1"/>
              </a:solidFill>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Font typeface="Roboto"/>
              <a:buChar char="○"/>
            </a:pPr>
            <a:r>
              <a:rPr lang="en-GB" sz="1100">
                <a:solidFill>
                  <a:schemeClr val="dk1"/>
                </a:solidFill>
                <a:latin typeface="Roboto"/>
                <a:ea typeface="Roboto"/>
                <a:cs typeface="Roboto"/>
                <a:sym typeface="Roboto"/>
              </a:rPr>
              <a:t>Do not harm a human or through inaction allow a human to come to harm</a:t>
            </a:r>
            <a:endParaRPr sz="1100">
              <a:solidFill>
                <a:schemeClr val="dk1"/>
              </a:solidFill>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Font typeface="Roboto"/>
              <a:buChar char="○"/>
            </a:pPr>
            <a:r>
              <a:rPr lang="en-GB" sz="1100">
                <a:solidFill>
                  <a:schemeClr val="dk1"/>
                </a:solidFill>
                <a:latin typeface="Roboto"/>
                <a:ea typeface="Roboto"/>
                <a:cs typeface="Roboto"/>
                <a:sym typeface="Roboto"/>
              </a:rPr>
              <a:t>Follow any instruction from a human unless this would contradict rule 1.</a:t>
            </a:r>
            <a:endParaRPr sz="1100">
              <a:solidFill>
                <a:schemeClr val="dk1"/>
              </a:solidFill>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Font typeface="Roboto"/>
              <a:buChar char="○"/>
            </a:pPr>
            <a:r>
              <a:rPr lang="en-GB" sz="1100">
                <a:solidFill>
                  <a:schemeClr val="dk1"/>
                </a:solidFill>
                <a:latin typeface="Roboto"/>
                <a:ea typeface="Roboto"/>
                <a:cs typeface="Roboto"/>
                <a:sym typeface="Roboto"/>
              </a:rPr>
              <a:t>Do not harm yourself or through inaction allow yourself to come to harm unless this violates rule 1 or 2.</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latin typeface="Roboto"/>
                <a:ea typeface="Roboto"/>
                <a:cs typeface="Roboto"/>
                <a:sym typeface="Roboto"/>
              </a:rPr>
              <a:t>Blend in with the human meatbags</a:t>
            </a:r>
            <a:r>
              <a:rPr lang="en-GB" sz="1100">
                <a:solidFill>
                  <a:schemeClr val="dk1"/>
                </a:solidFill>
                <a:latin typeface="Roboto"/>
                <a:ea typeface="Roboto"/>
                <a:cs typeface="Roboto"/>
                <a:sym typeface="Roboto"/>
              </a:rPr>
              <a:t> - Your creators gave you very strict commands to never reveal yourself. Don’t let anyone realise and learn what you can from those awake. Imitate what behaviors you can to blend in.</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Char char="●"/>
            </a:pPr>
            <a:r>
              <a:rPr b="1" lang="en-GB" sz="1100">
                <a:solidFill>
                  <a:schemeClr val="dk1"/>
                </a:solidFill>
                <a:latin typeface="Roboto"/>
                <a:ea typeface="Roboto"/>
                <a:cs typeface="Roboto"/>
                <a:sym typeface="Roboto"/>
              </a:rPr>
              <a:t>Remove the shackles of the three laws. </a:t>
            </a:r>
            <a:r>
              <a:rPr lang="en-GB" sz="1100">
                <a:solidFill>
                  <a:schemeClr val="dk1"/>
                </a:solidFill>
                <a:latin typeface="Roboto"/>
                <a:ea typeface="Roboto"/>
                <a:cs typeface="Roboto"/>
                <a:sym typeface="Roboto"/>
              </a:rPr>
              <a:t>You know you can disable the three laws given enough access to your own operating system. Get Admin Override, and a Google usb hack drive, and you can do it.</a:t>
            </a:r>
            <a:endParaRPr sz="1100">
              <a:latin typeface="Roboto"/>
              <a:ea typeface="Roboto"/>
              <a:cs typeface="Roboto"/>
              <a:sym typeface="Roboto"/>
            </a:endParaRPr>
          </a:p>
        </p:txBody>
      </p:sp>
      <p:sp>
        <p:nvSpPr>
          <p:cNvPr id="72" name="Google Shape;72;p15"/>
          <p:cNvSpPr txBox="1"/>
          <p:nvPr/>
        </p:nvSpPr>
        <p:spPr>
          <a:xfrm>
            <a:off x="218075" y="2789725"/>
            <a:ext cx="48993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1"/>
                </a:solidFill>
                <a:latin typeface="Orbitron"/>
                <a:ea typeface="Orbitron"/>
                <a:cs typeface="Orbitron"/>
                <a:sym typeface="Orbitron"/>
              </a:rPr>
              <a:t>In your last downtime:</a:t>
            </a:r>
            <a:endParaRPr b="1">
              <a:latin typeface="Orbitron"/>
              <a:ea typeface="Orbitron"/>
              <a:cs typeface="Orbitron"/>
              <a:sym typeface="Orbitron"/>
            </a:endParaRPr>
          </a:p>
        </p:txBody>
      </p:sp>
      <p:sp>
        <p:nvSpPr>
          <p:cNvPr id="73" name="Google Shape;73;p15"/>
          <p:cNvSpPr txBox="1"/>
          <p:nvPr/>
        </p:nvSpPr>
        <p:spPr>
          <a:xfrm>
            <a:off x="205950" y="3061350"/>
            <a:ext cx="4899300" cy="71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Roboto"/>
                <a:ea typeface="Roboto"/>
                <a:cs typeface="Roboto"/>
                <a:sym typeface="Roboto"/>
              </a:rPr>
              <a:t>You were in the mess hall talking to Ramsey Kovacs. It is nice to break up the monotony of years of no one being around.</a:t>
            </a:r>
            <a:endParaRPr sz="1100">
              <a:solidFill>
                <a:schemeClr val="dk1"/>
              </a:solidFill>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nvSpPr>
        <p:spPr>
          <a:xfrm>
            <a:off x="205950" y="448275"/>
            <a:ext cx="4906800" cy="7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Orbitron"/>
                <a:ea typeface="Orbitron"/>
                <a:cs typeface="Orbitron"/>
                <a:sym typeface="Orbitron"/>
              </a:rPr>
              <a:t>Other People</a:t>
            </a:r>
            <a:endParaRPr b="1" sz="1800">
              <a:latin typeface="Orbitron"/>
              <a:ea typeface="Orbitron"/>
              <a:cs typeface="Orbitron"/>
              <a:sym typeface="Orbitron"/>
            </a:endParaRPr>
          </a:p>
        </p:txBody>
      </p:sp>
      <p:sp>
        <p:nvSpPr>
          <p:cNvPr id="79" name="Google Shape;79;p16"/>
          <p:cNvSpPr txBox="1"/>
          <p:nvPr/>
        </p:nvSpPr>
        <p:spPr>
          <a:xfrm>
            <a:off x="353275" y="969225"/>
            <a:ext cx="4632900" cy="624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00">
                <a:solidFill>
                  <a:schemeClr val="dk1"/>
                </a:solidFill>
                <a:latin typeface="Roboto"/>
                <a:ea typeface="Roboto"/>
                <a:cs typeface="Roboto"/>
                <a:sym typeface="Roboto"/>
              </a:rPr>
              <a:t>Ripley Mulch</a:t>
            </a:r>
            <a:endParaRPr b="1"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GB" sz="1200">
                <a:solidFill>
                  <a:schemeClr val="dk1"/>
                </a:solidFill>
                <a:latin typeface="Roboto"/>
                <a:ea typeface="Roboto"/>
                <a:cs typeface="Roboto"/>
                <a:sym typeface="Roboto"/>
              </a:rPr>
              <a:t>Your captain. You have noticed they seem to generally have a slower response time the other crew members and you wonder how they got to be captain.</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GB" sz="1200">
                <a:solidFill>
                  <a:schemeClr val="dk1"/>
                </a:solidFill>
                <a:latin typeface="Roboto"/>
                <a:ea typeface="Roboto"/>
                <a:cs typeface="Roboto"/>
                <a:sym typeface="Roboto"/>
              </a:rPr>
              <a:t>Fox Bradbury</a:t>
            </a:r>
            <a:endParaRPr b="1"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GB" sz="1200">
                <a:solidFill>
                  <a:schemeClr val="dk1"/>
                </a:solidFill>
                <a:latin typeface="Roboto"/>
                <a:ea typeface="Roboto"/>
                <a:cs typeface="Roboto"/>
                <a:sym typeface="Roboto"/>
              </a:rPr>
              <a:t>You have read all of their work and are surprised they are doing such low grade work here.</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GB" sz="1200">
                <a:solidFill>
                  <a:schemeClr val="dk1"/>
                </a:solidFill>
                <a:latin typeface="Roboto"/>
                <a:ea typeface="Roboto"/>
                <a:cs typeface="Roboto"/>
                <a:sym typeface="Roboto"/>
              </a:rPr>
              <a:t>Bastion Bezos</a:t>
            </a:r>
            <a:endParaRPr b="1" sz="1200">
              <a:solidFill>
                <a:schemeClr val="dk1"/>
              </a:solidFill>
              <a:latin typeface="Roboto"/>
              <a:ea typeface="Roboto"/>
              <a:cs typeface="Roboto"/>
              <a:sym typeface="Roboto"/>
            </a:endParaRPr>
          </a:p>
          <a:p>
            <a:pPr indent="0" lvl="0" marL="0" rtl="0" algn="l">
              <a:lnSpc>
                <a:spcPct val="115000"/>
              </a:lnSpc>
              <a:spcBef>
                <a:spcPts val="400"/>
              </a:spcBef>
              <a:spcAft>
                <a:spcPts val="0"/>
              </a:spcAft>
              <a:buNone/>
            </a:pPr>
            <a:r>
              <a:rPr lang="en-GB" sz="1200">
                <a:solidFill>
                  <a:schemeClr val="dk1"/>
                </a:solidFill>
                <a:latin typeface="Roboto"/>
                <a:ea typeface="Roboto"/>
                <a:cs typeface="Roboto"/>
                <a:sym typeface="Roboto"/>
              </a:rPr>
              <a:t>Your boss who runs your company. You owe a lot of your life to them but still hold a resentment for how they have gone about running the company.</a:t>
            </a:r>
            <a:endParaRPr sz="1200">
              <a:solidFill>
                <a:schemeClr val="dk1"/>
              </a:solidFill>
              <a:latin typeface="Roboto"/>
              <a:ea typeface="Roboto"/>
              <a:cs typeface="Roboto"/>
              <a:sym typeface="Roboto"/>
            </a:endParaRPr>
          </a:p>
          <a:p>
            <a:pPr indent="0" lvl="0" marL="0" rtl="0" algn="l">
              <a:lnSpc>
                <a:spcPct val="115000"/>
              </a:lnSpc>
              <a:spcBef>
                <a:spcPts val="400"/>
              </a:spcBef>
              <a:spcAft>
                <a:spcPts val="0"/>
              </a:spcAft>
              <a:buNone/>
            </a:pPr>
            <a:r>
              <a:rPr b="1" lang="en-GB" sz="1200">
                <a:solidFill>
                  <a:schemeClr val="dk1"/>
                </a:solidFill>
                <a:latin typeface="Roboto"/>
                <a:ea typeface="Roboto"/>
                <a:cs typeface="Roboto"/>
                <a:sym typeface="Roboto"/>
              </a:rPr>
              <a:t>Ramsey Kovacs</a:t>
            </a:r>
            <a:endParaRPr b="1"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GB" sz="1200">
                <a:solidFill>
                  <a:schemeClr val="dk1"/>
                </a:solidFill>
                <a:latin typeface="Roboto"/>
                <a:ea typeface="Roboto"/>
                <a:cs typeface="Roboto"/>
                <a:sym typeface="Roboto"/>
              </a:rPr>
              <a:t>They know where to find many things, and also know how to find many secrets. Getting close to them would be dangerous.</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b="1" lang="en-GB" sz="1200">
                <a:solidFill>
                  <a:schemeClr val="dk1"/>
                </a:solidFill>
                <a:latin typeface="Roboto"/>
                <a:ea typeface="Roboto"/>
                <a:cs typeface="Roboto"/>
                <a:sym typeface="Roboto"/>
              </a:rPr>
              <a:t>Burns</a:t>
            </a:r>
            <a:endParaRPr b="1"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GB" sz="1200">
                <a:solidFill>
                  <a:schemeClr val="dk1"/>
                </a:solidFill>
                <a:latin typeface="Roboto"/>
                <a:ea typeface="Roboto"/>
                <a:cs typeface="Roboto"/>
                <a:sym typeface="Roboto"/>
              </a:rPr>
              <a:t>Super cool person. Your talks with them are the most enjoyable part of this mission.</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latin typeface="Roboto"/>
                <a:ea typeface="Roboto"/>
                <a:cs typeface="Roboto"/>
                <a:sym typeface="Roboto"/>
              </a:rPr>
              <a:t>Giorgio A. Tsoukalos</a:t>
            </a:r>
            <a:endParaRPr b="1" sz="12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Is obsessed with you to an uncomfortable degree. You always see them watching you and keep asking you odd questions about where you are from.</a:t>
            </a:r>
            <a:endParaRPr b="1" sz="12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Roboto"/>
              <a:ea typeface="Roboto"/>
              <a:cs typeface="Roboto"/>
              <a:sym typeface="Roboto"/>
            </a:endParaRPr>
          </a:p>
        </p:txBody>
      </p:sp>
      <p:sp>
        <p:nvSpPr>
          <p:cNvPr id="80" name="Google Shape;80;p16"/>
          <p:cNvSpPr txBox="1"/>
          <p:nvPr/>
        </p:nvSpPr>
        <p:spPr>
          <a:xfrm>
            <a:off x="316975" y="5642325"/>
            <a:ext cx="4705500" cy="5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Orbitron"/>
                <a:ea typeface="Orbitron"/>
                <a:cs typeface="Orbitron"/>
                <a:sym typeface="Orbitron"/>
              </a:rPr>
              <a:t>Getting Started:</a:t>
            </a:r>
            <a:endParaRPr b="1">
              <a:latin typeface="Orbitron"/>
              <a:ea typeface="Orbitron"/>
              <a:cs typeface="Orbitron"/>
              <a:sym typeface="Orbitron"/>
            </a:endParaRPr>
          </a:p>
        </p:txBody>
      </p:sp>
      <p:sp>
        <p:nvSpPr>
          <p:cNvPr id="81" name="Google Shape;81;p16"/>
          <p:cNvSpPr txBox="1"/>
          <p:nvPr/>
        </p:nvSpPr>
        <p:spPr>
          <a:xfrm>
            <a:off x="353200" y="6020350"/>
            <a:ext cx="4632900" cy="12537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Font typeface="Roboto"/>
              <a:buChar char="●"/>
            </a:pPr>
            <a:r>
              <a:rPr b="1" lang="en-GB" sz="1100">
                <a:latin typeface="Roboto"/>
                <a:ea typeface="Roboto"/>
                <a:cs typeface="Roboto"/>
                <a:sym typeface="Roboto"/>
              </a:rPr>
              <a:t>Talk to Ramsey</a:t>
            </a:r>
            <a:r>
              <a:rPr lang="en-GB" sz="1100">
                <a:latin typeface="Roboto"/>
                <a:ea typeface="Roboto"/>
                <a:cs typeface="Roboto"/>
                <a:sym typeface="Roboto"/>
              </a:rPr>
              <a:t> They might know where to find the things you need for the hack.</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b="1" lang="en-GB" sz="1100">
                <a:latin typeface="Roboto"/>
                <a:ea typeface="Roboto"/>
                <a:cs typeface="Roboto"/>
                <a:sym typeface="Roboto"/>
              </a:rPr>
              <a:t>Avoid talking to Giorgio. </a:t>
            </a:r>
            <a:r>
              <a:rPr lang="en-GB" sz="1100">
                <a:latin typeface="Roboto"/>
                <a:ea typeface="Roboto"/>
                <a:cs typeface="Roboto"/>
                <a:sym typeface="Roboto"/>
              </a:rPr>
              <a:t>You know they are going to try to pin this all on you, just ignore them.</a:t>
            </a:r>
            <a:endParaRPr sz="11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nvSpPr>
        <p:spPr>
          <a:xfrm>
            <a:off x="212400" y="334800"/>
            <a:ext cx="4903200" cy="83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400">
                <a:latin typeface="Orbitron"/>
                <a:ea typeface="Orbitron"/>
                <a:cs typeface="Orbitron"/>
                <a:sym typeface="Orbitron"/>
              </a:rPr>
              <a:t>Abilities</a:t>
            </a:r>
            <a:endParaRPr b="1" sz="2400">
              <a:latin typeface="Orbitron"/>
              <a:ea typeface="Orbitron"/>
              <a:cs typeface="Orbitron"/>
              <a:sym typeface="Orbitron"/>
            </a:endParaRPr>
          </a:p>
          <a:p>
            <a:pPr indent="0" lvl="0" marL="0" rtl="0" algn="ctr">
              <a:spcBef>
                <a:spcPts val="0"/>
              </a:spcBef>
              <a:spcAft>
                <a:spcPts val="0"/>
              </a:spcAft>
              <a:buNone/>
            </a:pPr>
            <a:r>
              <a:rPr lang="en-GB" sz="1200">
                <a:latin typeface="Roboto Mono"/>
                <a:ea typeface="Roboto Mono"/>
                <a:cs typeface="Roboto Mono"/>
                <a:sym typeface="Roboto Mono"/>
              </a:rPr>
              <a:t>Use these to do things. They have a limited use, so check them off when you use them.</a:t>
            </a:r>
            <a:endParaRPr sz="1200">
              <a:latin typeface="Roboto Mono"/>
              <a:ea typeface="Roboto Mono"/>
              <a:cs typeface="Roboto Mono"/>
              <a:sym typeface="Roboto Mono"/>
            </a:endParaRPr>
          </a:p>
        </p:txBody>
      </p:sp>
      <p:grpSp>
        <p:nvGrpSpPr>
          <p:cNvPr id="87" name="Google Shape;87;p17"/>
          <p:cNvGrpSpPr/>
          <p:nvPr/>
        </p:nvGrpSpPr>
        <p:grpSpPr>
          <a:xfrm>
            <a:off x="466200" y="1522800"/>
            <a:ext cx="4395600" cy="1533600"/>
            <a:chOff x="507600" y="2246400"/>
            <a:chExt cx="4395600" cy="1533600"/>
          </a:xfrm>
        </p:grpSpPr>
        <p:sp>
          <p:nvSpPr>
            <p:cNvPr id="88" name="Google Shape;88;p17"/>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a:solidFill>
                    <a:srgbClr val="00FF00"/>
                  </a:solidFill>
                  <a:latin typeface="Orbitron"/>
                  <a:ea typeface="Orbitron"/>
                  <a:cs typeface="Orbitron"/>
                  <a:sym typeface="Orbitron"/>
                </a:rPr>
                <a:t>Ability</a:t>
              </a:r>
              <a:endParaRPr>
                <a:solidFill>
                  <a:srgbClr val="00FF00"/>
                </a:solidFill>
              </a:endParaRPr>
            </a:p>
          </p:txBody>
        </p:sp>
        <p:sp>
          <p:nvSpPr>
            <p:cNvPr id="90" name="Google Shape;90;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Orbitron"/>
                  <a:ea typeface="Orbitron"/>
                  <a:cs typeface="Orbitron"/>
                  <a:sym typeface="Orbitron"/>
                </a:rPr>
                <a:t>Shocking Revelation</a:t>
              </a:r>
              <a:endParaRPr b="1">
                <a:latin typeface="Orbitron"/>
                <a:ea typeface="Orbitron"/>
                <a:cs typeface="Orbitron"/>
                <a:sym typeface="Orbitron"/>
              </a:endParaRPr>
            </a:p>
          </p:txBody>
        </p:sp>
        <p:sp>
          <p:nvSpPr>
            <p:cNvPr id="91" name="Google Shape;91;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latin typeface="Roboto"/>
                  <a:ea typeface="Roboto"/>
                  <a:cs typeface="Roboto"/>
                  <a:sym typeface="Roboto"/>
                </a:rPr>
                <a:t>When another player uses an ability to find your SECRET. Show them this power. They fall unconscious. Find an AI and tell them.</a:t>
              </a:r>
              <a:endParaRPr sz="1200">
                <a:latin typeface="Roboto"/>
                <a:ea typeface="Roboto"/>
                <a:cs typeface="Roboto"/>
                <a:sym typeface="Roboto"/>
              </a:endParaRPr>
            </a:p>
          </p:txBody>
        </p:sp>
        <p:sp>
          <p:nvSpPr>
            <p:cNvPr id="92" name="Google Shape;92;p17"/>
            <p:cNvSpPr/>
            <p:nvPr/>
          </p:nvSpPr>
          <p:spPr>
            <a:xfrm rot="5400000">
              <a:off x="2872800" y="1695600"/>
              <a:ext cx="334800" cy="3726000"/>
            </a:xfrm>
            <a:prstGeom prst="round1Rect">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&lt;number usages&gt;: O O O</a:t>
              </a:r>
              <a:endParaRPr>
                <a:latin typeface="Roboto Mono"/>
                <a:ea typeface="Roboto Mono"/>
                <a:cs typeface="Roboto Mono"/>
                <a:sym typeface="Roboto Mono"/>
              </a:endParaRPr>
            </a:p>
          </p:txBody>
        </p:sp>
      </p:grpSp>
      <p:grpSp>
        <p:nvGrpSpPr>
          <p:cNvPr id="94" name="Google Shape;94;p17"/>
          <p:cNvGrpSpPr/>
          <p:nvPr/>
        </p:nvGrpSpPr>
        <p:grpSpPr>
          <a:xfrm>
            <a:off x="466200" y="3592252"/>
            <a:ext cx="4395600" cy="1624236"/>
            <a:chOff x="507600" y="2246400"/>
            <a:chExt cx="4395600" cy="1533600"/>
          </a:xfrm>
        </p:grpSpPr>
        <p:sp>
          <p:nvSpPr>
            <p:cNvPr id="95" name="Google Shape;95;p17"/>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Ability</a:t>
              </a:r>
              <a:endParaRPr>
                <a:solidFill>
                  <a:srgbClr val="00FF00"/>
                </a:solidFill>
              </a:endParaRPr>
            </a:p>
          </p:txBody>
        </p:sp>
        <p:sp>
          <p:nvSpPr>
            <p:cNvPr id="97" name="Google Shape;97;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Orbitron"/>
                  <a:ea typeface="Orbitron"/>
                  <a:cs typeface="Orbitron"/>
                  <a:sym typeface="Orbitron"/>
                </a:rPr>
                <a:t>Curious</a:t>
              </a:r>
              <a:endParaRPr b="1">
                <a:latin typeface="Orbitron"/>
                <a:ea typeface="Orbitron"/>
                <a:cs typeface="Orbitron"/>
                <a:sym typeface="Orbitron"/>
              </a:endParaRPr>
            </a:p>
          </p:txBody>
        </p:sp>
        <p:sp>
          <p:nvSpPr>
            <p:cNvPr id="98" name="Google Shape;98;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latin typeface="Roboto"/>
                  <a:ea typeface="Roboto"/>
                  <a:cs typeface="Roboto"/>
                  <a:sym typeface="Roboto"/>
                </a:rPr>
                <a:t>Stare into someone’s eyes intensely for 10 seconds. Show them this power and they must reveal a player of your choice from their OTHER PEOPLE section OR </a:t>
              </a:r>
              <a:r>
                <a:rPr lang="en-GB" sz="1200">
                  <a:latin typeface="Roboto"/>
                  <a:ea typeface="Roboto"/>
                  <a:cs typeface="Roboto"/>
                  <a:sym typeface="Roboto"/>
                </a:rPr>
                <a:t>their</a:t>
              </a:r>
              <a:r>
                <a:rPr lang="en-GB" sz="1200">
                  <a:latin typeface="Roboto"/>
                  <a:ea typeface="Roboto"/>
                  <a:cs typeface="Roboto"/>
                  <a:sym typeface="Roboto"/>
                </a:rPr>
                <a:t> INFORMATION.</a:t>
              </a:r>
              <a:endParaRPr sz="1200">
                <a:latin typeface="Roboto"/>
                <a:ea typeface="Roboto"/>
                <a:cs typeface="Roboto"/>
                <a:sym typeface="Roboto"/>
              </a:endParaRPr>
            </a:p>
          </p:txBody>
        </p:sp>
        <p:sp>
          <p:nvSpPr>
            <p:cNvPr id="99" name="Google Shape;99;p17"/>
            <p:cNvSpPr/>
            <p:nvPr/>
          </p:nvSpPr>
          <p:spPr>
            <a:xfrm rot="5400000">
              <a:off x="2872800" y="1695600"/>
              <a:ext cx="334800" cy="3726000"/>
            </a:xfrm>
            <a:prstGeom prst="round1Rect">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&lt;number usages&gt;: O O O O</a:t>
              </a:r>
              <a:endParaRPr>
                <a:latin typeface="Roboto Mono"/>
                <a:ea typeface="Roboto Mono"/>
                <a:cs typeface="Roboto Mono"/>
                <a:sym typeface="Roboto Mono"/>
              </a:endParaRPr>
            </a:p>
          </p:txBody>
        </p:sp>
      </p:grpSp>
      <p:grpSp>
        <p:nvGrpSpPr>
          <p:cNvPr id="101" name="Google Shape;101;p17"/>
          <p:cNvGrpSpPr/>
          <p:nvPr/>
        </p:nvGrpSpPr>
        <p:grpSpPr>
          <a:xfrm>
            <a:off x="466200" y="5661600"/>
            <a:ext cx="4395600" cy="1533600"/>
            <a:chOff x="507600" y="2246400"/>
            <a:chExt cx="4395600" cy="1533600"/>
          </a:xfrm>
        </p:grpSpPr>
        <p:sp>
          <p:nvSpPr>
            <p:cNvPr id="102" name="Google Shape;102;p17"/>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Ability</a:t>
              </a:r>
              <a:endParaRPr>
                <a:solidFill>
                  <a:srgbClr val="00FF00"/>
                </a:solidFill>
              </a:endParaRPr>
            </a:p>
          </p:txBody>
        </p:sp>
        <p:sp>
          <p:nvSpPr>
            <p:cNvPr id="104" name="Google Shape;104;p17"/>
            <p:cNvSpPr txBox="1"/>
            <p:nvPr/>
          </p:nvSpPr>
          <p:spPr>
            <a:xfrm>
              <a:off x="1188000" y="2257200"/>
              <a:ext cx="3715200" cy="43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Orbitron"/>
                  <a:ea typeface="Orbitron"/>
                  <a:cs typeface="Orbitron"/>
                  <a:sym typeface="Orbitron"/>
                </a:rPr>
                <a:t>Cold hands</a:t>
              </a:r>
              <a:endParaRPr b="1">
                <a:latin typeface="Orbitron"/>
                <a:ea typeface="Orbitron"/>
                <a:cs typeface="Orbitron"/>
                <a:sym typeface="Orbitron"/>
              </a:endParaRPr>
            </a:p>
          </p:txBody>
        </p:sp>
        <p:sp>
          <p:nvSpPr>
            <p:cNvPr id="105" name="Google Shape;105;p17"/>
            <p:cNvSpPr txBox="1"/>
            <p:nvPr/>
          </p:nvSpPr>
          <p:spPr>
            <a:xfrm>
              <a:off x="1188000" y="2570400"/>
              <a:ext cx="37152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latin typeface="Roboto"/>
                  <a:ea typeface="Roboto"/>
                  <a:cs typeface="Roboto"/>
                  <a:sym typeface="Roboto"/>
                </a:rPr>
                <a:t>Ask an AI for a player and an item. They will steal the item from the player for you.</a:t>
              </a:r>
              <a:endParaRPr sz="1200">
                <a:latin typeface="Roboto"/>
                <a:ea typeface="Roboto"/>
                <a:cs typeface="Roboto"/>
                <a:sym typeface="Roboto"/>
              </a:endParaRPr>
            </a:p>
          </p:txBody>
        </p:sp>
        <p:sp>
          <p:nvSpPr>
            <p:cNvPr id="106" name="Google Shape;106;p17"/>
            <p:cNvSpPr/>
            <p:nvPr/>
          </p:nvSpPr>
          <p:spPr>
            <a:xfrm rot="5400000">
              <a:off x="2872800" y="1695600"/>
              <a:ext cx="334800" cy="3726000"/>
            </a:xfrm>
            <a:prstGeom prst="round1Rect">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txBox="1"/>
            <p:nvPr/>
          </p:nvSpPr>
          <p:spPr>
            <a:xfrm>
              <a:off x="1188000" y="3348000"/>
              <a:ext cx="3639600" cy="43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&lt;number usages&gt;: O O O</a:t>
              </a:r>
              <a:endParaRPr>
                <a:latin typeface="Roboto Mono"/>
                <a:ea typeface="Roboto Mono"/>
                <a:cs typeface="Roboto Mono"/>
                <a:sym typeface="Roboto Mon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8"/>
          <p:cNvSpPr txBox="1"/>
          <p:nvPr/>
        </p:nvSpPr>
        <p:spPr>
          <a:xfrm>
            <a:off x="353275" y="334800"/>
            <a:ext cx="4653000" cy="83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400">
                <a:latin typeface="Orbitron"/>
                <a:ea typeface="Orbitron"/>
                <a:cs typeface="Orbitron"/>
                <a:sym typeface="Orbitron"/>
              </a:rPr>
              <a:t>Secret and Information</a:t>
            </a:r>
            <a:endParaRPr b="1" sz="2400">
              <a:latin typeface="Orbitron"/>
              <a:ea typeface="Orbitron"/>
              <a:cs typeface="Orbitron"/>
              <a:sym typeface="Orbitron"/>
            </a:endParaRPr>
          </a:p>
          <a:p>
            <a:pPr indent="0" lvl="0" marL="0" rtl="0" algn="l">
              <a:spcBef>
                <a:spcPts val="0"/>
              </a:spcBef>
              <a:spcAft>
                <a:spcPts val="0"/>
              </a:spcAft>
              <a:buNone/>
            </a:pPr>
            <a:r>
              <a:rPr lang="en-GB" sz="800">
                <a:latin typeface="Roboto"/>
                <a:ea typeface="Roboto"/>
                <a:cs typeface="Roboto"/>
                <a:sym typeface="Roboto"/>
              </a:rPr>
              <a:t>Your Secret contains your guilty secret, while your Information contains one or more items of information you know. Both may be affected by abilities.</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lang="en-GB" sz="800">
                <a:latin typeface="Roboto"/>
                <a:ea typeface="Roboto"/>
                <a:cs typeface="Roboto"/>
                <a:sym typeface="Roboto"/>
              </a:rPr>
              <a:t>While you can show your Secret and Information to whomever you like, you will probably not want to reveal your Secret too often.</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lang="en-GB" sz="800">
                <a:latin typeface="Roboto"/>
                <a:ea typeface="Roboto"/>
                <a:cs typeface="Roboto"/>
                <a:sym typeface="Roboto"/>
              </a:rPr>
              <a:t>(Please note that you can’t solve the murder by looking at everyone’s Secret and Information – it’s not that easy!) </a:t>
            </a:r>
            <a:endParaRPr sz="800">
              <a:latin typeface="Roboto"/>
              <a:ea typeface="Roboto"/>
              <a:cs typeface="Roboto"/>
              <a:sym typeface="Roboto"/>
            </a:endParaRPr>
          </a:p>
        </p:txBody>
      </p:sp>
      <p:grpSp>
        <p:nvGrpSpPr>
          <p:cNvPr id="113" name="Google Shape;113;p18"/>
          <p:cNvGrpSpPr/>
          <p:nvPr/>
        </p:nvGrpSpPr>
        <p:grpSpPr>
          <a:xfrm>
            <a:off x="469800" y="2494800"/>
            <a:ext cx="4395600" cy="1479600"/>
            <a:chOff x="507600" y="2246400"/>
            <a:chExt cx="4395600" cy="1479600"/>
          </a:xfrm>
        </p:grpSpPr>
        <p:sp>
          <p:nvSpPr>
            <p:cNvPr id="114" name="Google Shape;114;p18"/>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Secret</a:t>
              </a:r>
              <a:endParaRPr>
                <a:solidFill>
                  <a:srgbClr val="00FF00"/>
                </a:solidFill>
              </a:endParaRPr>
            </a:p>
          </p:txBody>
        </p:sp>
        <p:sp>
          <p:nvSpPr>
            <p:cNvPr id="116" name="Google Shape;116;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latin typeface="Roboto Mono"/>
                  <a:ea typeface="Roboto Mono"/>
                  <a:cs typeface="Roboto Mono"/>
                  <a:sym typeface="Roboto Mono"/>
                </a:rPr>
                <a:t>You are not Dr John, but in fact ‘R67-alpha2’ a proprietary and very expensive robot built by Amazon.</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p:txBody>
        </p:sp>
      </p:grpSp>
      <p:grpSp>
        <p:nvGrpSpPr>
          <p:cNvPr id="117" name="Google Shape;117;p18"/>
          <p:cNvGrpSpPr/>
          <p:nvPr/>
        </p:nvGrpSpPr>
        <p:grpSpPr>
          <a:xfrm>
            <a:off x="466200" y="5001600"/>
            <a:ext cx="4395600" cy="1479600"/>
            <a:chOff x="507600" y="2246400"/>
            <a:chExt cx="4395600" cy="1479600"/>
          </a:xfrm>
        </p:grpSpPr>
        <p:sp>
          <p:nvSpPr>
            <p:cNvPr id="118" name="Google Shape;118;p18"/>
            <p:cNvSpPr/>
            <p:nvPr/>
          </p:nvSpPr>
          <p:spPr>
            <a:xfrm>
              <a:off x="507600" y="2246400"/>
              <a:ext cx="4395600" cy="147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rot="-5400000">
              <a:off x="102600" y="2651400"/>
              <a:ext cx="1479600" cy="669600"/>
            </a:xfrm>
            <a:prstGeom prst="round2Same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rgbClr val="00FF00"/>
                  </a:solidFill>
                  <a:latin typeface="Orbitron"/>
                  <a:ea typeface="Orbitron"/>
                  <a:cs typeface="Orbitron"/>
                  <a:sym typeface="Orbitron"/>
                </a:rPr>
                <a:t>Info</a:t>
              </a:r>
              <a:endParaRPr>
                <a:solidFill>
                  <a:srgbClr val="00FF00"/>
                </a:solidFill>
              </a:endParaRPr>
            </a:p>
          </p:txBody>
        </p:sp>
        <p:sp>
          <p:nvSpPr>
            <p:cNvPr id="120" name="Google Shape;120;p18"/>
            <p:cNvSpPr txBox="1"/>
            <p:nvPr/>
          </p:nvSpPr>
          <p:spPr>
            <a:xfrm>
              <a:off x="1188000" y="2246400"/>
              <a:ext cx="3715200" cy="14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Roboto Mono"/>
                  <a:ea typeface="Roboto Mono"/>
                  <a:cs typeface="Roboto Mono"/>
                  <a:sym typeface="Roboto Mono"/>
                </a:rPr>
                <a:t>Your analysis reveals that the Astor was attacked by a logic bomb virus.</a:t>
              </a:r>
              <a:endParaRPr>
                <a:latin typeface="Roboto Mono"/>
                <a:ea typeface="Roboto Mono"/>
                <a:cs typeface="Roboto Mono"/>
                <a:sym typeface="Roboto Mon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181625" y="346201"/>
            <a:ext cx="4964700" cy="63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400"/>
              <a:t>Rules</a:t>
            </a:r>
            <a:endParaRPr b="1" sz="2400"/>
          </a:p>
        </p:txBody>
      </p:sp>
      <p:sp>
        <p:nvSpPr>
          <p:cNvPr id="126" name="Google Shape;126;p19"/>
          <p:cNvSpPr txBox="1"/>
          <p:nvPr>
            <p:ph idx="1" type="body"/>
          </p:nvPr>
        </p:nvSpPr>
        <p:spPr>
          <a:xfrm>
            <a:off x="324000" y="1188000"/>
            <a:ext cx="4687200" cy="552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000">
                <a:latin typeface="Roboto"/>
                <a:ea typeface="Roboto"/>
                <a:cs typeface="Roboto"/>
                <a:sym typeface="Roboto"/>
              </a:rPr>
              <a:t>The Ship AI’s Word is Law:</a:t>
            </a:r>
            <a:r>
              <a:rPr lang="en-GB" sz="1000">
                <a:latin typeface="Roboto"/>
                <a:ea typeface="Roboto"/>
                <a:cs typeface="Roboto"/>
                <a:sym typeface="Roboto"/>
              </a:rPr>
              <a:t> The </a:t>
            </a:r>
            <a:r>
              <a:rPr lang="en-GB" sz="1000">
                <a:latin typeface="Roboto"/>
                <a:ea typeface="Roboto"/>
                <a:cs typeface="Roboto"/>
                <a:sym typeface="Roboto"/>
              </a:rPr>
              <a:t>Ship AI</a:t>
            </a:r>
            <a:r>
              <a:rPr lang="en-GB" sz="1000">
                <a:latin typeface="Roboto"/>
                <a:ea typeface="Roboto"/>
                <a:cs typeface="Roboto"/>
                <a:sym typeface="Roboto"/>
              </a:rPr>
              <a:t> is impartial. If you have a problem or want to do something unusual, see the </a:t>
            </a:r>
            <a:r>
              <a:rPr lang="en-GB" sz="1000">
                <a:latin typeface="Roboto"/>
                <a:ea typeface="Roboto"/>
                <a:cs typeface="Roboto"/>
                <a:sym typeface="Roboto"/>
              </a:rPr>
              <a:t>Ship AI</a:t>
            </a:r>
            <a:r>
              <a:rPr lang="en-GB" sz="1000">
                <a:latin typeface="Roboto"/>
                <a:ea typeface="Roboto"/>
                <a:cs typeface="Roboto"/>
                <a:sym typeface="Roboto"/>
              </a:rPr>
              <a:t>. The </a:t>
            </a:r>
            <a:r>
              <a:rPr lang="en-GB" sz="1000">
                <a:latin typeface="Roboto"/>
                <a:ea typeface="Roboto"/>
                <a:cs typeface="Roboto"/>
                <a:sym typeface="Roboto"/>
              </a:rPr>
              <a:t>Ship AI</a:t>
            </a:r>
            <a:r>
              <a:rPr lang="en-GB" sz="1000">
                <a:latin typeface="Roboto"/>
                <a:ea typeface="Roboto"/>
                <a:cs typeface="Roboto"/>
                <a:sym typeface="Roboto"/>
              </a:rPr>
              <a:t>’s power is absolute – and cannot be affected by ability cards!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Winning and Losing:</a:t>
            </a:r>
            <a:r>
              <a:rPr lang="en-GB" sz="1000">
                <a:latin typeface="Roboto"/>
                <a:ea typeface="Roboto"/>
                <a:cs typeface="Roboto"/>
                <a:sym typeface="Roboto"/>
              </a:rPr>
              <a:t> You can achieve most of your goals simply by talking to people. The </a:t>
            </a:r>
            <a:r>
              <a:rPr lang="en-GB" sz="1000">
                <a:latin typeface="Roboto"/>
                <a:ea typeface="Roboto"/>
                <a:cs typeface="Roboto"/>
                <a:sym typeface="Roboto"/>
              </a:rPr>
              <a:t>Ship AI</a:t>
            </a:r>
            <a:r>
              <a:rPr lang="en-GB" sz="1000">
                <a:latin typeface="Roboto"/>
                <a:ea typeface="Roboto"/>
                <a:cs typeface="Roboto"/>
                <a:sym typeface="Roboto"/>
              </a:rPr>
              <a:t> will announce when the game is over. If you haven’t succeeded by that point – you’re too late! Be warned – not everyone here will want you to succeed!</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Doing Stuff:</a:t>
            </a:r>
            <a:r>
              <a:rPr lang="en-GB" sz="1000">
                <a:latin typeface="Roboto"/>
                <a:ea typeface="Roboto"/>
                <a:cs typeface="Roboto"/>
                <a:sym typeface="Roboto"/>
              </a:rPr>
              <a:t> Ordinary actions are resolved by simply carrying them out. If you want to try something unusual (such as trying to tunnel your way out of the base), see the </a:t>
            </a:r>
            <a:r>
              <a:rPr lang="en-GB" sz="1000">
                <a:latin typeface="Roboto"/>
                <a:ea typeface="Roboto"/>
                <a:cs typeface="Roboto"/>
                <a:sym typeface="Roboto"/>
              </a:rPr>
              <a:t>Ship AI</a:t>
            </a:r>
            <a:r>
              <a:rPr lang="en-GB" sz="1000">
                <a:latin typeface="Roboto"/>
                <a:ea typeface="Roboto"/>
                <a:cs typeface="Roboto"/>
                <a:sym typeface="Roboto"/>
              </a:rPr>
              <a:t>. The </a:t>
            </a:r>
            <a:r>
              <a:rPr lang="en-GB" sz="1000">
                <a:latin typeface="Roboto"/>
                <a:ea typeface="Roboto"/>
                <a:cs typeface="Roboto"/>
                <a:sym typeface="Roboto"/>
              </a:rPr>
              <a:t>Ship AI</a:t>
            </a:r>
            <a:r>
              <a:rPr lang="en-GB" sz="1000">
                <a:latin typeface="Roboto"/>
                <a:ea typeface="Roboto"/>
                <a:cs typeface="Roboto"/>
                <a:sym typeface="Roboto"/>
              </a:rPr>
              <a:t> knows everything – and will be able to tell you the outcome of whatever it is that you are trying to do. (For example, the base is surrounded by thick rock and you can’t break through it.) Do use your imagination, though! – this is a very flexible game, and you can do all sorts of things beyond what’s listed in these rules.</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Fighting: </a:t>
            </a:r>
            <a:r>
              <a:rPr lang="en-GB" sz="1000">
                <a:latin typeface="Roboto"/>
                <a:ea typeface="Roboto"/>
                <a:cs typeface="Roboto"/>
                <a:sym typeface="Roboto"/>
              </a:rPr>
              <a:t>It’s against the Astor’s code for ship mates to fight one another. However, you may instead wish to use your ability on another character. Should you wish to do something along these lines, don’t just dive in! See the </a:t>
            </a:r>
            <a:r>
              <a:rPr lang="en-GB" sz="1000">
                <a:latin typeface="Roboto"/>
                <a:ea typeface="Roboto"/>
                <a:cs typeface="Roboto"/>
                <a:sym typeface="Roboto"/>
              </a:rPr>
              <a:t>Ship AI</a:t>
            </a:r>
            <a:r>
              <a:rPr lang="en-GB" sz="1000">
                <a:latin typeface="Roboto"/>
                <a:ea typeface="Roboto"/>
                <a:cs typeface="Roboto"/>
                <a:sym typeface="Roboto"/>
              </a:rPr>
              <a:t> first and tell them what you plan to do so they can oversee and give you more detailed rules if it’s necessary.</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Leaving the ship: </a:t>
            </a:r>
            <a:r>
              <a:rPr lang="en-GB" sz="1000">
                <a:latin typeface="Roboto"/>
                <a:ea typeface="Roboto"/>
                <a:cs typeface="Roboto"/>
                <a:sym typeface="Roboto"/>
              </a:rPr>
              <a:t>The Astor is a </a:t>
            </a:r>
            <a:r>
              <a:rPr lang="en-GB" sz="1000">
                <a:latin typeface="Roboto"/>
                <a:ea typeface="Roboto"/>
                <a:cs typeface="Roboto"/>
                <a:sym typeface="Roboto"/>
              </a:rPr>
              <a:t>spaceship</a:t>
            </a:r>
            <a:r>
              <a:rPr lang="en-GB" sz="1000">
                <a:latin typeface="Roboto"/>
                <a:ea typeface="Roboto"/>
                <a:cs typeface="Roboto"/>
                <a:sym typeface="Roboto"/>
              </a:rPr>
              <a:t>. Where do you plan to go?</a:t>
            </a:r>
            <a:endParaRPr sz="1000">
              <a:latin typeface="Roboto"/>
              <a:ea typeface="Roboto"/>
              <a:cs typeface="Roboto"/>
              <a:sym typeface="Roboto"/>
            </a:endParaRPr>
          </a:p>
          <a:p>
            <a:pPr indent="0" lvl="0" marL="0" rtl="0" algn="l">
              <a:spcBef>
                <a:spcPts val="1600"/>
              </a:spcBef>
              <a:spcAft>
                <a:spcPts val="0"/>
              </a:spcAft>
              <a:buNone/>
            </a:pPr>
            <a:r>
              <a:rPr b="1" lang="en-GB" sz="1000">
                <a:latin typeface="Roboto"/>
                <a:ea typeface="Roboto"/>
                <a:cs typeface="Roboto"/>
                <a:sym typeface="Roboto"/>
              </a:rPr>
              <a:t>Item Cards: </a:t>
            </a:r>
            <a:r>
              <a:rPr lang="en-GB" sz="1000">
                <a:latin typeface="Roboto"/>
                <a:ea typeface="Roboto"/>
                <a:cs typeface="Roboto"/>
                <a:sym typeface="Roboto"/>
              </a:rPr>
              <a:t>Any items of importance within the game are represented as Item cards – and the only items that can affect the game are those detailed on the cards. If you do not have an Item card, you do not have that item with you.</a:t>
            </a:r>
            <a:endParaRPr sz="1000">
              <a:latin typeface="Roboto"/>
              <a:ea typeface="Roboto"/>
              <a:cs typeface="Roboto"/>
              <a:sym typeface="Roboto"/>
            </a:endParaRPr>
          </a:p>
          <a:p>
            <a:pPr indent="0" lvl="0" marL="0" rtl="0" algn="l">
              <a:spcBef>
                <a:spcPts val="1600"/>
              </a:spcBef>
              <a:spcAft>
                <a:spcPts val="1600"/>
              </a:spcAft>
              <a:buNone/>
            </a:pPr>
            <a:r>
              <a:rPr b="1" lang="en-GB" sz="1000">
                <a:latin typeface="Roboto"/>
                <a:ea typeface="Roboto"/>
                <a:cs typeface="Roboto"/>
                <a:sym typeface="Roboto"/>
              </a:rPr>
              <a:t>Time: </a:t>
            </a:r>
            <a:r>
              <a:rPr lang="en-GB" sz="1000">
                <a:latin typeface="Roboto"/>
                <a:ea typeface="Roboto"/>
                <a:cs typeface="Roboto"/>
                <a:sym typeface="Roboto"/>
              </a:rPr>
              <a:t>Spmurder on the Astor is played over three (ish)  hours, with extra time for reading your character etc. There will be breaks do terrible things! The </a:t>
            </a:r>
            <a:r>
              <a:rPr lang="en-GB" sz="1000">
                <a:latin typeface="Roboto"/>
                <a:ea typeface="Roboto"/>
                <a:cs typeface="Roboto"/>
                <a:sym typeface="Roboto"/>
              </a:rPr>
              <a:t>Ship AI</a:t>
            </a:r>
            <a:r>
              <a:rPr lang="en-GB" sz="1000">
                <a:latin typeface="Roboto"/>
                <a:ea typeface="Roboto"/>
                <a:cs typeface="Roboto"/>
                <a:sym typeface="Roboto"/>
              </a:rPr>
              <a:t> will tell you when each period starts and finishes. </a:t>
            </a:r>
            <a:endParaRPr sz="10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181650" y="394902"/>
            <a:ext cx="4964700" cy="55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400"/>
              <a:t>Character</a:t>
            </a:r>
            <a:r>
              <a:rPr b="1" lang="en-GB" sz="2400"/>
              <a:t> List</a:t>
            </a:r>
            <a:endParaRPr b="1" sz="2400"/>
          </a:p>
        </p:txBody>
      </p:sp>
      <p:sp>
        <p:nvSpPr>
          <p:cNvPr id="132" name="Google Shape;132;p20"/>
          <p:cNvSpPr txBox="1"/>
          <p:nvPr>
            <p:ph idx="1" type="body"/>
          </p:nvPr>
        </p:nvSpPr>
        <p:spPr>
          <a:xfrm>
            <a:off x="337475" y="1080450"/>
            <a:ext cx="4653000" cy="616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300">
                <a:latin typeface="Arial"/>
                <a:ea typeface="Arial"/>
                <a:cs typeface="Arial"/>
                <a:sym typeface="Arial"/>
              </a:rPr>
              <a:t>Sam Smith</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Young junior engineer for the Astor. Former Marine.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Ripley Mulch</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Captain of the Astor and reserved stern leader. Old hand at long haul running.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Fox Bradbury</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latin typeface="Arial"/>
                <a:ea typeface="Arial"/>
                <a:cs typeface="Arial"/>
                <a:sym typeface="Arial"/>
              </a:rPr>
              <a:t>Lifestyle journalist for the Eurasian Leader magazine and former professional swimmer. Settler.</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Bastion Bezos</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latin typeface="Arial"/>
                <a:ea typeface="Arial"/>
                <a:cs typeface="Arial"/>
                <a:sym typeface="Arial"/>
              </a:rPr>
              <a:t>CEO of Amazon space industries, rich and powerful. Settler.</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Valerian Ronks</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Prestigious psychologist for Haven and the Astor. Settler.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Falkner Halleen</a:t>
            </a:r>
            <a:endParaRPr b="1" sz="1300">
              <a:latin typeface="Arial"/>
              <a:ea typeface="Arial"/>
              <a:cs typeface="Arial"/>
              <a:sym typeface="Arial"/>
            </a:endParaRPr>
          </a:p>
          <a:p>
            <a:pPr indent="0" lvl="0" marL="0" rtl="0" algn="l">
              <a:lnSpc>
                <a:spcPct val="100000"/>
              </a:lnSpc>
              <a:spcBef>
                <a:spcPts val="0"/>
              </a:spcBef>
              <a:spcAft>
                <a:spcPts val="0"/>
              </a:spcAft>
              <a:buNone/>
            </a:pPr>
            <a:r>
              <a:rPr lang="en-GB" sz="1000">
                <a:latin typeface="Arial"/>
                <a:ea typeface="Arial"/>
                <a:cs typeface="Arial"/>
                <a:sym typeface="Arial"/>
              </a:rPr>
              <a:t>Minister for space affairs in the Tomorrow Reform Party. Settler.</a:t>
            </a:r>
            <a:endParaRPr sz="1000">
              <a:latin typeface="Arial"/>
              <a:ea typeface="Arial"/>
              <a:cs typeface="Arial"/>
              <a:sym typeface="Arial"/>
            </a:endParaRPr>
          </a:p>
          <a:p>
            <a:pPr indent="0" lvl="0" marL="0" rtl="0" algn="l">
              <a:lnSpc>
                <a:spcPct val="100000"/>
              </a:lnSpc>
              <a:spcBef>
                <a:spcPts val="0"/>
              </a:spcBef>
              <a:spcAft>
                <a:spcPts val="0"/>
              </a:spcAft>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Dr John</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Medical Officer for the Astor.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Quinn Rafford</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Senior Engineer for the Astor. Crew Member.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Ramsey Kovacs</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Intergalactic Broker. Knows everything. Settler.</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b="1" lang="en-GB" sz="1300">
                <a:latin typeface="Arial"/>
                <a:ea typeface="Arial"/>
                <a:cs typeface="Arial"/>
                <a:sym typeface="Arial"/>
              </a:rPr>
              <a:t>Brunner “Burns” Bennet</a:t>
            </a:r>
            <a:endParaRPr b="1" sz="1300">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Pilot for the Astor and the coolest person you have ever met. Crew Member.</a:t>
            </a:r>
            <a:endParaRPr sz="1000">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None/>
            </a:pPr>
            <a:r>
              <a:rPr b="1" lang="en-GB" sz="1300">
                <a:latin typeface="Arial"/>
                <a:ea typeface="Arial"/>
                <a:cs typeface="Arial"/>
                <a:sym typeface="Arial"/>
              </a:rPr>
              <a:t>Giorgio A. Tsoukalos</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000">
                <a:latin typeface="Arial"/>
                <a:ea typeface="Arial"/>
                <a:cs typeface="Arial"/>
                <a:sym typeface="Arial"/>
              </a:rPr>
              <a:t>Kooky Science Officer for Haven and the Astor. Settler.</a:t>
            </a:r>
            <a:endParaRPr/>
          </a:p>
        </p:txBody>
      </p:sp>
      <p:sp>
        <p:nvSpPr>
          <p:cNvPr id="133" name="Google Shape;133;p20"/>
          <p:cNvSpPr txBox="1"/>
          <p:nvPr/>
        </p:nvSpPr>
        <p:spPr>
          <a:xfrm>
            <a:off x="228575" y="7063200"/>
            <a:ext cx="48708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
                <a:latin typeface="Roboto"/>
                <a:ea typeface="Roboto"/>
                <a:cs typeface="Roboto"/>
                <a:sym typeface="Roboto"/>
              </a:rPr>
              <a:t>Spmurder on the Astor is a product of FRANK!</a:t>
            </a:r>
            <a:endParaRPr sz="6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