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1" r:id="rId9"/>
    <p:sldId id="283" r:id="rId10"/>
    <p:sldId id="263" r:id="rId11"/>
    <p:sldId id="266" r:id="rId12"/>
    <p:sldId id="270" r:id="rId13"/>
    <p:sldId id="271" r:id="rId14"/>
    <p:sldId id="275" r:id="rId15"/>
    <p:sldId id="267" r:id="rId16"/>
    <p:sldId id="277" r:id="rId17"/>
    <p:sldId id="280"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F0CD13-645A-4227-A3EA-EAD925AF44ED}"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B822583E-522A-4AAF-A42B-FD4351CFDBB2}">
      <dgm:prSet/>
      <dgm:spPr/>
      <dgm:t>
        <a:bodyPr/>
        <a:lstStyle/>
        <a:p>
          <a:r>
            <a:rPr lang="en-IN" b="1" i="0"/>
            <a:t>Dominant Topics</a:t>
          </a:r>
          <a:r>
            <a:rPr lang="en-IN" b="0" i="0"/>
            <a:t>:</a:t>
          </a:r>
          <a:endParaRPr lang="en-US"/>
        </a:p>
      </dgm:t>
    </dgm:pt>
    <dgm:pt modelId="{C3D93CD6-4D2D-4E12-AC45-90795E5AB233}" type="parTrans" cxnId="{19CB8C54-E1DA-417D-811C-FDF5B33B2640}">
      <dgm:prSet/>
      <dgm:spPr/>
      <dgm:t>
        <a:bodyPr/>
        <a:lstStyle/>
        <a:p>
          <a:endParaRPr lang="en-US"/>
        </a:p>
      </dgm:t>
    </dgm:pt>
    <dgm:pt modelId="{D74985A4-4800-47B9-B959-B3C36FB50EC3}" type="sibTrans" cxnId="{19CB8C54-E1DA-417D-811C-FDF5B33B2640}">
      <dgm:prSet/>
      <dgm:spPr/>
      <dgm:t>
        <a:bodyPr/>
        <a:lstStyle/>
        <a:p>
          <a:endParaRPr lang="en-US"/>
        </a:p>
      </dgm:t>
    </dgm:pt>
    <dgm:pt modelId="{E01AE9A0-64EB-4CF6-8EE5-4BCD7DE02209}">
      <dgm:prSet/>
      <dgm:spPr/>
      <dgm:t>
        <a:bodyPr/>
        <a:lstStyle/>
        <a:p>
          <a:r>
            <a:rPr lang="en-IN" b="1" i="0"/>
            <a:t>User Experience (20.09%)</a:t>
          </a:r>
          <a:r>
            <a:rPr lang="en-IN" b="0" i="0"/>
            <a:t>: Key focus is on app experience for dating.</a:t>
          </a:r>
          <a:endParaRPr lang="en-US"/>
        </a:p>
      </dgm:t>
    </dgm:pt>
    <dgm:pt modelId="{601616DA-431F-43B0-AE18-B269EA82FB43}" type="parTrans" cxnId="{5039F3E8-EF9C-47CA-9AE2-013F7C6DFD7C}">
      <dgm:prSet/>
      <dgm:spPr/>
      <dgm:t>
        <a:bodyPr/>
        <a:lstStyle/>
        <a:p>
          <a:endParaRPr lang="en-US"/>
        </a:p>
      </dgm:t>
    </dgm:pt>
    <dgm:pt modelId="{2CF48E94-1C2F-432B-BBA8-6EA9B0F8475A}" type="sibTrans" cxnId="{5039F3E8-EF9C-47CA-9AE2-013F7C6DFD7C}">
      <dgm:prSet/>
      <dgm:spPr/>
      <dgm:t>
        <a:bodyPr/>
        <a:lstStyle/>
        <a:p>
          <a:endParaRPr lang="en-US"/>
        </a:p>
      </dgm:t>
    </dgm:pt>
    <dgm:pt modelId="{829880A1-8906-4CDF-9E85-753309A465C7}">
      <dgm:prSet/>
      <dgm:spPr/>
      <dgm:t>
        <a:bodyPr/>
        <a:lstStyle/>
        <a:p>
          <a:r>
            <a:rPr lang="en-IN" b="1" i="0"/>
            <a:t>Notification Alerts (10.86%)</a:t>
          </a:r>
          <a:r>
            <a:rPr lang="en-IN" b="0" i="0"/>
            <a:t> and </a:t>
          </a:r>
          <a:r>
            <a:rPr lang="en-IN" b="1" i="0"/>
            <a:t>In-app Payments (10.85%)</a:t>
          </a:r>
          <a:r>
            <a:rPr lang="en-IN" b="0" i="0"/>
            <a:t>: Concerns about notifications and payment processes.</a:t>
          </a:r>
          <a:endParaRPr lang="en-US"/>
        </a:p>
      </dgm:t>
    </dgm:pt>
    <dgm:pt modelId="{1C9A7F06-9A2F-4408-AAEF-9D11E1FE9482}" type="parTrans" cxnId="{82970166-15E7-4643-99D5-2C58F69B7996}">
      <dgm:prSet/>
      <dgm:spPr/>
      <dgm:t>
        <a:bodyPr/>
        <a:lstStyle/>
        <a:p>
          <a:endParaRPr lang="en-US"/>
        </a:p>
      </dgm:t>
    </dgm:pt>
    <dgm:pt modelId="{086C89B6-DC80-47B5-BDF2-517C2FFD9080}" type="sibTrans" cxnId="{82970166-15E7-4643-99D5-2C58F69B7996}">
      <dgm:prSet/>
      <dgm:spPr/>
      <dgm:t>
        <a:bodyPr/>
        <a:lstStyle/>
        <a:p>
          <a:endParaRPr lang="en-US"/>
        </a:p>
      </dgm:t>
    </dgm:pt>
    <dgm:pt modelId="{955C6E7A-224A-4790-8796-1BAB8384F824}">
      <dgm:prSet/>
      <dgm:spPr/>
      <dgm:t>
        <a:bodyPr/>
        <a:lstStyle/>
        <a:p>
          <a:r>
            <a:rPr lang="en-IN" b="1" i="0"/>
            <a:t>Moderate Topics</a:t>
          </a:r>
          <a:r>
            <a:rPr lang="en-IN" b="0" i="0"/>
            <a:t>:</a:t>
          </a:r>
          <a:endParaRPr lang="en-US"/>
        </a:p>
      </dgm:t>
    </dgm:pt>
    <dgm:pt modelId="{710B7C95-5A58-4DBC-A34B-0BA53F198752}" type="parTrans" cxnId="{6A22024C-830A-43D1-B1EB-DBC983D994E5}">
      <dgm:prSet/>
      <dgm:spPr/>
      <dgm:t>
        <a:bodyPr/>
        <a:lstStyle/>
        <a:p>
          <a:endParaRPr lang="en-US"/>
        </a:p>
      </dgm:t>
    </dgm:pt>
    <dgm:pt modelId="{20A50854-C7B4-4E99-A1C9-9297D27479E6}" type="sibTrans" cxnId="{6A22024C-830A-43D1-B1EB-DBC983D994E5}">
      <dgm:prSet/>
      <dgm:spPr/>
      <dgm:t>
        <a:bodyPr/>
        <a:lstStyle/>
        <a:p>
          <a:endParaRPr lang="en-US"/>
        </a:p>
      </dgm:t>
    </dgm:pt>
    <dgm:pt modelId="{58E30C1C-05B5-4234-856A-8D98DD326070}">
      <dgm:prSet/>
      <dgm:spPr/>
      <dgm:t>
        <a:bodyPr/>
        <a:lstStyle/>
        <a:p>
          <a:r>
            <a:rPr lang="en-IN" b="1" i="0" dirty="0"/>
            <a:t>Profile Quality &amp; Features (9.82%), Usability (7.26%)</a:t>
          </a:r>
          <a:r>
            <a:rPr lang="en-IN" b="0" i="0" dirty="0"/>
            <a:t> : Important for user satisfaction.</a:t>
          </a:r>
          <a:endParaRPr lang="en-US" dirty="0"/>
        </a:p>
      </dgm:t>
    </dgm:pt>
    <dgm:pt modelId="{6861D624-1A94-4C4C-8B04-5A029F293A84}" type="parTrans" cxnId="{7A5FA99F-3B9A-4D74-BCE5-08269F92B059}">
      <dgm:prSet/>
      <dgm:spPr/>
      <dgm:t>
        <a:bodyPr/>
        <a:lstStyle/>
        <a:p>
          <a:endParaRPr lang="en-US"/>
        </a:p>
      </dgm:t>
    </dgm:pt>
    <dgm:pt modelId="{78EE7997-DA41-45E6-8E62-EAB5AB623298}" type="sibTrans" cxnId="{7A5FA99F-3B9A-4D74-BCE5-08269F92B059}">
      <dgm:prSet/>
      <dgm:spPr/>
      <dgm:t>
        <a:bodyPr/>
        <a:lstStyle/>
        <a:p>
          <a:endParaRPr lang="en-US"/>
        </a:p>
      </dgm:t>
    </dgm:pt>
    <dgm:pt modelId="{0406583E-E527-41C0-8D33-0A7BB6C3B13C}">
      <dgm:prSet/>
      <dgm:spPr/>
      <dgm:t>
        <a:bodyPr/>
        <a:lstStyle/>
        <a:p>
          <a:r>
            <a:rPr lang="en-IN" b="1" i="0"/>
            <a:t>User Interaction (8.81%)</a:t>
          </a:r>
          <a:r>
            <a:rPr lang="en-IN" b="0" i="0"/>
            <a:t> and </a:t>
          </a:r>
          <a:r>
            <a:rPr lang="en-IN" b="1" i="0"/>
            <a:t>Customer Support (8.29%)</a:t>
          </a:r>
          <a:r>
            <a:rPr lang="en-IN" b="0" i="0"/>
            <a:t>: Significant but not primary concerns.</a:t>
          </a:r>
          <a:endParaRPr lang="en-US"/>
        </a:p>
      </dgm:t>
    </dgm:pt>
    <dgm:pt modelId="{50B0B288-B56C-47DC-BA14-ABA5C6804B25}" type="parTrans" cxnId="{B80D040E-3A00-4E0D-998C-48A31CE96152}">
      <dgm:prSet/>
      <dgm:spPr/>
      <dgm:t>
        <a:bodyPr/>
        <a:lstStyle/>
        <a:p>
          <a:endParaRPr lang="en-US"/>
        </a:p>
      </dgm:t>
    </dgm:pt>
    <dgm:pt modelId="{34976823-5402-435F-B554-0DB0ABB04A72}" type="sibTrans" cxnId="{B80D040E-3A00-4E0D-998C-48A31CE96152}">
      <dgm:prSet/>
      <dgm:spPr/>
      <dgm:t>
        <a:bodyPr/>
        <a:lstStyle/>
        <a:p>
          <a:endParaRPr lang="en-US"/>
        </a:p>
      </dgm:t>
    </dgm:pt>
    <dgm:pt modelId="{DE1DBC84-9103-4B20-8DE1-B55759FCDE4B}">
      <dgm:prSet/>
      <dgm:spPr/>
      <dgm:t>
        <a:bodyPr/>
        <a:lstStyle/>
        <a:p>
          <a:r>
            <a:rPr lang="en-IN" b="1" i="0"/>
            <a:t>Less Frequent Topics</a:t>
          </a:r>
          <a:r>
            <a:rPr lang="en-IN" b="0" i="0"/>
            <a:t>:</a:t>
          </a:r>
          <a:endParaRPr lang="en-US"/>
        </a:p>
      </dgm:t>
    </dgm:pt>
    <dgm:pt modelId="{00B568E4-9025-4191-A1CD-3B82E92D7F45}" type="parTrans" cxnId="{35FB88F5-E0FC-4946-953C-218A6E1BBF2A}">
      <dgm:prSet/>
      <dgm:spPr/>
      <dgm:t>
        <a:bodyPr/>
        <a:lstStyle/>
        <a:p>
          <a:endParaRPr lang="en-US"/>
        </a:p>
      </dgm:t>
    </dgm:pt>
    <dgm:pt modelId="{E925C142-789D-4D65-9EAE-828050C354A7}" type="sibTrans" cxnId="{35FB88F5-E0FC-4946-953C-218A6E1BBF2A}">
      <dgm:prSet/>
      <dgm:spPr/>
      <dgm:t>
        <a:bodyPr/>
        <a:lstStyle/>
        <a:p>
          <a:endParaRPr lang="en-US"/>
        </a:p>
      </dgm:t>
    </dgm:pt>
    <dgm:pt modelId="{07C5510A-7540-4679-973F-F9E5524B073C}">
      <dgm:prSet/>
      <dgm:spPr/>
      <dgm:t>
        <a:bodyPr/>
        <a:lstStyle/>
        <a:p>
          <a:r>
            <a:rPr lang="en-IN" b="1" i="0" dirty="0"/>
            <a:t>Profile Filtering (5.13%)</a:t>
          </a:r>
          <a:r>
            <a:rPr lang="en-IN" b="0" i="0" dirty="0"/>
            <a:t>: Less discussed but relevant.</a:t>
          </a:r>
          <a:endParaRPr lang="en-US" dirty="0"/>
        </a:p>
      </dgm:t>
    </dgm:pt>
    <dgm:pt modelId="{0F3125A1-0933-4A7B-90AE-EE747EB63DAB}" type="parTrans" cxnId="{5F04524D-D672-4AEE-8E4B-4521FF42779E}">
      <dgm:prSet/>
      <dgm:spPr/>
      <dgm:t>
        <a:bodyPr/>
        <a:lstStyle/>
        <a:p>
          <a:endParaRPr lang="en-US"/>
        </a:p>
      </dgm:t>
    </dgm:pt>
    <dgm:pt modelId="{3488184C-30F5-4E67-8FBD-5B0A3C1F8B73}" type="sibTrans" cxnId="{5F04524D-D672-4AEE-8E4B-4521FF42779E}">
      <dgm:prSet/>
      <dgm:spPr/>
      <dgm:t>
        <a:bodyPr/>
        <a:lstStyle/>
        <a:p>
          <a:endParaRPr lang="en-US"/>
        </a:p>
      </dgm:t>
    </dgm:pt>
    <dgm:pt modelId="{F7157DF2-6200-40A7-9181-6A6809D202A7}">
      <dgm:prSet/>
      <dgm:spPr/>
      <dgm:t>
        <a:bodyPr/>
        <a:lstStyle/>
        <a:p>
          <a:r>
            <a:rPr lang="en-IN" b="1" i="0" dirty="0"/>
            <a:t>Subscription Payment Issues (2.91%)</a:t>
          </a:r>
          <a:r>
            <a:rPr lang="en-IN" b="0" i="0" dirty="0"/>
            <a:t>, </a:t>
          </a:r>
          <a:r>
            <a:rPr lang="en-IN" b="1" i="0" dirty="0"/>
            <a:t>Fake Accounts (2.86%)</a:t>
          </a:r>
          <a:r>
            <a:rPr lang="en-IN" b="0" i="0" dirty="0"/>
            <a:t>, </a:t>
          </a:r>
          <a:r>
            <a:rPr lang="en-IN" b="1" i="0" dirty="0"/>
            <a:t>Profile Matches (1.74%)</a:t>
          </a:r>
          <a:r>
            <a:rPr lang="en-IN" b="0" i="0" dirty="0"/>
            <a:t>, and </a:t>
          </a:r>
          <a:r>
            <a:rPr lang="en-IN" b="1" i="0" dirty="0"/>
            <a:t>Subscription Model (1.57%)</a:t>
          </a:r>
          <a:r>
            <a:rPr lang="en-IN" b="0" i="0" dirty="0"/>
            <a:t>: Specific concerns for some users.</a:t>
          </a:r>
          <a:endParaRPr lang="en-US" dirty="0"/>
        </a:p>
      </dgm:t>
    </dgm:pt>
    <dgm:pt modelId="{056F3A75-E8FC-4803-9F50-C7008EAAB85A}" type="parTrans" cxnId="{EC91C5E7-76F2-4606-AF74-B88EB776196D}">
      <dgm:prSet/>
      <dgm:spPr/>
      <dgm:t>
        <a:bodyPr/>
        <a:lstStyle/>
        <a:p>
          <a:endParaRPr lang="en-US"/>
        </a:p>
      </dgm:t>
    </dgm:pt>
    <dgm:pt modelId="{171992E5-27FC-4458-A886-2661C4409270}" type="sibTrans" cxnId="{EC91C5E7-76F2-4606-AF74-B88EB776196D}">
      <dgm:prSet/>
      <dgm:spPr/>
      <dgm:t>
        <a:bodyPr/>
        <a:lstStyle/>
        <a:p>
          <a:endParaRPr lang="en-US"/>
        </a:p>
      </dgm:t>
    </dgm:pt>
    <dgm:pt modelId="{1E09ED98-2FD2-42FD-97D6-EFA04DBD41A9}">
      <dgm:prSet/>
      <dgm:spPr/>
      <dgm:t>
        <a:bodyPr/>
        <a:lstStyle/>
        <a:p>
          <a:r>
            <a:rPr lang="en-IN" b="1" i="0"/>
            <a:t>Key Focus Areas</a:t>
          </a:r>
          <a:r>
            <a:rPr lang="en-IN" b="0" i="0"/>
            <a:t>:</a:t>
          </a:r>
          <a:endParaRPr lang="en-US"/>
        </a:p>
      </dgm:t>
    </dgm:pt>
    <dgm:pt modelId="{14470FF7-2C41-4F41-9112-F94E6F981E92}" type="parTrans" cxnId="{C28265DD-B582-4007-AE66-A91E00C033D6}">
      <dgm:prSet/>
      <dgm:spPr/>
      <dgm:t>
        <a:bodyPr/>
        <a:lstStyle/>
        <a:p>
          <a:endParaRPr lang="en-US"/>
        </a:p>
      </dgm:t>
    </dgm:pt>
    <dgm:pt modelId="{B90B036B-D24D-4D55-B8D2-DB1C7DDFA14A}" type="sibTrans" cxnId="{C28265DD-B582-4007-AE66-A91E00C033D6}">
      <dgm:prSet/>
      <dgm:spPr/>
      <dgm:t>
        <a:bodyPr/>
        <a:lstStyle/>
        <a:p>
          <a:endParaRPr lang="en-US"/>
        </a:p>
      </dgm:t>
    </dgm:pt>
    <dgm:pt modelId="{D9348DB2-49F9-4757-B720-B9011B9EAF41}">
      <dgm:prSet/>
      <dgm:spPr/>
      <dgm:t>
        <a:bodyPr/>
        <a:lstStyle/>
        <a:p>
          <a:r>
            <a:rPr lang="en-IN" b="0" i="0"/>
            <a:t>Improve user experience, notifications, and payment processes.</a:t>
          </a:r>
          <a:endParaRPr lang="en-US"/>
        </a:p>
      </dgm:t>
    </dgm:pt>
    <dgm:pt modelId="{2C430BB7-78A1-45A2-8128-7D9F337A78F7}" type="parTrans" cxnId="{A1E5B121-5C0C-445D-8C69-181B3A3D1EE5}">
      <dgm:prSet/>
      <dgm:spPr/>
      <dgm:t>
        <a:bodyPr/>
        <a:lstStyle/>
        <a:p>
          <a:endParaRPr lang="en-US"/>
        </a:p>
      </dgm:t>
    </dgm:pt>
    <dgm:pt modelId="{F0058BEF-D299-4EFF-98A8-978908B23E77}" type="sibTrans" cxnId="{A1E5B121-5C0C-445D-8C69-181B3A3D1EE5}">
      <dgm:prSet/>
      <dgm:spPr/>
      <dgm:t>
        <a:bodyPr/>
        <a:lstStyle/>
        <a:p>
          <a:endParaRPr lang="en-US"/>
        </a:p>
      </dgm:t>
    </dgm:pt>
    <dgm:pt modelId="{E1F93C8D-E994-4EDA-9E3B-14AD95FCA69B}">
      <dgm:prSet/>
      <dgm:spPr/>
      <dgm:t>
        <a:bodyPr/>
        <a:lstStyle/>
        <a:p>
          <a:r>
            <a:rPr lang="en-IN" b="0" i="0" dirty="0"/>
            <a:t>Enhance profile quality and features, usability.</a:t>
          </a:r>
          <a:endParaRPr lang="en-US" dirty="0"/>
        </a:p>
      </dgm:t>
    </dgm:pt>
    <dgm:pt modelId="{2D20433D-0367-4CF2-9079-D02B20ACECD5}" type="parTrans" cxnId="{0D8F33AA-BC1F-4DC7-A80B-02DB88D14724}">
      <dgm:prSet/>
      <dgm:spPr/>
      <dgm:t>
        <a:bodyPr/>
        <a:lstStyle/>
        <a:p>
          <a:endParaRPr lang="en-US"/>
        </a:p>
      </dgm:t>
    </dgm:pt>
    <dgm:pt modelId="{A0402EBC-8E4D-498C-A5F4-F6AF873BF6ED}" type="sibTrans" cxnId="{0D8F33AA-BC1F-4DC7-A80B-02DB88D14724}">
      <dgm:prSet/>
      <dgm:spPr/>
      <dgm:t>
        <a:bodyPr/>
        <a:lstStyle/>
        <a:p>
          <a:endParaRPr lang="en-US"/>
        </a:p>
      </dgm:t>
    </dgm:pt>
    <dgm:pt modelId="{6D15B13F-0D56-45CB-968F-BF5C3F417C60}">
      <dgm:prSet/>
      <dgm:spPr/>
      <dgm:t>
        <a:bodyPr/>
        <a:lstStyle/>
        <a:p>
          <a:r>
            <a:rPr lang="en-IN" b="1" i="0"/>
            <a:t>Potential Improvements</a:t>
          </a:r>
          <a:r>
            <a:rPr lang="en-IN" b="0" i="0"/>
            <a:t>:</a:t>
          </a:r>
          <a:endParaRPr lang="en-US"/>
        </a:p>
      </dgm:t>
    </dgm:pt>
    <dgm:pt modelId="{5396E4A0-7925-4C62-8F13-78A16F61BBBE}" type="parTrans" cxnId="{B55AC606-6FBE-4C5F-8FE0-4221CB5A51B8}">
      <dgm:prSet/>
      <dgm:spPr/>
      <dgm:t>
        <a:bodyPr/>
        <a:lstStyle/>
        <a:p>
          <a:endParaRPr lang="en-US"/>
        </a:p>
      </dgm:t>
    </dgm:pt>
    <dgm:pt modelId="{5C40E316-6CFE-4AA3-83E4-3766903669BB}" type="sibTrans" cxnId="{B55AC606-6FBE-4C5F-8FE0-4221CB5A51B8}">
      <dgm:prSet/>
      <dgm:spPr/>
      <dgm:t>
        <a:bodyPr/>
        <a:lstStyle/>
        <a:p>
          <a:endParaRPr lang="en-US"/>
        </a:p>
      </dgm:t>
    </dgm:pt>
    <dgm:pt modelId="{CDB30302-B4B3-4E6E-8CAB-5EC63526BCEF}">
      <dgm:prSet/>
      <dgm:spPr/>
      <dgm:t>
        <a:bodyPr/>
        <a:lstStyle/>
        <a:p>
          <a:r>
            <a:rPr lang="en-IN" b="0" i="0"/>
            <a:t>Prioritize user experience improvements.</a:t>
          </a:r>
          <a:endParaRPr lang="en-US"/>
        </a:p>
      </dgm:t>
    </dgm:pt>
    <dgm:pt modelId="{AC320F13-7BD5-40E9-ABEF-4B9015BC8016}" type="parTrans" cxnId="{E371A888-E4A1-41F3-A110-D2CC9FAE5C93}">
      <dgm:prSet/>
      <dgm:spPr/>
      <dgm:t>
        <a:bodyPr/>
        <a:lstStyle/>
        <a:p>
          <a:endParaRPr lang="en-US"/>
        </a:p>
      </dgm:t>
    </dgm:pt>
    <dgm:pt modelId="{646ECAE8-A113-4A32-8B64-83A27F4D3FCE}" type="sibTrans" cxnId="{E371A888-E4A1-41F3-A110-D2CC9FAE5C93}">
      <dgm:prSet/>
      <dgm:spPr/>
      <dgm:t>
        <a:bodyPr/>
        <a:lstStyle/>
        <a:p>
          <a:endParaRPr lang="en-US"/>
        </a:p>
      </dgm:t>
    </dgm:pt>
    <dgm:pt modelId="{C689D00B-69F5-4E71-ACEF-2B357C451517}">
      <dgm:prSet/>
      <dgm:spPr/>
      <dgm:t>
        <a:bodyPr/>
        <a:lstStyle/>
        <a:p>
          <a:r>
            <a:rPr lang="en-IN" b="0" i="0"/>
            <a:t>Streamline notifications and payments.</a:t>
          </a:r>
          <a:endParaRPr lang="en-US"/>
        </a:p>
      </dgm:t>
    </dgm:pt>
    <dgm:pt modelId="{7A78ECAC-F7FF-4393-9484-3343EDFC2769}" type="parTrans" cxnId="{A8BF2AEB-EEF6-4D65-A6AE-3C0153032499}">
      <dgm:prSet/>
      <dgm:spPr/>
      <dgm:t>
        <a:bodyPr/>
        <a:lstStyle/>
        <a:p>
          <a:endParaRPr lang="en-US"/>
        </a:p>
      </dgm:t>
    </dgm:pt>
    <dgm:pt modelId="{F82B9748-AFDE-48BF-9C14-CDC89D5CBED0}" type="sibTrans" cxnId="{A8BF2AEB-EEF6-4D65-A6AE-3C0153032499}">
      <dgm:prSet/>
      <dgm:spPr/>
      <dgm:t>
        <a:bodyPr/>
        <a:lstStyle/>
        <a:p>
          <a:endParaRPr lang="en-US"/>
        </a:p>
      </dgm:t>
    </dgm:pt>
    <dgm:pt modelId="{8BC3EE72-A1A3-43CF-A15A-5BF9B6F469DB}">
      <dgm:prSet/>
      <dgm:spPr/>
      <dgm:t>
        <a:bodyPr/>
        <a:lstStyle/>
        <a:p>
          <a:r>
            <a:rPr lang="en-IN" b="0" i="0" dirty="0"/>
            <a:t>Address filtering.</a:t>
          </a:r>
          <a:endParaRPr lang="en-US" dirty="0"/>
        </a:p>
      </dgm:t>
    </dgm:pt>
    <dgm:pt modelId="{350B080D-A866-480B-9E11-D43E8A5444F6}" type="parTrans" cxnId="{A436315B-5AA3-4CB3-A423-1B56995FB1F6}">
      <dgm:prSet/>
      <dgm:spPr/>
      <dgm:t>
        <a:bodyPr/>
        <a:lstStyle/>
        <a:p>
          <a:endParaRPr lang="en-US"/>
        </a:p>
      </dgm:t>
    </dgm:pt>
    <dgm:pt modelId="{F0FCCDFE-C67B-4232-9EDA-08B67E6E70A6}" type="sibTrans" cxnId="{A436315B-5AA3-4CB3-A423-1B56995FB1F6}">
      <dgm:prSet/>
      <dgm:spPr/>
      <dgm:t>
        <a:bodyPr/>
        <a:lstStyle/>
        <a:p>
          <a:endParaRPr lang="en-US"/>
        </a:p>
      </dgm:t>
    </dgm:pt>
    <dgm:pt modelId="{94B65F3D-C200-47B0-A401-3E009397A6CB}">
      <dgm:prSet/>
      <dgm:spPr/>
      <dgm:t>
        <a:bodyPr/>
        <a:lstStyle/>
        <a:p>
          <a:r>
            <a:rPr lang="en-IN" b="0" i="0"/>
            <a:t>Resolve subscription and fake account issues.</a:t>
          </a:r>
          <a:endParaRPr lang="en-US"/>
        </a:p>
      </dgm:t>
    </dgm:pt>
    <dgm:pt modelId="{1C665FA6-9B69-4B9A-B8CF-70B9B373B2B5}" type="parTrans" cxnId="{77F31BEA-9994-406F-B863-1C0B88DB1645}">
      <dgm:prSet/>
      <dgm:spPr/>
      <dgm:t>
        <a:bodyPr/>
        <a:lstStyle/>
        <a:p>
          <a:endParaRPr lang="en-US"/>
        </a:p>
      </dgm:t>
    </dgm:pt>
    <dgm:pt modelId="{1D08F187-BCF1-49D8-9E80-4D5F39F0CC6D}" type="sibTrans" cxnId="{77F31BEA-9994-406F-B863-1C0B88DB1645}">
      <dgm:prSet/>
      <dgm:spPr/>
      <dgm:t>
        <a:bodyPr/>
        <a:lstStyle/>
        <a:p>
          <a:endParaRPr lang="en-US"/>
        </a:p>
      </dgm:t>
    </dgm:pt>
    <dgm:pt modelId="{F8E7974F-6D92-954C-A406-2095954541BA}" type="pres">
      <dgm:prSet presAssocID="{C6F0CD13-645A-4227-A3EA-EAD925AF44ED}" presName="Name0" presStyleCnt="0">
        <dgm:presLayoutVars>
          <dgm:dir/>
          <dgm:animLvl val="lvl"/>
          <dgm:resizeHandles val="exact"/>
        </dgm:presLayoutVars>
      </dgm:prSet>
      <dgm:spPr/>
    </dgm:pt>
    <dgm:pt modelId="{C2908E95-0642-8341-B4FD-F77FFFCD00AA}" type="pres">
      <dgm:prSet presAssocID="{B822583E-522A-4AAF-A42B-FD4351CFDBB2}" presName="composite" presStyleCnt="0"/>
      <dgm:spPr/>
    </dgm:pt>
    <dgm:pt modelId="{8F5EBA23-51A2-7F4E-A4C8-A5C4ECEB6995}" type="pres">
      <dgm:prSet presAssocID="{B822583E-522A-4AAF-A42B-FD4351CFDBB2}" presName="parTx" presStyleLbl="alignNode1" presStyleIdx="0" presStyleCnt="5">
        <dgm:presLayoutVars>
          <dgm:chMax val="0"/>
          <dgm:chPref val="0"/>
        </dgm:presLayoutVars>
      </dgm:prSet>
      <dgm:spPr/>
    </dgm:pt>
    <dgm:pt modelId="{B437ABC5-B7C4-F047-9300-7CC0E29A1674}" type="pres">
      <dgm:prSet presAssocID="{B822583E-522A-4AAF-A42B-FD4351CFDBB2}" presName="desTx" presStyleLbl="alignAccFollowNode1" presStyleIdx="0" presStyleCnt="5">
        <dgm:presLayoutVars/>
      </dgm:prSet>
      <dgm:spPr/>
    </dgm:pt>
    <dgm:pt modelId="{2D7CA43A-FA95-464A-92B9-D8B983B21883}" type="pres">
      <dgm:prSet presAssocID="{D74985A4-4800-47B9-B959-B3C36FB50EC3}" presName="space" presStyleCnt="0"/>
      <dgm:spPr/>
    </dgm:pt>
    <dgm:pt modelId="{0193C9CE-1E12-034C-A99A-F48AB4671B75}" type="pres">
      <dgm:prSet presAssocID="{955C6E7A-224A-4790-8796-1BAB8384F824}" presName="composite" presStyleCnt="0"/>
      <dgm:spPr/>
    </dgm:pt>
    <dgm:pt modelId="{A5DE21E8-DF92-CE43-9D3E-8A2191FAAFBA}" type="pres">
      <dgm:prSet presAssocID="{955C6E7A-224A-4790-8796-1BAB8384F824}" presName="parTx" presStyleLbl="alignNode1" presStyleIdx="1" presStyleCnt="5">
        <dgm:presLayoutVars>
          <dgm:chMax val="0"/>
          <dgm:chPref val="0"/>
        </dgm:presLayoutVars>
      </dgm:prSet>
      <dgm:spPr/>
    </dgm:pt>
    <dgm:pt modelId="{AB58596B-19F0-C84C-AF17-62266F251251}" type="pres">
      <dgm:prSet presAssocID="{955C6E7A-224A-4790-8796-1BAB8384F824}" presName="desTx" presStyleLbl="alignAccFollowNode1" presStyleIdx="1" presStyleCnt="5">
        <dgm:presLayoutVars/>
      </dgm:prSet>
      <dgm:spPr/>
    </dgm:pt>
    <dgm:pt modelId="{1894AE3D-DDB1-9F4C-B102-E03CD068B38A}" type="pres">
      <dgm:prSet presAssocID="{20A50854-C7B4-4E99-A1C9-9297D27479E6}" presName="space" presStyleCnt="0"/>
      <dgm:spPr/>
    </dgm:pt>
    <dgm:pt modelId="{5AD7FCCE-3398-0E4C-9D20-D8EA1A2026AE}" type="pres">
      <dgm:prSet presAssocID="{DE1DBC84-9103-4B20-8DE1-B55759FCDE4B}" presName="composite" presStyleCnt="0"/>
      <dgm:spPr/>
    </dgm:pt>
    <dgm:pt modelId="{1E02C245-D112-BC45-9F16-15C4B79304EE}" type="pres">
      <dgm:prSet presAssocID="{DE1DBC84-9103-4B20-8DE1-B55759FCDE4B}" presName="parTx" presStyleLbl="alignNode1" presStyleIdx="2" presStyleCnt="5">
        <dgm:presLayoutVars>
          <dgm:chMax val="0"/>
          <dgm:chPref val="0"/>
        </dgm:presLayoutVars>
      </dgm:prSet>
      <dgm:spPr/>
    </dgm:pt>
    <dgm:pt modelId="{DFEB7059-E2FA-4D40-A503-EE7BDC685F0D}" type="pres">
      <dgm:prSet presAssocID="{DE1DBC84-9103-4B20-8DE1-B55759FCDE4B}" presName="desTx" presStyleLbl="alignAccFollowNode1" presStyleIdx="2" presStyleCnt="5">
        <dgm:presLayoutVars/>
      </dgm:prSet>
      <dgm:spPr/>
    </dgm:pt>
    <dgm:pt modelId="{A6A78FF1-4A90-9543-BD72-D20530442C64}" type="pres">
      <dgm:prSet presAssocID="{E925C142-789D-4D65-9EAE-828050C354A7}" presName="space" presStyleCnt="0"/>
      <dgm:spPr/>
    </dgm:pt>
    <dgm:pt modelId="{0D47B17A-3AB4-FF44-979C-A0BA0494B621}" type="pres">
      <dgm:prSet presAssocID="{1E09ED98-2FD2-42FD-97D6-EFA04DBD41A9}" presName="composite" presStyleCnt="0"/>
      <dgm:spPr/>
    </dgm:pt>
    <dgm:pt modelId="{D23D6938-1ADE-3247-A597-389A70F17357}" type="pres">
      <dgm:prSet presAssocID="{1E09ED98-2FD2-42FD-97D6-EFA04DBD41A9}" presName="parTx" presStyleLbl="alignNode1" presStyleIdx="3" presStyleCnt="5">
        <dgm:presLayoutVars>
          <dgm:chMax val="0"/>
          <dgm:chPref val="0"/>
        </dgm:presLayoutVars>
      </dgm:prSet>
      <dgm:spPr/>
    </dgm:pt>
    <dgm:pt modelId="{4B1AD205-223E-824A-B177-CBFF419D2C4A}" type="pres">
      <dgm:prSet presAssocID="{1E09ED98-2FD2-42FD-97D6-EFA04DBD41A9}" presName="desTx" presStyleLbl="alignAccFollowNode1" presStyleIdx="3" presStyleCnt="5">
        <dgm:presLayoutVars/>
      </dgm:prSet>
      <dgm:spPr/>
    </dgm:pt>
    <dgm:pt modelId="{F18E0EAC-B5F6-DF48-AC88-4294F85D1AF8}" type="pres">
      <dgm:prSet presAssocID="{B90B036B-D24D-4D55-B8D2-DB1C7DDFA14A}" presName="space" presStyleCnt="0"/>
      <dgm:spPr/>
    </dgm:pt>
    <dgm:pt modelId="{CF873E53-103E-2348-88BC-15CA1839DC69}" type="pres">
      <dgm:prSet presAssocID="{6D15B13F-0D56-45CB-968F-BF5C3F417C60}" presName="composite" presStyleCnt="0"/>
      <dgm:spPr/>
    </dgm:pt>
    <dgm:pt modelId="{C8970F5B-3C83-2F4A-801E-7B952783B437}" type="pres">
      <dgm:prSet presAssocID="{6D15B13F-0D56-45CB-968F-BF5C3F417C60}" presName="parTx" presStyleLbl="alignNode1" presStyleIdx="4" presStyleCnt="5">
        <dgm:presLayoutVars>
          <dgm:chMax val="0"/>
          <dgm:chPref val="0"/>
        </dgm:presLayoutVars>
      </dgm:prSet>
      <dgm:spPr/>
    </dgm:pt>
    <dgm:pt modelId="{055452B7-65B6-F441-93FD-D943554869E9}" type="pres">
      <dgm:prSet presAssocID="{6D15B13F-0D56-45CB-968F-BF5C3F417C60}" presName="desTx" presStyleLbl="alignAccFollowNode1" presStyleIdx="4" presStyleCnt="5">
        <dgm:presLayoutVars/>
      </dgm:prSet>
      <dgm:spPr/>
    </dgm:pt>
  </dgm:ptLst>
  <dgm:cxnLst>
    <dgm:cxn modelId="{A7E32100-26B7-5943-9620-FBD8CD11507E}" type="presOf" srcId="{B822583E-522A-4AAF-A42B-FD4351CFDBB2}" destId="{8F5EBA23-51A2-7F4E-A4C8-A5C4ECEB6995}" srcOrd="0" destOrd="0" presId="urn:microsoft.com/office/officeart/2016/7/layout/ChevronBlockProcess"/>
    <dgm:cxn modelId="{B55AC606-6FBE-4C5F-8FE0-4221CB5A51B8}" srcId="{C6F0CD13-645A-4227-A3EA-EAD925AF44ED}" destId="{6D15B13F-0D56-45CB-968F-BF5C3F417C60}" srcOrd="4" destOrd="0" parTransId="{5396E4A0-7925-4C62-8F13-78A16F61BBBE}" sibTransId="{5C40E316-6CFE-4AA3-83E4-3766903669BB}"/>
    <dgm:cxn modelId="{B80D040E-3A00-4E0D-998C-48A31CE96152}" srcId="{955C6E7A-224A-4790-8796-1BAB8384F824}" destId="{0406583E-E527-41C0-8D33-0A7BB6C3B13C}" srcOrd="1" destOrd="0" parTransId="{50B0B288-B56C-47DC-BA14-ABA5C6804B25}" sibTransId="{34976823-5402-435F-B554-0DB0ABB04A72}"/>
    <dgm:cxn modelId="{B32BDA0E-84CE-4445-BCDE-5E79DE8AFBFD}" type="presOf" srcId="{E01AE9A0-64EB-4CF6-8EE5-4BCD7DE02209}" destId="{B437ABC5-B7C4-F047-9300-7CC0E29A1674}" srcOrd="0" destOrd="0" presId="urn:microsoft.com/office/officeart/2016/7/layout/ChevronBlockProcess"/>
    <dgm:cxn modelId="{A1E5B121-5C0C-445D-8C69-181B3A3D1EE5}" srcId="{1E09ED98-2FD2-42FD-97D6-EFA04DBD41A9}" destId="{D9348DB2-49F9-4757-B720-B9011B9EAF41}" srcOrd="0" destOrd="0" parTransId="{2C430BB7-78A1-45A2-8128-7D9F337A78F7}" sibTransId="{F0058BEF-D299-4EFF-98A8-978908B23E77}"/>
    <dgm:cxn modelId="{F5DF272A-DF35-734C-97C2-BA5239A67CFC}" type="presOf" srcId="{C6F0CD13-645A-4227-A3EA-EAD925AF44ED}" destId="{F8E7974F-6D92-954C-A406-2095954541BA}" srcOrd="0" destOrd="0" presId="urn:microsoft.com/office/officeart/2016/7/layout/ChevronBlockProcess"/>
    <dgm:cxn modelId="{64105239-F72D-8D49-8C9F-748EA23F5E91}" type="presOf" srcId="{07C5510A-7540-4679-973F-F9E5524B073C}" destId="{DFEB7059-E2FA-4D40-A503-EE7BDC685F0D}" srcOrd="0" destOrd="0" presId="urn:microsoft.com/office/officeart/2016/7/layout/ChevronBlockProcess"/>
    <dgm:cxn modelId="{6A22024C-830A-43D1-B1EB-DBC983D994E5}" srcId="{C6F0CD13-645A-4227-A3EA-EAD925AF44ED}" destId="{955C6E7A-224A-4790-8796-1BAB8384F824}" srcOrd="1" destOrd="0" parTransId="{710B7C95-5A58-4DBC-A34B-0BA53F198752}" sibTransId="{20A50854-C7B4-4E99-A1C9-9297D27479E6}"/>
    <dgm:cxn modelId="{5F04524D-D672-4AEE-8E4B-4521FF42779E}" srcId="{DE1DBC84-9103-4B20-8DE1-B55759FCDE4B}" destId="{07C5510A-7540-4679-973F-F9E5524B073C}" srcOrd="0" destOrd="0" parTransId="{0F3125A1-0933-4A7B-90AE-EE747EB63DAB}" sibTransId="{3488184C-30F5-4E67-8FBD-5B0A3C1F8B73}"/>
    <dgm:cxn modelId="{19CB8C54-E1DA-417D-811C-FDF5B33B2640}" srcId="{C6F0CD13-645A-4227-A3EA-EAD925AF44ED}" destId="{B822583E-522A-4AAF-A42B-FD4351CFDBB2}" srcOrd="0" destOrd="0" parTransId="{C3D93CD6-4D2D-4E12-AC45-90795E5AB233}" sibTransId="{D74985A4-4800-47B9-B959-B3C36FB50EC3}"/>
    <dgm:cxn modelId="{A436315B-5AA3-4CB3-A423-1B56995FB1F6}" srcId="{6D15B13F-0D56-45CB-968F-BF5C3F417C60}" destId="{8BC3EE72-A1A3-43CF-A15A-5BF9B6F469DB}" srcOrd="2" destOrd="0" parTransId="{350B080D-A866-480B-9E11-D43E8A5444F6}" sibTransId="{F0FCCDFE-C67B-4232-9EDA-08B67E6E70A6}"/>
    <dgm:cxn modelId="{82970166-15E7-4643-99D5-2C58F69B7996}" srcId="{B822583E-522A-4AAF-A42B-FD4351CFDBB2}" destId="{829880A1-8906-4CDF-9E85-753309A465C7}" srcOrd="1" destOrd="0" parTransId="{1C9A7F06-9A2F-4408-AAEF-9D11E1FE9482}" sibTransId="{086C89B6-DC80-47B5-BDF2-517C2FFD9080}"/>
    <dgm:cxn modelId="{B299CA6C-8A3D-7D47-BAD4-DA31FB56FAED}" type="presOf" srcId="{DE1DBC84-9103-4B20-8DE1-B55759FCDE4B}" destId="{1E02C245-D112-BC45-9F16-15C4B79304EE}" srcOrd="0" destOrd="0" presId="urn:microsoft.com/office/officeart/2016/7/layout/ChevronBlockProcess"/>
    <dgm:cxn modelId="{0DA3517B-2939-1A4C-95F6-4551C36D3956}" type="presOf" srcId="{0406583E-E527-41C0-8D33-0A7BB6C3B13C}" destId="{AB58596B-19F0-C84C-AF17-62266F251251}" srcOrd="0" destOrd="1" presId="urn:microsoft.com/office/officeart/2016/7/layout/ChevronBlockProcess"/>
    <dgm:cxn modelId="{4554D383-DE8F-624C-83E9-1E2E6D1DC8E7}" type="presOf" srcId="{6D15B13F-0D56-45CB-968F-BF5C3F417C60}" destId="{C8970F5B-3C83-2F4A-801E-7B952783B437}" srcOrd="0" destOrd="0" presId="urn:microsoft.com/office/officeart/2016/7/layout/ChevronBlockProcess"/>
    <dgm:cxn modelId="{E371A888-E4A1-41F3-A110-D2CC9FAE5C93}" srcId="{6D15B13F-0D56-45CB-968F-BF5C3F417C60}" destId="{CDB30302-B4B3-4E6E-8CAB-5EC63526BCEF}" srcOrd="0" destOrd="0" parTransId="{AC320F13-7BD5-40E9-ABEF-4B9015BC8016}" sibTransId="{646ECAE8-A113-4A32-8B64-83A27F4D3FCE}"/>
    <dgm:cxn modelId="{943DCC95-8D7E-A64B-A396-91EB03E71570}" type="presOf" srcId="{829880A1-8906-4CDF-9E85-753309A465C7}" destId="{B437ABC5-B7C4-F047-9300-7CC0E29A1674}" srcOrd="0" destOrd="1" presId="urn:microsoft.com/office/officeart/2016/7/layout/ChevronBlockProcess"/>
    <dgm:cxn modelId="{46424998-727F-1B4B-8349-B1E1AB27D3F1}" type="presOf" srcId="{D9348DB2-49F9-4757-B720-B9011B9EAF41}" destId="{4B1AD205-223E-824A-B177-CBFF419D2C4A}" srcOrd="0" destOrd="0" presId="urn:microsoft.com/office/officeart/2016/7/layout/ChevronBlockProcess"/>
    <dgm:cxn modelId="{7A5FA99F-3B9A-4D74-BCE5-08269F92B059}" srcId="{955C6E7A-224A-4790-8796-1BAB8384F824}" destId="{58E30C1C-05B5-4234-856A-8D98DD326070}" srcOrd="0" destOrd="0" parTransId="{6861D624-1A94-4C4C-8B04-5A029F293A84}" sibTransId="{78EE7997-DA41-45E6-8E62-EAB5AB623298}"/>
    <dgm:cxn modelId="{9B9C74A2-DA52-C044-96E5-EB50B1F61044}" type="presOf" srcId="{CDB30302-B4B3-4E6E-8CAB-5EC63526BCEF}" destId="{055452B7-65B6-F441-93FD-D943554869E9}" srcOrd="0" destOrd="0" presId="urn:microsoft.com/office/officeart/2016/7/layout/ChevronBlockProcess"/>
    <dgm:cxn modelId="{1D12FFA3-2B5F-3B44-B866-3B51A53BF9AA}" type="presOf" srcId="{E1F93C8D-E994-4EDA-9E3B-14AD95FCA69B}" destId="{4B1AD205-223E-824A-B177-CBFF419D2C4A}" srcOrd="0" destOrd="1" presId="urn:microsoft.com/office/officeart/2016/7/layout/ChevronBlockProcess"/>
    <dgm:cxn modelId="{0D8F33AA-BC1F-4DC7-A80B-02DB88D14724}" srcId="{1E09ED98-2FD2-42FD-97D6-EFA04DBD41A9}" destId="{E1F93C8D-E994-4EDA-9E3B-14AD95FCA69B}" srcOrd="1" destOrd="0" parTransId="{2D20433D-0367-4CF2-9079-D02B20ACECD5}" sibTransId="{A0402EBC-8E4D-498C-A5F4-F6AF873BF6ED}"/>
    <dgm:cxn modelId="{E551B9B1-D4FD-C847-8C00-6A58F5E92EAC}" type="presOf" srcId="{C689D00B-69F5-4E71-ACEF-2B357C451517}" destId="{055452B7-65B6-F441-93FD-D943554869E9}" srcOrd="0" destOrd="1" presId="urn:microsoft.com/office/officeart/2016/7/layout/ChevronBlockProcess"/>
    <dgm:cxn modelId="{1C5B1BBA-5E46-4846-97F9-124BFCBF4B6F}" type="presOf" srcId="{58E30C1C-05B5-4234-856A-8D98DD326070}" destId="{AB58596B-19F0-C84C-AF17-62266F251251}" srcOrd="0" destOrd="0" presId="urn:microsoft.com/office/officeart/2016/7/layout/ChevronBlockProcess"/>
    <dgm:cxn modelId="{6330C9D9-2563-5A4A-95B8-6EA961CB761D}" type="presOf" srcId="{94B65F3D-C200-47B0-A401-3E009397A6CB}" destId="{055452B7-65B6-F441-93FD-D943554869E9}" srcOrd="0" destOrd="3" presId="urn:microsoft.com/office/officeart/2016/7/layout/ChevronBlockProcess"/>
    <dgm:cxn modelId="{C28265DD-B582-4007-AE66-A91E00C033D6}" srcId="{C6F0CD13-645A-4227-A3EA-EAD925AF44ED}" destId="{1E09ED98-2FD2-42FD-97D6-EFA04DBD41A9}" srcOrd="3" destOrd="0" parTransId="{14470FF7-2C41-4F41-9112-F94E6F981E92}" sibTransId="{B90B036B-D24D-4D55-B8D2-DB1C7DDFA14A}"/>
    <dgm:cxn modelId="{EC91C5E7-76F2-4606-AF74-B88EB776196D}" srcId="{DE1DBC84-9103-4B20-8DE1-B55759FCDE4B}" destId="{F7157DF2-6200-40A7-9181-6A6809D202A7}" srcOrd="1" destOrd="0" parTransId="{056F3A75-E8FC-4803-9F50-C7008EAAB85A}" sibTransId="{171992E5-27FC-4458-A886-2661C4409270}"/>
    <dgm:cxn modelId="{91FDDFE7-0EBD-9B42-80A9-D8BCBBC05930}" type="presOf" srcId="{8BC3EE72-A1A3-43CF-A15A-5BF9B6F469DB}" destId="{055452B7-65B6-F441-93FD-D943554869E9}" srcOrd="0" destOrd="2" presId="urn:microsoft.com/office/officeart/2016/7/layout/ChevronBlockProcess"/>
    <dgm:cxn modelId="{56316EE8-E63D-8D4E-B2A1-C622D1D3ABCF}" type="presOf" srcId="{955C6E7A-224A-4790-8796-1BAB8384F824}" destId="{A5DE21E8-DF92-CE43-9D3E-8A2191FAAFBA}" srcOrd="0" destOrd="0" presId="urn:microsoft.com/office/officeart/2016/7/layout/ChevronBlockProcess"/>
    <dgm:cxn modelId="{5039F3E8-EF9C-47CA-9AE2-013F7C6DFD7C}" srcId="{B822583E-522A-4AAF-A42B-FD4351CFDBB2}" destId="{E01AE9A0-64EB-4CF6-8EE5-4BCD7DE02209}" srcOrd="0" destOrd="0" parTransId="{601616DA-431F-43B0-AE18-B269EA82FB43}" sibTransId="{2CF48E94-1C2F-432B-BBA8-6EA9B0F8475A}"/>
    <dgm:cxn modelId="{77F31BEA-9994-406F-B863-1C0B88DB1645}" srcId="{6D15B13F-0D56-45CB-968F-BF5C3F417C60}" destId="{94B65F3D-C200-47B0-A401-3E009397A6CB}" srcOrd="3" destOrd="0" parTransId="{1C665FA6-9B69-4B9A-B8CF-70B9B373B2B5}" sibTransId="{1D08F187-BCF1-49D8-9E80-4D5F39F0CC6D}"/>
    <dgm:cxn modelId="{A8BF2AEB-EEF6-4D65-A6AE-3C0153032499}" srcId="{6D15B13F-0D56-45CB-968F-BF5C3F417C60}" destId="{C689D00B-69F5-4E71-ACEF-2B357C451517}" srcOrd="1" destOrd="0" parTransId="{7A78ECAC-F7FF-4393-9484-3343EDFC2769}" sibTransId="{F82B9748-AFDE-48BF-9C14-CDC89D5CBED0}"/>
    <dgm:cxn modelId="{1AB793ED-7058-2B41-B8C7-3FC7B3346B62}" type="presOf" srcId="{F7157DF2-6200-40A7-9181-6A6809D202A7}" destId="{DFEB7059-E2FA-4D40-A503-EE7BDC685F0D}" srcOrd="0" destOrd="1" presId="urn:microsoft.com/office/officeart/2016/7/layout/ChevronBlockProcess"/>
    <dgm:cxn modelId="{8CEF04F4-1464-6A48-8E28-C66E7790938E}" type="presOf" srcId="{1E09ED98-2FD2-42FD-97D6-EFA04DBD41A9}" destId="{D23D6938-1ADE-3247-A597-389A70F17357}" srcOrd="0" destOrd="0" presId="urn:microsoft.com/office/officeart/2016/7/layout/ChevronBlockProcess"/>
    <dgm:cxn modelId="{35FB88F5-E0FC-4946-953C-218A6E1BBF2A}" srcId="{C6F0CD13-645A-4227-A3EA-EAD925AF44ED}" destId="{DE1DBC84-9103-4B20-8DE1-B55759FCDE4B}" srcOrd="2" destOrd="0" parTransId="{00B568E4-9025-4191-A1CD-3B82E92D7F45}" sibTransId="{E925C142-789D-4D65-9EAE-828050C354A7}"/>
    <dgm:cxn modelId="{DB95C74C-286A-174B-A723-08A6152B67B5}" type="presParOf" srcId="{F8E7974F-6D92-954C-A406-2095954541BA}" destId="{C2908E95-0642-8341-B4FD-F77FFFCD00AA}" srcOrd="0" destOrd="0" presId="urn:microsoft.com/office/officeart/2016/7/layout/ChevronBlockProcess"/>
    <dgm:cxn modelId="{BA88C981-8082-6446-8017-4368062204B6}" type="presParOf" srcId="{C2908E95-0642-8341-B4FD-F77FFFCD00AA}" destId="{8F5EBA23-51A2-7F4E-A4C8-A5C4ECEB6995}" srcOrd="0" destOrd="0" presId="urn:microsoft.com/office/officeart/2016/7/layout/ChevronBlockProcess"/>
    <dgm:cxn modelId="{BE3A94DE-EC97-EB48-93A4-78841FE1D418}" type="presParOf" srcId="{C2908E95-0642-8341-B4FD-F77FFFCD00AA}" destId="{B437ABC5-B7C4-F047-9300-7CC0E29A1674}" srcOrd="1" destOrd="0" presId="urn:microsoft.com/office/officeart/2016/7/layout/ChevronBlockProcess"/>
    <dgm:cxn modelId="{39548ADE-4503-2045-BEBD-E25EDEC3AB60}" type="presParOf" srcId="{F8E7974F-6D92-954C-A406-2095954541BA}" destId="{2D7CA43A-FA95-464A-92B9-D8B983B21883}" srcOrd="1" destOrd="0" presId="urn:microsoft.com/office/officeart/2016/7/layout/ChevronBlockProcess"/>
    <dgm:cxn modelId="{09D33874-B1AF-5440-846F-4BE1C125E071}" type="presParOf" srcId="{F8E7974F-6D92-954C-A406-2095954541BA}" destId="{0193C9CE-1E12-034C-A99A-F48AB4671B75}" srcOrd="2" destOrd="0" presId="urn:microsoft.com/office/officeart/2016/7/layout/ChevronBlockProcess"/>
    <dgm:cxn modelId="{2D4D036F-9206-E046-A7C4-91C84F114534}" type="presParOf" srcId="{0193C9CE-1E12-034C-A99A-F48AB4671B75}" destId="{A5DE21E8-DF92-CE43-9D3E-8A2191FAAFBA}" srcOrd="0" destOrd="0" presId="urn:microsoft.com/office/officeart/2016/7/layout/ChevronBlockProcess"/>
    <dgm:cxn modelId="{3A8B0AAE-0CBE-1340-9503-9018660ECFCD}" type="presParOf" srcId="{0193C9CE-1E12-034C-A99A-F48AB4671B75}" destId="{AB58596B-19F0-C84C-AF17-62266F251251}" srcOrd="1" destOrd="0" presId="urn:microsoft.com/office/officeart/2016/7/layout/ChevronBlockProcess"/>
    <dgm:cxn modelId="{D3896789-CB95-9F49-B91D-DBFE85A75727}" type="presParOf" srcId="{F8E7974F-6D92-954C-A406-2095954541BA}" destId="{1894AE3D-DDB1-9F4C-B102-E03CD068B38A}" srcOrd="3" destOrd="0" presId="urn:microsoft.com/office/officeart/2016/7/layout/ChevronBlockProcess"/>
    <dgm:cxn modelId="{466BF268-FEEE-AB4F-BC5B-BAAAE22E0DE7}" type="presParOf" srcId="{F8E7974F-6D92-954C-A406-2095954541BA}" destId="{5AD7FCCE-3398-0E4C-9D20-D8EA1A2026AE}" srcOrd="4" destOrd="0" presId="urn:microsoft.com/office/officeart/2016/7/layout/ChevronBlockProcess"/>
    <dgm:cxn modelId="{D42FE5CF-601E-A647-B31C-16501A2BFBB7}" type="presParOf" srcId="{5AD7FCCE-3398-0E4C-9D20-D8EA1A2026AE}" destId="{1E02C245-D112-BC45-9F16-15C4B79304EE}" srcOrd="0" destOrd="0" presId="urn:microsoft.com/office/officeart/2016/7/layout/ChevronBlockProcess"/>
    <dgm:cxn modelId="{ED6B8774-F655-B84A-B72C-45C6C0A49FD3}" type="presParOf" srcId="{5AD7FCCE-3398-0E4C-9D20-D8EA1A2026AE}" destId="{DFEB7059-E2FA-4D40-A503-EE7BDC685F0D}" srcOrd="1" destOrd="0" presId="urn:microsoft.com/office/officeart/2016/7/layout/ChevronBlockProcess"/>
    <dgm:cxn modelId="{2E11AEDA-4F45-5F42-9FE0-680C215903A7}" type="presParOf" srcId="{F8E7974F-6D92-954C-A406-2095954541BA}" destId="{A6A78FF1-4A90-9543-BD72-D20530442C64}" srcOrd="5" destOrd="0" presId="urn:microsoft.com/office/officeart/2016/7/layout/ChevronBlockProcess"/>
    <dgm:cxn modelId="{86C6865F-7F54-7841-A66C-3229C9EC6D9C}" type="presParOf" srcId="{F8E7974F-6D92-954C-A406-2095954541BA}" destId="{0D47B17A-3AB4-FF44-979C-A0BA0494B621}" srcOrd="6" destOrd="0" presId="urn:microsoft.com/office/officeart/2016/7/layout/ChevronBlockProcess"/>
    <dgm:cxn modelId="{90154D34-FFE2-034D-9D7E-DB36BA71428C}" type="presParOf" srcId="{0D47B17A-3AB4-FF44-979C-A0BA0494B621}" destId="{D23D6938-1ADE-3247-A597-389A70F17357}" srcOrd="0" destOrd="0" presId="urn:microsoft.com/office/officeart/2016/7/layout/ChevronBlockProcess"/>
    <dgm:cxn modelId="{13F05C60-60AD-C14F-A4E1-21C0BED635B8}" type="presParOf" srcId="{0D47B17A-3AB4-FF44-979C-A0BA0494B621}" destId="{4B1AD205-223E-824A-B177-CBFF419D2C4A}" srcOrd="1" destOrd="0" presId="urn:microsoft.com/office/officeart/2016/7/layout/ChevronBlockProcess"/>
    <dgm:cxn modelId="{7F39E335-722E-914D-960C-A6112A0A8EE8}" type="presParOf" srcId="{F8E7974F-6D92-954C-A406-2095954541BA}" destId="{F18E0EAC-B5F6-DF48-AC88-4294F85D1AF8}" srcOrd="7" destOrd="0" presId="urn:microsoft.com/office/officeart/2016/7/layout/ChevronBlockProcess"/>
    <dgm:cxn modelId="{1BBC714F-BC5E-0A4D-8499-D94A6D95B824}" type="presParOf" srcId="{F8E7974F-6D92-954C-A406-2095954541BA}" destId="{CF873E53-103E-2348-88BC-15CA1839DC69}" srcOrd="8" destOrd="0" presId="urn:microsoft.com/office/officeart/2016/7/layout/ChevronBlockProcess"/>
    <dgm:cxn modelId="{C994E9B9-8AF2-7E42-9325-0FE69F0B23AD}" type="presParOf" srcId="{CF873E53-103E-2348-88BC-15CA1839DC69}" destId="{C8970F5B-3C83-2F4A-801E-7B952783B437}" srcOrd="0" destOrd="0" presId="urn:microsoft.com/office/officeart/2016/7/layout/ChevronBlockProcess"/>
    <dgm:cxn modelId="{A78BE7A3-0E82-C146-A45E-846B5EE4F36F}" type="presParOf" srcId="{CF873E53-103E-2348-88BC-15CA1839DC69}" destId="{055452B7-65B6-F441-93FD-D943554869E9}"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BA23-51A2-7F4E-A4C8-A5C4ECEB6995}">
      <dsp:nvSpPr>
        <dsp:cNvPr id="0" name=""/>
        <dsp:cNvSpPr/>
      </dsp:nvSpPr>
      <dsp:spPr>
        <a:xfrm>
          <a:off x="8879" y="549397"/>
          <a:ext cx="2141589" cy="642476"/>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755650">
            <a:lnSpc>
              <a:spcPct val="90000"/>
            </a:lnSpc>
            <a:spcBef>
              <a:spcPct val="0"/>
            </a:spcBef>
            <a:spcAft>
              <a:spcPct val="35000"/>
            </a:spcAft>
            <a:buNone/>
          </a:pPr>
          <a:r>
            <a:rPr lang="en-IN" sz="1700" b="1" i="0" kern="1200"/>
            <a:t>Dominant Topics</a:t>
          </a:r>
          <a:r>
            <a:rPr lang="en-IN" sz="1700" b="0" i="0" kern="1200"/>
            <a:t>:</a:t>
          </a:r>
          <a:endParaRPr lang="en-US" sz="1700" kern="1200"/>
        </a:p>
      </dsp:txBody>
      <dsp:txXfrm>
        <a:off x="201622" y="549397"/>
        <a:ext cx="1756103" cy="642476"/>
      </dsp:txXfrm>
    </dsp:sp>
    <dsp:sp modelId="{B437ABC5-B7C4-F047-9300-7CC0E29A1674}">
      <dsp:nvSpPr>
        <dsp:cNvPr id="0" name=""/>
        <dsp:cNvSpPr/>
      </dsp:nvSpPr>
      <dsp:spPr>
        <a:xfrm>
          <a:off x="8879" y="1191874"/>
          <a:ext cx="1948846" cy="220760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533400">
            <a:lnSpc>
              <a:spcPct val="90000"/>
            </a:lnSpc>
            <a:spcBef>
              <a:spcPct val="0"/>
            </a:spcBef>
            <a:spcAft>
              <a:spcPct val="35000"/>
            </a:spcAft>
            <a:buNone/>
          </a:pPr>
          <a:r>
            <a:rPr lang="en-IN" sz="1200" b="1" i="0" kern="1200"/>
            <a:t>User Experience (20.09%)</a:t>
          </a:r>
          <a:r>
            <a:rPr lang="en-IN" sz="1200" b="0" i="0" kern="1200"/>
            <a:t>: Key focus is on app experience for dating.</a:t>
          </a:r>
          <a:endParaRPr lang="en-US" sz="1200" kern="1200"/>
        </a:p>
        <a:p>
          <a:pPr marL="0" lvl="0" indent="0" algn="l" defTabSz="533400">
            <a:lnSpc>
              <a:spcPct val="90000"/>
            </a:lnSpc>
            <a:spcBef>
              <a:spcPct val="0"/>
            </a:spcBef>
            <a:spcAft>
              <a:spcPct val="35000"/>
            </a:spcAft>
            <a:buNone/>
          </a:pPr>
          <a:r>
            <a:rPr lang="en-IN" sz="1200" b="1" i="0" kern="1200"/>
            <a:t>Notification Alerts (10.86%)</a:t>
          </a:r>
          <a:r>
            <a:rPr lang="en-IN" sz="1200" b="0" i="0" kern="1200"/>
            <a:t> and </a:t>
          </a:r>
          <a:r>
            <a:rPr lang="en-IN" sz="1200" b="1" i="0" kern="1200"/>
            <a:t>In-app Payments (10.85%)</a:t>
          </a:r>
          <a:r>
            <a:rPr lang="en-IN" sz="1200" b="0" i="0" kern="1200"/>
            <a:t>: Concerns about notifications and payment processes.</a:t>
          </a:r>
          <a:endParaRPr lang="en-US" sz="1200" kern="1200"/>
        </a:p>
      </dsp:txBody>
      <dsp:txXfrm>
        <a:off x="8879" y="1191874"/>
        <a:ext cx="1948846" cy="2207603"/>
      </dsp:txXfrm>
    </dsp:sp>
    <dsp:sp modelId="{A5DE21E8-DF92-CE43-9D3E-8A2191FAAFBA}">
      <dsp:nvSpPr>
        <dsp:cNvPr id="0" name=""/>
        <dsp:cNvSpPr/>
      </dsp:nvSpPr>
      <dsp:spPr>
        <a:xfrm>
          <a:off x="2097942" y="549397"/>
          <a:ext cx="2141589" cy="642476"/>
        </a:xfrm>
        <a:prstGeom prst="chevron">
          <a:avLst>
            <a:gd name="adj" fmla="val 3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755650">
            <a:lnSpc>
              <a:spcPct val="90000"/>
            </a:lnSpc>
            <a:spcBef>
              <a:spcPct val="0"/>
            </a:spcBef>
            <a:spcAft>
              <a:spcPct val="35000"/>
            </a:spcAft>
            <a:buNone/>
          </a:pPr>
          <a:r>
            <a:rPr lang="en-IN" sz="1700" b="1" i="0" kern="1200"/>
            <a:t>Moderate Topics</a:t>
          </a:r>
          <a:r>
            <a:rPr lang="en-IN" sz="1700" b="0" i="0" kern="1200"/>
            <a:t>:</a:t>
          </a:r>
          <a:endParaRPr lang="en-US" sz="1700" kern="1200"/>
        </a:p>
      </dsp:txBody>
      <dsp:txXfrm>
        <a:off x="2290685" y="549397"/>
        <a:ext cx="1756103" cy="642476"/>
      </dsp:txXfrm>
    </dsp:sp>
    <dsp:sp modelId="{AB58596B-19F0-C84C-AF17-62266F251251}">
      <dsp:nvSpPr>
        <dsp:cNvPr id="0" name=""/>
        <dsp:cNvSpPr/>
      </dsp:nvSpPr>
      <dsp:spPr>
        <a:xfrm>
          <a:off x="2097942" y="1191874"/>
          <a:ext cx="1948846" cy="220760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533400">
            <a:lnSpc>
              <a:spcPct val="90000"/>
            </a:lnSpc>
            <a:spcBef>
              <a:spcPct val="0"/>
            </a:spcBef>
            <a:spcAft>
              <a:spcPct val="35000"/>
            </a:spcAft>
            <a:buNone/>
          </a:pPr>
          <a:r>
            <a:rPr lang="en-IN" sz="1200" b="1" i="0" kern="1200" dirty="0"/>
            <a:t>Profile Quality &amp; Features (9.82%), Usability (7.26%)</a:t>
          </a:r>
          <a:r>
            <a:rPr lang="en-IN" sz="1200" b="0" i="0" kern="1200" dirty="0"/>
            <a:t> : Important for user satisfaction.</a:t>
          </a:r>
          <a:endParaRPr lang="en-US" sz="1200" kern="1200" dirty="0"/>
        </a:p>
        <a:p>
          <a:pPr marL="0" lvl="0" indent="0" algn="l" defTabSz="533400">
            <a:lnSpc>
              <a:spcPct val="90000"/>
            </a:lnSpc>
            <a:spcBef>
              <a:spcPct val="0"/>
            </a:spcBef>
            <a:spcAft>
              <a:spcPct val="35000"/>
            </a:spcAft>
            <a:buNone/>
          </a:pPr>
          <a:r>
            <a:rPr lang="en-IN" sz="1200" b="1" i="0" kern="1200"/>
            <a:t>User Interaction (8.81%)</a:t>
          </a:r>
          <a:r>
            <a:rPr lang="en-IN" sz="1200" b="0" i="0" kern="1200"/>
            <a:t> and </a:t>
          </a:r>
          <a:r>
            <a:rPr lang="en-IN" sz="1200" b="1" i="0" kern="1200"/>
            <a:t>Customer Support (8.29%)</a:t>
          </a:r>
          <a:r>
            <a:rPr lang="en-IN" sz="1200" b="0" i="0" kern="1200"/>
            <a:t>: Significant but not primary concerns.</a:t>
          </a:r>
          <a:endParaRPr lang="en-US" sz="1200" kern="1200"/>
        </a:p>
      </dsp:txBody>
      <dsp:txXfrm>
        <a:off x="2097942" y="1191874"/>
        <a:ext cx="1948846" cy="2207603"/>
      </dsp:txXfrm>
    </dsp:sp>
    <dsp:sp modelId="{1E02C245-D112-BC45-9F16-15C4B79304EE}">
      <dsp:nvSpPr>
        <dsp:cNvPr id="0" name=""/>
        <dsp:cNvSpPr/>
      </dsp:nvSpPr>
      <dsp:spPr>
        <a:xfrm>
          <a:off x="4187005" y="549397"/>
          <a:ext cx="2141589" cy="642476"/>
        </a:xfrm>
        <a:prstGeom prst="chevron">
          <a:avLst>
            <a:gd name="adj" fmla="val 3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755650">
            <a:lnSpc>
              <a:spcPct val="90000"/>
            </a:lnSpc>
            <a:spcBef>
              <a:spcPct val="0"/>
            </a:spcBef>
            <a:spcAft>
              <a:spcPct val="35000"/>
            </a:spcAft>
            <a:buNone/>
          </a:pPr>
          <a:r>
            <a:rPr lang="en-IN" sz="1700" b="1" i="0" kern="1200"/>
            <a:t>Less Frequent Topics</a:t>
          </a:r>
          <a:r>
            <a:rPr lang="en-IN" sz="1700" b="0" i="0" kern="1200"/>
            <a:t>:</a:t>
          </a:r>
          <a:endParaRPr lang="en-US" sz="1700" kern="1200"/>
        </a:p>
      </dsp:txBody>
      <dsp:txXfrm>
        <a:off x="4379748" y="549397"/>
        <a:ext cx="1756103" cy="642476"/>
      </dsp:txXfrm>
    </dsp:sp>
    <dsp:sp modelId="{DFEB7059-E2FA-4D40-A503-EE7BDC685F0D}">
      <dsp:nvSpPr>
        <dsp:cNvPr id="0" name=""/>
        <dsp:cNvSpPr/>
      </dsp:nvSpPr>
      <dsp:spPr>
        <a:xfrm>
          <a:off x="4187005" y="1191874"/>
          <a:ext cx="1948846" cy="220760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533400">
            <a:lnSpc>
              <a:spcPct val="90000"/>
            </a:lnSpc>
            <a:spcBef>
              <a:spcPct val="0"/>
            </a:spcBef>
            <a:spcAft>
              <a:spcPct val="35000"/>
            </a:spcAft>
            <a:buNone/>
          </a:pPr>
          <a:r>
            <a:rPr lang="en-IN" sz="1200" b="1" i="0" kern="1200" dirty="0"/>
            <a:t>Profile Filtering (5.13%)</a:t>
          </a:r>
          <a:r>
            <a:rPr lang="en-IN" sz="1200" b="0" i="0" kern="1200" dirty="0"/>
            <a:t>: Less discussed but relevant.</a:t>
          </a:r>
          <a:endParaRPr lang="en-US" sz="1200" kern="1200" dirty="0"/>
        </a:p>
        <a:p>
          <a:pPr marL="0" lvl="0" indent="0" algn="l" defTabSz="533400">
            <a:lnSpc>
              <a:spcPct val="90000"/>
            </a:lnSpc>
            <a:spcBef>
              <a:spcPct val="0"/>
            </a:spcBef>
            <a:spcAft>
              <a:spcPct val="35000"/>
            </a:spcAft>
            <a:buNone/>
          </a:pPr>
          <a:r>
            <a:rPr lang="en-IN" sz="1200" b="1" i="0" kern="1200" dirty="0"/>
            <a:t>Subscription Payment Issues (2.91%)</a:t>
          </a:r>
          <a:r>
            <a:rPr lang="en-IN" sz="1200" b="0" i="0" kern="1200" dirty="0"/>
            <a:t>, </a:t>
          </a:r>
          <a:r>
            <a:rPr lang="en-IN" sz="1200" b="1" i="0" kern="1200" dirty="0"/>
            <a:t>Fake Accounts (2.86%)</a:t>
          </a:r>
          <a:r>
            <a:rPr lang="en-IN" sz="1200" b="0" i="0" kern="1200" dirty="0"/>
            <a:t>, </a:t>
          </a:r>
          <a:r>
            <a:rPr lang="en-IN" sz="1200" b="1" i="0" kern="1200" dirty="0"/>
            <a:t>Profile Matches (1.74%)</a:t>
          </a:r>
          <a:r>
            <a:rPr lang="en-IN" sz="1200" b="0" i="0" kern="1200" dirty="0"/>
            <a:t>, and </a:t>
          </a:r>
          <a:r>
            <a:rPr lang="en-IN" sz="1200" b="1" i="0" kern="1200" dirty="0"/>
            <a:t>Subscription Model (1.57%)</a:t>
          </a:r>
          <a:r>
            <a:rPr lang="en-IN" sz="1200" b="0" i="0" kern="1200" dirty="0"/>
            <a:t>: Specific concerns for some users.</a:t>
          </a:r>
          <a:endParaRPr lang="en-US" sz="1200" kern="1200" dirty="0"/>
        </a:p>
      </dsp:txBody>
      <dsp:txXfrm>
        <a:off x="4187005" y="1191874"/>
        <a:ext cx="1948846" cy="2207603"/>
      </dsp:txXfrm>
    </dsp:sp>
    <dsp:sp modelId="{D23D6938-1ADE-3247-A597-389A70F17357}">
      <dsp:nvSpPr>
        <dsp:cNvPr id="0" name=""/>
        <dsp:cNvSpPr/>
      </dsp:nvSpPr>
      <dsp:spPr>
        <a:xfrm>
          <a:off x="6276068" y="549397"/>
          <a:ext cx="2141589" cy="642476"/>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755650">
            <a:lnSpc>
              <a:spcPct val="90000"/>
            </a:lnSpc>
            <a:spcBef>
              <a:spcPct val="0"/>
            </a:spcBef>
            <a:spcAft>
              <a:spcPct val="35000"/>
            </a:spcAft>
            <a:buNone/>
          </a:pPr>
          <a:r>
            <a:rPr lang="en-IN" sz="1700" b="1" i="0" kern="1200"/>
            <a:t>Key Focus Areas</a:t>
          </a:r>
          <a:r>
            <a:rPr lang="en-IN" sz="1700" b="0" i="0" kern="1200"/>
            <a:t>:</a:t>
          </a:r>
          <a:endParaRPr lang="en-US" sz="1700" kern="1200"/>
        </a:p>
      </dsp:txBody>
      <dsp:txXfrm>
        <a:off x="6468811" y="549397"/>
        <a:ext cx="1756103" cy="642476"/>
      </dsp:txXfrm>
    </dsp:sp>
    <dsp:sp modelId="{4B1AD205-223E-824A-B177-CBFF419D2C4A}">
      <dsp:nvSpPr>
        <dsp:cNvPr id="0" name=""/>
        <dsp:cNvSpPr/>
      </dsp:nvSpPr>
      <dsp:spPr>
        <a:xfrm>
          <a:off x="6276068" y="1191874"/>
          <a:ext cx="1948846" cy="220760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533400">
            <a:lnSpc>
              <a:spcPct val="90000"/>
            </a:lnSpc>
            <a:spcBef>
              <a:spcPct val="0"/>
            </a:spcBef>
            <a:spcAft>
              <a:spcPct val="35000"/>
            </a:spcAft>
            <a:buNone/>
          </a:pPr>
          <a:r>
            <a:rPr lang="en-IN" sz="1200" b="0" i="0" kern="1200"/>
            <a:t>Improve user experience, notifications, and payment processes.</a:t>
          </a:r>
          <a:endParaRPr lang="en-US" sz="1200" kern="1200"/>
        </a:p>
        <a:p>
          <a:pPr marL="0" lvl="0" indent="0" algn="l" defTabSz="533400">
            <a:lnSpc>
              <a:spcPct val="90000"/>
            </a:lnSpc>
            <a:spcBef>
              <a:spcPct val="0"/>
            </a:spcBef>
            <a:spcAft>
              <a:spcPct val="35000"/>
            </a:spcAft>
            <a:buNone/>
          </a:pPr>
          <a:r>
            <a:rPr lang="en-IN" sz="1200" b="0" i="0" kern="1200" dirty="0"/>
            <a:t>Enhance profile quality and features, usability.</a:t>
          </a:r>
          <a:endParaRPr lang="en-US" sz="1200" kern="1200" dirty="0"/>
        </a:p>
      </dsp:txBody>
      <dsp:txXfrm>
        <a:off x="6276068" y="1191874"/>
        <a:ext cx="1948846" cy="2207603"/>
      </dsp:txXfrm>
    </dsp:sp>
    <dsp:sp modelId="{C8970F5B-3C83-2F4A-801E-7B952783B437}">
      <dsp:nvSpPr>
        <dsp:cNvPr id="0" name=""/>
        <dsp:cNvSpPr/>
      </dsp:nvSpPr>
      <dsp:spPr>
        <a:xfrm>
          <a:off x="8365131" y="549397"/>
          <a:ext cx="2141589" cy="642476"/>
        </a:xfrm>
        <a:prstGeom prst="chevron">
          <a:avLst>
            <a:gd name="adj" fmla="val 30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755650">
            <a:lnSpc>
              <a:spcPct val="90000"/>
            </a:lnSpc>
            <a:spcBef>
              <a:spcPct val="0"/>
            </a:spcBef>
            <a:spcAft>
              <a:spcPct val="35000"/>
            </a:spcAft>
            <a:buNone/>
          </a:pPr>
          <a:r>
            <a:rPr lang="en-IN" sz="1700" b="1" i="0" kern="1200"/>
            <a:t>Potential Improvements</a:t>
          </a:r>
          <a:r>
            <a:rPr lang="en-IN" sz="1700" b="0" i="0" kern="1200"/>
            <a:t>:</a:t>
          </a:r>
          <a:endParaRPr lang="en-US" sz="1700" kern="1200"/>
        </a:p>
      </dsp:txBody>
      <dsp:txXfrm>
        <a:off x="8557874" y="549397"/>
        <a:ext cx="1756103" cy="642476"/>
      </dsp:txXfrm>
    </dsp:sp>
    <dsp:sp modelId="{055452B7-65B6-F441-93FD-D943554869E9}">
      <dsp:nvSpPr>
        <dsp:cNvPr id="0" name=""/>
        <dsp:cNvSpPr/>
      </dsp:nvSpPr>
      <dsp:spPr>
        <a:xfrm>
          <a:off x="8365131" y="1191874"/>
          <a:ext cx="1948846" cy="220760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533400">
            <a:lnSpc>
              <a:spcPct val="90000"/>
            </a:lnSpc>
            <a:spcBef>
              <a:spcPct val="0"/>
            </a:spcBef>
            <a:spcAft>
              <a:spcPct val="35000"/>
            </a:spcAft>
            <a:buNone/>
          </a:pPr>
          <a:r>
            <a:rPr lang="en-IN" sz="1200" b="0" i="0" kern="1200"/>
            <a:t>Prioritize user experience improvements.</a:t>
          </a:r>
          <a:endParaRPr lang="en-US" sz="1200" kern="1200"/>
        </a:p>
        <a:p>
          <a:pPr marL="0" lvl="0" indent="0" algn="l" defTabSz="533400">
            <a:lnSpc>
              <a:spcPct val="90000"/>
            </a:lnSpc>
            <a:spcBef>
              <a:spcPct val="0"/>
            </a:spcBef>
            <a:spcAft>
              <a:spcPct val="35000"/>
            </a:spcAft>
            <a:buNone/>
          </a:pPr>
          <a:r>
            <a:rPr lang="en-IN" sz="1200" b="0" i="0" kern="1200"/>
            <a:t>Streamline notifications and payments.</a:t>
          </a:r>
          <a:endParaRPr lang="en-US" sz="1200" kern="1200"/>
        </a:p>
        <a:p>
          <a:pPr marL="0" lvl="0" indent="0" algn="l" defTabSz="533400">
            <a:lnSpc>
              <a:spcPct val="90000"/>
            </a:lnSpc>
            <a:spcBef>
              <a:spcPct val="0"/>
            </a:spcBef>
            <a:spcAft>
              <a:spcPct val="35000"/>
            </a:spcAft>
            <a:buNone/>
          </a:pPr>
          <a:r>
            <a:rPr lang="en-IN" sz="1200" b="0" i="0" kern="1200" dirty="0"/>
            <a:t>Address filtering.</a:t>
          </a:r>
          <a:endParaRPr lang="en-US" sz="1200" kern="1200" dirty="0"/>
        </a:p>
        <a:p>
          <a:pPr marL="0" lvl="0" indent="0" algn="l" defTabSz="533400">
            <a:lnSpc>
              <a:spcPct val="90000"/>
            </a:lnSpc>
            <a:spcBef>
              <a:spcPct val="0"/>
            </a:spcBef>
            <a:spcAft>
              <a:spcPct val="35000"/>
            </a:spcAft>
            <a:buNone/>
          </a:pPr>
          <a:r>
            <a:rPr lang="en-IN" sz="1200" b="0" i="0" kern="1200"/>
            <a:t>Resolve subscription and fake account issues.</a:t>
          </a:r>
          <a:endParaRPr lang="en-US" sz="1200" kern="1200"/>
        </a:p>
      </dsp:txBody>
      <dsp:txXfrm>
        <a:off x="8365131" y="1191874"/>
        <a:ext cx="1948846" cy="2207603"/>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5EC6-C734-46B1-B684-9AA221DA74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D9E941-1919-44AC-83B4-4EA77E9902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66F54D-E090-4195-ADB5-5FD54C39ADD2}"/>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5" name="Footer Placeholder 4">
            <a:extLst>
              <a:ext uri="{FF2B5EF4-FFF2-40B4-BE49-F238E27FC236}">
                <a16:creationId xmlns:a16="http://schemas.microsoft.com/office/drawing/2014/main" id="{B265C369-8EDB-42B5-8139-C11E19802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811B9E-DB85-4DE1-A75E-94B254225365}"/>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328840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FA00-696F-4AF1-8D25-7058365C04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D80B47-19D5-4977-BEC3-1869492988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E6DBA4-A308-4F87-A0AE-14E616D0A003}"/>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5" name="Footer Placeholder 4">
            <a:extLst>
              <a:ext uri="{FF2B5EF4-FFF2-40B4-BE49-F238E27FC236}">
                <a16:creationId xmlns:a16="http://schemas.microsoft.com/office/drawing/2014/main" id="{1CB50E19-3535-4C51-B275-831318DEA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DE037-8840-46DB-972A-5E7F5AA14933}"/>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48968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E9822-4DA4-4625-A276-8265DEAD5D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BE172F-3AF6-44C9-97A4-E9C0E89630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27851-AACD-463F-A8E5-4FE619C157CC}"/>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5" name="Footer Placeholder 4">
            <a:extLst>
              <a:ext uri="{FF2B5EF4-FFF2-40B4-BE49-F238E27FC236}">
                <a16:creationId xmlns:a16="http://schemas.microsoft.com/office/drawing/2014/main" id="{A896A682-26AA-4519-B8C7-0A5003DDF2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5135A-CE7E-47B7-B8C4-8B1660A6FA16}"/>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346541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C0A5-EA91-49A3-94B1-8512F5F04B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F52FEB-0336-414C-8309-42D7FF16A4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79238A-768B-45E1-B5B4-78EFA5037E81}"/>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5" name="Footer Placeholder 4">
            <a:extLst>
              <a:ext uri="{FF2B5EF4-FFF2-40B4-BE49-F238E27FC236}">
                <a16:creationId xmlns:a16="http://schemas.microsoft.com/office/drawing/2014/main" id="{A2B4718C-E15D-46C9-8447-D95C78A9AE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8211A-E868-4540-B0E4-218AF1E5FE9F}"/>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180347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AB3A-90E7-4E8D-B3A0-0A12F824A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86192F-7D60-4328-B6CD-13F62A180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E67EB3-1D3B-43E8-BFF9-08D1E1F3D24C}"/>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5" name="Footer Placeholder 4">
            <a:extLst>
              <a:ext uri="{FF2B5EF4-FFF2-40B4-BE49-F238E27FC236}">
                <a16:creationId xmlns:a16="http://schemas.microsoft.com/office/drawing/2014/main" id="{514F934E-F4D9-466B-9431-9370D05B8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26EC0-EA26-4044-8444-22627993ADAB}"/>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363184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87DB-EA26-498A-B8B0-B1C3E546A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9229A0-72CA-4B9F-B89E-430DB1BD9A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E23A9F-3DE6-4945-9652-2F2676A7FE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04C9A8-A4C0-4402-A117-57080654763C}"/>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6" name="Footer Placeholder 5">
            <a:extLst>
              <a:ext uri="{FF2B5EF4-FFF2-40B4-BE49-F238E27FC236}">
                <a16:creationId xmlns:a16="http://schemas.microsoft.com/office/drawing/2014/main" id="{356BF0F6-7962-42E1-98BB-130618F246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E0634D-4B02-4715-9CEA-B76C8B3D8C23}"/>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64331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2263-D7E3-4C3E-96FE-F5358ED565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9E881E-3F09-401D-95E3-09879C407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4D1ADC-F037-4B15-BB21-22821AC5B8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B57897-4750-4CBE-8102-A4C663ED1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F556D5-0E61-4FE1-9187-08EB0D7E14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4A2D83-52A7-4A71-A528-24B2F3BDD134}"/>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8" name="Footer Placeholder 7">
            <a:extLst>
              <a:ext uri="{FF2B5EF4-FFF2-40B4-BE49-F238E27FC236}">
                <a16:creationId xmlns:a16="http://schemas.microsoft.com/office/drawing/2014/main" id="{E5C6F4B2-8F1E-4B09-BC3B-BDEA6F3D17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024CBB-FC7F-4C73-BD04-FA0FAA315D4E}"/>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771702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9850-DC54-407E-898B-F64655C399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F0E5ED-C534-4420-BC00-964C1DFEEA9C}"/>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4" name="Footer Placeholder 3">
            <a:extLst>
              <a:ext uri="{FF2B5EF4-FFF2-40B4-BE49-F238E27FC236}">
                <a16:creationId xmlns:a16="http://schemas.microsoft.com/office/drawing/2014/main" id="{BE318D05-1569-465A-AB72-1A1175AEE3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4C8868-431B-4118-A0F6-F9583E80127F}"/>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395277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727FF-BD0A-4E71-9DC8-244785A5C79A}"/>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3" name="Footer Placeholder 2">
            <a:extLst>
              <a:ext uri="{FF2B5EF4-FFF2-40B4-BE49-F238E27FC236}">
                <a16:creationId xmlns:a16="http://schemas.microsoft.com/office/drawing/2014/main" id="{141EADF7-A42C-4383-BEF1-40F56F1E2D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08B619-F80B-4CD9-BDBF-CC6FD84858CC}"/>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38169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936E-25E6-4E39-9BE5-FCAD5DD42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740ABA-1603-4366-9CE8-9B15321FF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CC51E6-72B9-4D35-978B-3CC71C54F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524D69-A343-4F51-8836-BFA1167D0285}"/>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6" name="Footer Placeholder 5">
            <a:extLst>
              <a:ext uri="{FF2B5EF4-FFF2-40B4-BE49-F238E27FC236}">
                <a16:creationId xmlns:a16="http://schemas.microsoft.com/office/drawing/2014/main" id="{6F5B79BB-3904-4652-958B-12CCE97471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2B69EE-41A6-4BBA-971D-EA694234C56E}"/>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115850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17BE-B314-44F3-AED7-E6CFC5D4F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BCA17D-0A93-4899-96A2-0863603F4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13F87A-0746-4BC0-88B7-599C3FD49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FB0BA7-AE99-4E6E-B376-DA22CD376E07}"/>
              </a:ext>
            </a:extLst>
          </p:cNvPr>
          <p:cNvSpPr>
            <a:spLocks noGrp="1"/>
          </p:cNvSpPr>
          <p:nvPr>
            <p:ph type="dt" sz="half" idx="10"/>
          </p:nvPr>
        </p:nvSpPr>
        <p:spPr/>
        <p:txBody>
          <a:bodyPr/>
          <a:lstStyle/>
          <a:p>
            <a:fld id="{3BBBF2C5-93E9-495E-AE81-5FB91F110F0C}" type="datetimeFigureOut">
              <a:rPr lang="en-IN" smtClean="0"/>
              <a:t>29/08/24</a:t>
            </a:fld>
            <a:endParaRPr lang="en-IN"/>
          </a:p>
        </p:txBody>
      </p:sp>
      <p:sp>
        <p:nvSpPr>
          <p:cNvPr id="6" name="Footer Placeholder 5">
            <a:extLst>
              <a:ext uri="{FF2B5EF4-FFF2-40B4-BE49-F238E27FC236}">
                <a16:creationId xmlns:a16="http://schemas.microsoft.com/office/drawing/2014/main" id="{76424255-EB6D-4C7C-8969-BBCEE30656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00AE87-EC20-4884-B9A8-F4573258DF78}"/>
              </a:ext>
            </a:extLst>
          </p:cNvPr>
          <p:cNvSpPr>
            <a:spLocks noGrp="1"/>
          </p:cNvSpPr>
          <p:nvPr>
            <p:ph type="sldNum" sz="quarter" idx="12"/>
          </p:nvPr>
        </p:nvSpPr>
        <p:spPr/>
        <p:txBody>
          <a:bodyPr/>
          <a:lstStyle/>
          <a:p>
            <a:fld id="{E73D161A-2B7F-4388-9037-833B21BCA981}" type="slidenum">
              <a:rPr lang="en-IN" smtClean="0"/>
              <a:t>‹#›</a:t>
            </a:fld>
            <a:endParaRPr lang="en-IN"/>
          </a:p>
        </p:txBody>
      </p:sp>
    </p:spTree>
    <p:extLst>
      <p:ext uri="{BB962C8B-B14F-4D97-AF65-F5344CB8AC3E}">
        <p14:creationId xmlns:p14="http://schemas.microsoft.com/office/powerpoint/2010/main" val="184382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9B978B-7329-4876-81DF-59AED2DBB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63EA58-A257-44CF-9065-9B3B8547E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02A32-6D64-4287-8D04-DC5B353C56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BF2C5-93E9-495E-AE81-5FB91F110F0C}" type="datetimeFigureOut">
              <a:rPr lang="en-IN" smtClean="0"/>
              <a:t>29/08/24</a:t>
            </a:fld>
            <a:endParaRPr lang="en-IN"/>
          </a:p>
        </p:txBody>
      </p:sp>
      <p:sp>
        <p:nvSpPr>
          <p:cNvPr id="5" name="Footer Placeholder 4">
            <a:extLst>
              <a:ext uri="{FF2B5EF4-FFF2-40B4-BE49-F238E27FC236}">
                <a16:creationId xmlns:a16="http://schemas.microsoft.com/office/drawing/2014/main" id="{FFD6C333-3CB5-48AD-98D4-21CB1CC67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E1A562-4F35-489D-9587-B3B31EED4A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D161A-2B7F-4388-9037-833B21BCA981}" type="slidenum">
              <a:rPr lang="en-IN" smtClean="0"/>
              <a:t>‹#›</a:t>
            </a:fld>
            <a:endParaRPr lang="en-IN"/>
          </a:p>
        </p:txBody>
      </p:sp>
    </p:spTree>
    <p:extLst>
      <p:ext uri="{BB962C8B-B14F-4D97-AF65-F5344CB8AC3E}">
        <p14:creationId xmlns:p14="http://schemas.microsoft.com/office/powerpoint/2010/main" val="3812929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drive/folders/1_kSP2wAdyYPoSam48qfX2Iz2XP6CYC_A?usp=share_lin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32EC4-F4A3-4D6A-B0E1-0ADDE672A034}"/>
              </a:ext>
            </a:extLst>
          </p:cNvPr>
          <p:cNvSpPr>
            <a:spLocks noGrp="1"/>
          </p:cNvSpPr>
          <p:nvPr>
            <p:ph type="ctrTitle"/>
          </p:nvPr>
        </p:nvSpPr>
        <p:spPr>
          <a:xfrm>
            <a:off x="956826" y="1112969"/>
            <a:ext cx="3937298" cy="4166010"/>
          </a:xfrm>
        </p:spPr>
        <p:txBody>
          <a:bodyPr vert="horz" lIns="91440" tIns="45720" rIns="91440" bIns="45720" rtlCol="0" anchor="ctr">
            <a:normAutofit/>
          </a:bodyPr>
          <a:lstStyle/>
          <a:p>
            <a:pPr algn="l"/>
            <a:r>
              <a:rPr lang="en-US" sz="4100" b="1" kern="1200" dirty="0">
                <a:solidFill>
                  <a:srgbClr val="FFFFFF"/>
                </a:solidFill>
                <a:latin typeface="+mj-lt"/>
                <a:ea typeface="+mj-ea"/>
                <a:cs typeface="+mj-cs"/>
              </a:rPr>
              <a:t>Topic name: Text analysis of online reviews of Dating apps(Bumble, Hinge, </a:t>
            </a:r>
            <a:r>
              <a:rPr lang="en-US" sz="4100" b="1" kern="1200" dirty="0" err="1">
                <a:solidFill>
                  <a:srgbClr val="FFFFFF"/>
                </a:solidFill>
                <a:latin typeface="+mj-lt"/>
                <a:ea typeface="+mj-ea"/>
                <a:cs typeface="+mj-cs"/>
              </a:rPr>
              <a:t>Tinder,okCupid</a:t>
            </a:r>
            <a:r>
              <a:rPr lang="en-US" sz="4100" b="1" kern="1200" dirty="0">
                <a:solidFill>
                  <a:srgbClr val="FFFFFF"/>
                </a:solidFill>
                <a:latin typeface="+mj-lt"/>
                <a:ea typeface="+mj-ea"/>
                <a:cs typeface="+mj-cs"/>
              </a:rPr>
              <a:t>)</a:t>
            </a:r>
          </a:p>
        </p:txBody>
      </p:sp>
      <p:sp>
        <p:nvSpPr>
          <p:cNvPr id="26" name="Freeform: Shape 2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14F83DF7-0301-4625-8447-C588922D315A}"/>
              </a:ext>
            </a:extLst>
          </p:cNvPr>
          <p:cNvSpPr>
            <a:spLocks noGrp="1"/>
          </p:cNvSpPr>
          <p:nvPr>
            <p:ph type="subTitle" idx="1"/>
          </p:nvPr>
        </p:nvSpPr>
        <p:spPr>
          <a:xfrm>
            <a:off x="6096000" y="820880"/>
            <a:ext cx="5257799" cy="4889350"/>
          </a:xfrm>
        </p:spPr>
        <p:txBody>
          <a:bodyPr vert="horz" lIns="91440" tIns="45720" rIns="91440" bIns="45720" rtlCol="0" anchor="t">
            <a:normAutofit lnSpcReduction="10000"/>
          </a:bodyPr>
          <a:lstStyle/>
          <a:p>
            <a:pPr algn="l"/>
            <a:endParaRPr lang="en-US" dirty="0"/>
          </a:p>
          <a:p>
            <a:pPr algn="l"/>
            <a:endParaRPr lang="en-US" dirty="0"/>
          </a:p>
          <a:p>
            <a:pPr algn="l"/>
            <a:endParaRPr lang="en-US" dirty="0"/>
          </a:p>
          <a:p>
            <a:pPr algn="l"/>
            <a:endParaRPr lang="en-US" dirty="0"/>
          </a:p>
          <a:p>
            <a:pPr algn="l"/>
            <a:r>
              <a:rPr lang="en-US" sz="2800" dirty="0"/>
              <a:t>Group Number </a:t>
            </a:r>
            <a:r>
              <a:rPr lang="en-US" sz="2800" b="1" dirty="0"/>
              <a:t>9</a:t>
            </a:r>
          </a:p>
          <a:p>
            <a:pPr algn="l"/>
            <a:endParaRPr lang="en-US" dirty="0"/>
          </a:p>
          <a:p>
            <a:pPr algn="l"/>
            <a:r>
              <a:rPr lang="en-US" dirty="0"/>
              <a:t>Members:</a:t>
            </a:r>
          </a:p>
          <a:p>
            <a:pPr algn="l"/>
            <a:r>
              <a:rPr lang="en-US" dirty="0"/>
              <a:t>Abhishek Das - 3A</a:t>
            </a:r>
            <a:br>
              <a:rPr lang="en-US" dirty="0"/>
            </a:br>
            <a:r>
              <a:rPr lang="en-US" dirty="0"/>
              <a:t>Adrik Sensarma - 4A</a:t>
            </a:r>
            <a:br>
              <a:rPr lang="en-US" dirty="0"/>
            </a:br>
            <a:r>
              <a:rPr lang="en-US" dirty="0"/>
              <a:t>Karthikeyan A - 14A</a:t>
            </a:r>
            <a:br>
              <a:rPr lang="en-US" dirty="0"/>
            </a:br>
            <a:r>
              <a:rPr lang="en-US" dirty="0"/>
              <a:t>N V Ajay - 22A</a:t>
            </a:r>
            <a:br>
              <a:rPr lang="en-US" dirty="0"/>
            </a:br>
            <a:r>
              <a:rPr lang="en-US" dirty="0"/>
              <a:t>Saiteja Korada - 30A</a:t>
            </a:r>
          </a:p>
        </p:txBody>
      </p:sp>
      <p:sp>
        <p:nvSpPr>
          <p:cNvPr id="32" name="Freeform: Shape 3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3502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7BF82-706F-4110-923D-A4D017782B2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Topic occurrence frequency analysis.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3BFB9E72-3050-036F-754B-C2D9ECDA856D}"/>
              </a:ext>
            </a:extLst>
          </p:cNvPr>
          <p:cNvGraphicFramePr>
            <a:graphicFrameLocks noGrp="1"/>
          </p:cNvGraphicFramePr>
          <p:nvPr>
            <p:extLst>
              <p:ext uri="{D42A27DB-BD31-4B8C-83A1-F6EECF244321}">
                <p14:modId xmlns:p14="http://schemas.microsoft.com/office/powerpoint/2010/main" val="3550351599"/>
              </p:ext>
            </p:extLst>
          </p:nvPr>
        </p:nvGraphicFramePr>
        <p:xfrm>
          <a:off x="5157932" y="640080"/>
          <a:ext cx="6210499" cy="5550420"/>
        </p:xfrm>
        <a:graphic>
          <a:graphicData uri="http://schemas.openxmlformats.org/drawingml/2006/table">
            <a:tbl>
              <a:tblPr>
                <a:noFill/>
              </a:tblPr>
              <a:tblGrid>
                <a:gridCol w="5004000">
                  <a:extLst>
                    <a:ext uri="{9D8B030D-6E8A-4147-A177-3AD203B41FA5}">
                      <a16:colId xmlns:a16="http://schemas.microsoft.com/office/drawing/2014/main" val="1823799865"/>
                    </a:ext>
                  </a:extLst>
                </a:gridCol>
                <a:gridCol w="1206499">
                  <a:extLst>
                    <a:ext uri="{9D8B030D-6E8A-4147-A177-3AD203B41FA5}">
                      <a16:colId xmlns:a16="http://schemas.microsoft.com/office/drawing/2014/main" val="3739329037"/>
                    </a:ext>
                  </a:extLst>
                </a:gridCol>
              </a:tblGrid>
              <a:tr h="370028">
                <a:tc>
                  <a:txBody>
                    <a:bodyPr/>
                    <a:lstStyle/>
                    <a:p>
                      <a:pPr algn="l" fontAlgn="b"/>
                      <a:r>
                        <a:rPr lang="en-IN" sz="1600" b="1" i="0" u="none" strike="noStrike" cap="none" spc="0" dirty="0">
                          <a:solidFill>
                            <a:schemeClr val="tx1"/>
                          </a:solidFill>
                          <a:effectLst/>
                          <a:latin typeface="Aptos Narrow" panose="020B0004020202020204" pitchFamily="34" charset="0"/>
                        </a:rPr>
                        <a:t>Topic Occurrence frequency analysis</a:t>
                      </a:r>
                    </a:p>
                  </a:txBody>
                  <a:tcPr marL="9241" marR="9241" marT="9241" marB="88718" anchor="b">
                    <a:lnL w="12700" cap="flat" cmpd="sng" algn="ctr">
                      <a:noFill/>
                      <a:prstDash val="solid"/>
                    </a:lnL>
                    <a:lnR w="12700" cmpd="sng">
                      <a:noFill/>
                      <a:prstDash val="solid"/>
                    </a:lnR>
                    <a:lnT w="12700" cap="flat" cmpd="sng" algn="ctr">
                      <a:noFill/>
                      <a:prstDash val="solid"/>
                    </a:lnT>
                    <a:lnB w="12700" cap="flat" cmpd="sng" algn="ctr">
                      <a:solidFill>
                        <a:schemeClr val="tx1"/>
                      </a:solidFill>
                      <a:prstDash val="solid"/>
                      <a:round/>
                      <a:headEnd type="none" w="med" len="med"/>
                      <a:tailEnd type="none" w="med" len="med"/>
                    </a:lnB>
                    <a:noFill/>
                  </a:tcPr>
                </a:tc>
                <a:tc>
                  <a:txBody>
                    <a:bodyPr/>
                    <a:lstStyle/>
                    <a:p>
                      <a:pPr algn="l" fontAlgn="b"/>
                      <a:endParaRPr lang="en-IN" sz="1600" b="1" i="0" u="none" strike="noStrike" cap="none" spc="0">
                        <a:solidFill>
                          <a:schemeClr val="tx1"/>
                        </a:solidFill>
                        <a:effectLst/>
                        <a:latin typeface="Aptos Narrow" panose="020B0004020202020204" pitchFamily="34" charset="0"/>
                      </a:endParaRPr>
                    </a:p>
                  </a:txBody>
                  <a:tcPr marL="9241" marR="9241" marT="9241" marB="88718" anchor="b">
                    <a:lnL w="12700" cmpd="sng">
                      <a:noFill/>
                      <a:prstDash val="solid"/>
                    </a:lnL>
                    <a:lnR w="12700" cmpd="sng">
                      <a:noFill/>
                      <a:prstDash val="solid"/>
                    </a:lnR>
                    <a:lnT w="12700" cap="flat" cmpd="sng" algn="ctr">
                      <a:noFill/>
                      <a:prstDash val="soli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1556021"/>
                  </a:ext>
                </a:extLst>
              </a:tr>
              <a:tr h="370028">
                <a:tc>
                  <a:txBody>
                    <a:bodyPr/>
                    <a:lstStyle/>
                    <a:p>
                      <a:pPr algn="l" fontAlgn="b"/>
                      <a:r>
                        <a:rPr lang="en-IN" sz="1600" b="1" i="0" u="none" strike="noStrike" cap="none" spc="0" dirty="0">
                          <a:solidFill>
                            <a:schemeClr val="tx1"/>
                          </a:solidFill>
                          <a:effectLst/>
                          <a:latin typeface="Aptos Narrow" panose="020B0004020202020204" pitchFamily="34" charset="0"/>
                        </a:rPr>
                        <a:t>Topic</a:t>
                      </a:r>
                    </a:p>
                  </a:txBody>
                  <a:tcPr marL="81241" marR="9241" marT="9241" marB="88718" anchor="b">
                    <a:lnL w="12700" cap="flat" cmpd="sng" algn="ctr">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600" b="1" i="0" u="none" strike="noStrike" cap="none" spc="0" dirty="0">
                          <a:solidFill>
                            <a:schemeClr val="tx1"/>
                          </a:solidFill>
                          <a:effectLst/>
                          <a:latin typeface="Aptos Narrow" panose="020B0004020202020204" pitchFamily="34" charset="0"/>
                        </a:rPr>
                        <a:t>% Total Docs</a:t>
                      </a:r>
                    </a:p>
                  </a:txBody>
                  <a:tcPr marL="9241" marR="9241" marT="9241" marB="88718"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731181"/>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User Experience on Finding </a:t>
                      </a:r>
                      <a:r>
                        <a:rPr lang="en-IN" sz="1600" b="0" i="0" u="none" strike="noStrike" cap="none" spc="0" dirty="0" err="1">
                          <a:solidFill>
                            <a:schemeClr val="tx1"/>
                          </a:solidFill>
                          <a:effectLst/>
                          <a:latin typeface="Aptos Narrow" panose="020B0004020202020204" pitchFamily="34" charset="0"/>
                        </a:rPr>
                        <a:t>Matches,Meeting</a:t>
                      </a:r>
                      <a:r>
                        <a:rPr lang="en-IN" sz="1600" b="0" i="0" u="none" strike="noStrike" cap="none" spc="0" dirty="0">
                          <a:solidFill>
                            <a:schemeClr val="tx1"/>
                          </a:solidFill>
                          <a:effectLst/>
                          <a:latin typeface="Aptos Narrow" panose="020B0004020202020204" pitchFamily="34" charset="0"/>
                        </a:rPr>
                        <a:t>, and Dating</a:t>
                      </a:r>
                    </a:p>
                  </a:txBody>
                  <a:tcPr marL="81241" marR="9241" marT="9241" marB="88718" anchor="b">
                    <a:lnL w="12700" cap="flat" cmpd="sng" algn="ctr">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20.09</a:t>
                      </a:r>
                    </a:p>
                  </a:txBody>
                  <a:tcPr marL="9241" marR="9241" marT="9241" marB="88718"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noFill/>
                  </a:tcPr>
                </a:tc>
                <a:extLst>
                  <a:ext uri="{0D108BD9-81ED-4DB2-BD59-A6C34878D82A}">
                    <a16:rowId xmlns:a16="http://schemas.microsoft.com/office/drawing/2014/main" val="3567510621"/>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Notification alerts</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10.86</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26210766"/>
                  </a:ext>
                </a:extLst>
              </a:tr>
              <a:tr h="370028">
                <a:tc>
                  <a:txBody>
                    <a:bodyPr/>
                    <a:lstStyle/>
                    <a:p>
                      <a:pPr algn="l" fontAlgn="b"/>
                      <a:r>
                        <a:rPr lang="en-IN" sz="1600" b="0" i="0" u="none" strike="noStrike" cap="none" spc="0" dirty="0" err="1">
                          <a:solidFill>
                            <a:schemeClr val="tx1"/>
                          </a:solidFill>
                          <a:effectLst/>
                          <a:latin typeface="Aptos Narrow" panose="020B0004020202020204" pitchFamily="34" charset="0"/>
                        </a:rPr>
                        <a:t>Inapp</a:t>
                      </a:r>
                      <a:r>
                        <a:rPr lang="en-IN" sz="1600" b="0" i="0" u="none" strike="noStrike" cap="none" spc="0" dirty="0">
                          <a:solidFill>
                            <a:schemeClr val="tx1"/>
                          </a:solidFill>
                          <a:effectLst/>
                          <a:latin typeface="Aptos Narrow" panose="020B0004020202020204" pitchFamily="34" charset="0"/>
                        </a:rPr>
                        <a:t> Payments</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10.85</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84385888"/>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Profile Quality</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9.82</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5511910"/>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Features</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9.82</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55812652"/>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User Interaction</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8.81</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57092306"/>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Customer Support</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8.29</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19553683"/>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Usability</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7.26</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29006522"/>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Profile Filtering</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5.13</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61263254"/>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Subscription Payment Issues</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2.91</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8844992"/>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Fake Accounts</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a:solidFill>
                            <a:schemeClr val="tx1"/>
                          </a:solidFill>
                          <a:effectLst/>
                          <a:latin typeface="Aptos Narrow" panose="020B0004020202020204" pitchFamily="34" charset="0"/>
                        </a:rPr>
                        <a:t>2.86</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43398398"/>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Profile Matches</a:t>
                      </a:r>
                    </a:p>
                  </a:txBody>
                  <a:tcPr marL="81241" marR="9241" marT="9241" marB="88718"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IN" sz="1600" b="0" i="0" u="none" strike="noStrike" cap="none" spc="0" dirty="0">
                          <a:solidFill>
                            <a:schemeClr val="tx1"/>
                          </a:solidFill>
                          <a:effectLst/>
                          <a:latin typeface="Aptos Narrow" panose="020B0004020202020204" pitchFamily="34" charset="0"/>
                        </a:rPr>
                        <a:t>1.74</a:t>
                      </a:r>
                    </a:p>
                  </a:txBody>
                  <a:tcPr marL="9241" marR="9241" marT="9241" marB="8871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62114363"/>
                  </a:ext>
                </a:extLst>
              </a:tr>
              <a:tr h="370028">
                <a:tc>
                  <a:txBody>
                    <a:bodyPr/>
                    <a:lstStyle/>
                    <a:p>
                      <a:pPr algn="l" fontAlgn="b"/>
                      <a:r>
                        <a:rPr lang="en-IN" sz="1600" b="0" i="0" u="none" strike="noStrike" cap="none" spc="0" dirty="0">
                          <a:solidFill>
                            <a:schemeClr val="tx1"/>
                          </a:solidFill>
                          <a:effectLst/>
                          <a:latin typeface="Aptos Narrow" panose="020B0004020202020204" pitchFamily="34" charset="0"/>
                        </a:rPr>
                        <a:t>Subscription Model</a:t>
                      </a:r>
                    </a:p>
                  </a:txBody>
                  <a:tcPr marL="81241" marR="9241" marT="9241" marB="88718" anchor="b">
                    <a:lnL w="12700" cap="flat" cmpd="sng" algn="ctr">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noFill/>
                  </a:tcPr>
                </a:tc>
                <a:tc>
                  <a:txBody>
                    <a:bodyPr/>
                    <a:lstStyle/>
                    <a:p>
                      <a:pPr algn="r" fontAlgn="b"/>
                      <a:r>
                        <a:rPr lang="en-IN" sz="1600" b="0" i="0" u="none" strike="noStrike" cap="none" spc="0" dirty="0">
                          <a:solidFill>
                            <a:schemeClr val="tx1"/>
                          </a:solidFill>
                          <a:effectLst/>
                          <a:latin typeface="Aptos Narrow" panose="020B0004020202020204" pitchFamily="34" charset="0"/>
                        </a:rPr>
                        <a:t>1.57</a:t>
                      </a:r>
                    </a:p>
                  </a:txBody>
                  <a:tcPr marL="9241" marR="9241" marT="9241" marB="88718"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6504780"/>
                  </a:ext>
                </a:extLst>
              </a:tr>
            </a:tbl>
          </a:graphicData>
        </a:graphic>
      </p:graphicFrame>
    </p:spTree>
    <p:extLst>
      <p:ext uri="{BB962C8B-B14F-4D97-AF65-F5344CB8AC3E}">
        <p14:creationId xmlns:p14="http://schemas.microsoft.com/office/powerpoint/2010/main" val="332273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5CF97-A59F-4E25-B304-21462FC81AE3}"/>
              </a:ext>
            </a:extLst>
          </p:cNvPr>
          <p:cNvSpPr>
            <a:spLocks noGrp="1"/>
          </p:cNvSpPr>
          <p:nvPr>
            <p:ph type="title"/>
          </p:nvPr>
        </p:nvSpPr>
        <p:spPr>
          <a:xfrm>
            <a:off x="838200" y="365125"/>
            <a:ext cx="10515600" cy="1325563"/>
          </a:xfrm>
        </p:spPr>
        <p:txBody>
          <a:bodyPr>
            <a:normAutofit/>
          </a:bodyPr>
          <a:lstStyle/>
          <a:p>
            <a:r>
              <a:rPr lang="en-IN" sz="5400"/>
              <a:t>Inferences derived</a:t>
            </a:r>
          </a:p>
        </p:txBody>
      </p:sp>
      <p:sp>
        <p:nvSpPr>
          <p:cNvPr id="4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CE221CE4-3209-784C-ACD6-057BB9D7F344}"/>
              </a:ext>
            </a:extLst>
          </p:cNvPr>
          <p:cNvGraphicFramePr>
            <a:graphicFrameLocks noGrp="1"/>
          </p:cNvGraphicFramePr>
          <p:nvPr>
            <p:ph idx="1"/>
            <p:extLst>
              <p:ext uri="{D42A27DB-BD31-4B8C-83A1-F6EECF244321}">
                <p14:modId xmlns:p14="http://schemas.microsoft.com/office/powerpoint/2010/main" val="377747984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22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0C17F-F2B5-48DC-B178-D8947FDF39A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Regression data analysis- with 50K reviews( excluding short  reviews)</a:t>
            </a:r>
          </a:p>
        </p:txBody>
      </p:sp>
      <p:sp>
        <p:nvSpPr>
          <p:cNvPr id="3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61145BD-A997-1832-6B66-57DBE5D08439}"/>
              </a:ext>
            </a:extLst>
          </p:cNvPr>
          <p:cNvPicPr>
            <a:picLocks noChangeAspect="1"/>
          </p:cNvPicPr>
          <p:nvPr/>
        </p:nvPicPr>
        <p:blipFill>
          <a:blip r:embed="rId2"/>
          <a:stretch>
            <a:fillRect/>
          </a:stretch>
        </p:blipFill>
        <p:spPr>
          <a:xfrm>
            <a:off x="1728788" y="2003694"/>
            <a:ext cx="8672512" cy="4813242"/>
          </a:xfrm>
          <a:prstGeom prst="rect">
            <a:avLst/>
          </a:prstGeom>
        </p:spPr>
      </p:pic>
    </p:spTree>
    <p:extLst>
      <p:ext uri="{BB962C8B-B14F-4D97-AF65-F5344CB8AC3E}">
        <p14:creationId xmlns:p14="http://schemas.microsoft.com/office/powerpoint/2010/main" val="355949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5CF97-A59F-4E25-B304-21462FC81AE3}"/>
              </a:ext>
            </a:extLst>
          </p:cNvPr>
          <p:cNvSpPr>
            <a:spLocks noGrp="1"/>
          </p:cNvSpPr>
          <p:nvPr>
            <p:ph type="title"/>
          </p:nvPr>
        </p:nvSpPr>
        <p:spPr>
          <a:xfrm>
            <a:off x="838200" y="365125"/>
            <a:ext cx="10515600" cy="1325563"/>
          </a:xfrm>
        </p:spPr>
        <p:txBody>
          <a:bodyPr>
            <a:normAutofit/>
          </a:bodyPr>
          <a:lstStyle/>
          <a:p>
            <a:r>
              <a:rPr lang="en-IN" sz="4200" dirty="0"/>
              <a:t>Part: Inferences derived (- with entire corpus or 50 k data)</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F1D356-B4C3-4A2C-9195-63DEA02B8DA9}"/>
              </a:ext>
            </a:extLst>
          </p:cNvPr>
          <p:cNvSpPr>
            <a:spLocks noGrp="1"/>
          </p:cNvSpPr>
          <p:nvPr>
            <p:ph idx="1"/>
          </p:nvPr>
        </p:nvSpPr>
        <p:spPr>
          <a:xfrm>
            <a:off x="669035" y="1812426"/>
            <a:ext cx="10853927" cy="4804002"/>
          </a:xfrm>
        </p:spPr>
        <p:txBody>
          <a:bodyPr>
            <a:noAutofit/>
          </a:bodyPr>
          <a:lstStyle/>
          <a:p>
            <a:pPr marL="0" indent="0">
              <a:buNone/>
            </a:pPr>
            <a:r>
              <a:rPr lang="en-IN" sz="1300" b="1" i="0" u="none" strike="noStrike" dirty="0">
                <a:effectLst/>
                <a:latin typeface="Arial" panose="020B0604020202020204" pitchFamily="34" charset="0"/>
                <a:cs typeface="Arial" panose="020B0604020202020204" pitchFamily="34" charset="0"/>
              </a:rPr>
              <a:t>Inferences from the OLS Regression Analysis</a:t>
            </a:r>
          </a:p>
          <a:p>
            <a:pPr marL="0" indent="0">
              <a:buNone/>
            </a:pPr>
            <a:r>
              <a:rPr lang="en-IN" sz="1300" b="1" i="0" u="none" strike="noStrike" dirty="0">
                <a:effectLst/>
                <a:latin typeface="Arial" panose="020B0604020202020204" pitchFamily="34" charset="0"/>
                <a:cs typeface="Arial" panose="020B0604020202020204" pitchFamily="34" charset="0"/>
              </a:rPr>
              <a:t>Model Fit:</a:t>
            </a:r>
            <a:endParaRPr lang="en-IN" sz="1300" b="0" i="0" u="none" strike="noStrike" dirty="0">
              <a:effectLst/>
              <a:latin typeface="Arial" panose="020B0604020202020204" pitchFamily="34" charset="0"/>
              <a:cs typeface="Arial" panose="020B0604020202020204" pitchFamily="34" charset="0"/>
            </a:endParaRPr>
          </a:p>
          <a:p>
            <a:pPr marL="0" indent="0">
              <a:buNone/>
            </a:pPr>
            <a:r>
              <a:rPr lang="en-IN" sz="1300" b="1" i="0" u="none" strike="noStrike" dirty="0">
                <a:effectLst/>
                <a:latin typeface="Arial" panose="020B0604020202020204" pitchFamily="34" charset="0"/>
                <a:cs typeface="Arial" panose="020B0604020202020204" pitchFamily="34" charset="0"/>
              </a:rPr>
              <a:t>R-squared:</a:t>
            </a:r>
            <a:r>
              <a:rPr lang="en-IN" sz="1300" b="0" i="0" u="none" strike="noStrike" dirty="0">
                <a:effectLst/>
                <a:latin typeface="Arial" panose="020B0604020202020204" pitchFamily="34" charset="0"/>
                <a:cs typeface="Arial" panose="020B0604020202020204" pitchFamily="34" charset="0"/>
              </a:rPr>
              <a:t> 0.389 indicates that approximately 38.9% of the variation in the "score" variable can be explained by the included predictor variables. This suggests a moderately strong relationship between the predictors and the outcome.</a:t>
            </a:r>
          </a:p>
          <a:p>
            <a:pPr marL="0" indent="0">
              <a:buNone/>
            </a:pPr>
            <a:r>
              <a:rPr lang="en-IN" sz="1300" b="1" i="0" u="none" strike="noStrike" dirty="0">
                <a:effectLst/>
                <a:latin typeface="Arial" panose="020B0604020202020204" pitchFamily="34" charset="0"/>
                <a:cs typeface="Arial" panose="020B0604020202020204" pitchFamily="34" charset="0"/>
              </a:rPr>
              <a:t>Variable Significance:</a:t>
            </a:r>
            <a:endParaRPr lang="en-IN" sz="1300" b="0" i="0" u="none" strike="noStrike" dirty="0">
              <a:effectLst/>
              <a:latin typeface="Arial" panose="020B0604020202020204" pitchFamily="34" charset="0"/>
              <a:cs typeface="Arial" panose="020B0604020202020204" pitchFamily="34" charset="0"/>
            </a:endParaRPr>
          </a:p>
          <a:p>
            <a:pPr marL="0" indent="0">
              <a:buNone/>
            </a:pPr>
            <a:r>
              <a:rPr lang="en-IN" sz="1300" b="1" i="0" u="none" strike="noStrike" dirty="0">
                <a:effectLst/>
                <a:latin typeface="Arial" panose="020B0604020202020204" pitchFamily="34" charset="0"/>
                <a:cs typeface="Arial" panose="020B0604020202020204" pitchFamily="34" charset="0"/>
              </a:rPr>
              <a:t>t-values and p-values:</a:t>
            </a:r>
            <a:r>
              <a:rPr lang="en-IN" sz="1300" b="0" i="0" u="none" strike="noStrike" dirty="0">
                <a:effectLst/>
                <a:latin typeface="Arial" panose="020B0604020202020204" pitchFamily="34" charset="0"/>
                <a:cs typeface="Arial" panose="020B0604020202020204" pitchFamily="34" charset="0"/>
              </a:rPr>
              <a:t> All predictor variables have significant t-values and p-values less than 0.001, indicating that they are all statistically significant contributors to the model.</a:t>
            </a:r>
          </a:p>
          <a:p>
            <a:pPr marL="0" indent="0">
              <a:buNone/>
            </a:pPr>
            <a:r>
              <a:rPr lang="en-IN" sz="1300" b="1" i="0" u="none" strike="noStrike" dirty="0">
                <a:effectLst/>
                <a:latin typeface="Arial" panose="020B0604020202020204" pitchFamily="34" charset="0"/>
                <a:cs typeface="Arial" panose="020B0604020202020204" pitchFamily="34" charset="0"/>
              </a:rPr>
              <a:t>Variable Effects:</a:t>
            </a:r>
            <a:endParaRPr lang="en-IN" sz="1300" b="0" i="0" u="none" strike="noStrike" dirty="0">
              <a:effectLst/>
              <a:latin typeface="Arial" panose="020B0604020202020204" pitchFamily="34" charset="0"/>
              <a:cs typeface="Arial" panose="020B0604020202020204" pitchFamily="34" charset="0"/>
            </a:endParaRPr>
          </a:p>
          <a:p>
            <a:pPr marL="0" indent="0">
              <a:buNone/>
            </a:pPr>
            <a:r>
              <a:rPr lang="en-IN" sz="1300" b="1" i="0" u="none" strike="noStrike" dirty="0">
                <a:effectLst/>
                <a:latin typeface="Arial" panose="020B0604020202020204" pitchFamily="34" charset="0"/>
                <a:cs typeface="Arial" panose="020B0604020202020204" pitchFamily="34" charset="0"/>
              </a:rPr>
              <a:t>Coefficients:</a:t>
            </a:r>
            <a:r>
              <a:rPr lang="en-IN" sz="1300" b="0" i="0" u="none" strike="noStrike" dirty="0">
                <a:effectLst/>
                <a:latin typeface="Arial" panose="020B0604020202020204" pitchFamily="34" charset="0"/>
                <a:cs typeface="Arial" panose="020B0604020202020204" pitchFamily="34" charset="0"/>
              </a:rPr>
              <a:t> The coefficients represent the estimated change in the "score" variable for a one-unit increase in the corresponding predictor variable, holding all other predictors constant. For example, a one-unit increase in "In-app Payments" is associated with a decrease of 2.0088 in the "score."</a:t>
            </a:r>
          </a:p>
          <a:p>
            <a:pPr marL="0" indent="0">
              <a:buNone/>
            </a:pPr>
            <a:r>
              <a:rPr lang="en-IN" sz="1300" b="1" i="0" u="none" strike="noStrike" dirty="0">
                <a:effectLst/>
                <a:latin typeface="Arial" panose="020B0604020202020204" pitchFamily="34" charset="0"/>
                <a:cs typeface="Arial" panose="020B0604020202020204" pitchFamily="34" charset="0"/>
              </a:rPr>
              <a:t>Positive or negative coefficients:</a:t>
            </a:r>
            <a:r>
              <a:rPr lang="en-IN" sz="1300" b="0" i="0" u="none" strike="noStrike" dirty="0">
                <a:effectLst/>
                <a:latin typeface="Arial" panose="020B0604020202020204" pitchFamily="34" charset="0"/>
                <a:cs typeface="Arial" panose="020B0604020202020204" pitchFamily="34" charset="0"/>
              </a:rPr>
              <a:t> Positive coefficients indicate that an increase in the predictor variable is associated with an increase in the "score," while negative coefficients indicate a decrease.</a:t>
            </a:r>
          </a:p>
          <a:p>
            <a:pPr marL="0" indent="0">
              <a:buNone/>
            </a:pPr>
            <a:r>
              <a:rPr lang="en-IN" sz="1300" b="1" i="0" u="none" strike="noStrike" dirty="0">
                <a:effectLst/>
                <a:latin typeface="Arial" panose="020B0604020202020204" pitchFamily="34" charset="0"/>
                <a:cs typeface="Arial" panose="020B0604020202020204" pitchFamily="34" charset="0"/>
              </a:rPr>
              <a:t>Overall Model Significance:</a:t>
            </a:r>
            <a:endParaRPr lang="en-IN" sz="1300" b="0" i="0" u="none" strike="noStrike" dirty="0">
              <a:effectLst/>
              <a:latin typeface="Arial" panose="020B0604020202020204" pitchFamily="34" charset="0"/>
              <a:cs typeface="Arial" panose="020B0604020202020204" pitchFamily="34" charset="0"/>
            </a:endParaRPr>
          </a:p>
          <a:p>
            <a:pPr marL="0" indent="0">
              <a:buNone/>
            </a:pPr>
            <a:r>
              <a:rPr lang="en-IN" sz="1300" b="1" i="0" u="none" strike="noStrike" dirty="0">
                <a:effectLst/>
                <a:latin typeface="Arial" panose="020B0604020202020204" pitchFamily="34" charset="0"/>
                <a:cs typeface="Arial" panose="020B0604020202020204" pitchFamily="34" charset="0"/>
              </a:rPr>
              <a:t>F-statistic and p-value:</a:t>
            </a:r>
            <a:r>
              <a:rPr lang="en-IN" sz="1300" b="0" i="0" u="none" strike="noStrike" dirty="0">
                <a:effectLst/>
                <a:latin typeface="Arial" panose="020B0604020202020204" pitchFamily="34" charset="0"/>
                <a:cs typeface="Arial" panose="020B0604020202020204" pitchFamily="34" charset="0"/>
              </a:rPr>
              <a:t> The F-statistic (2653) and its associated p-value (0.00) indicate that the overall model is statistically significant, meaning that the predictors as a group are significantly associated with the "score" variable.</a:t>
            </a:r>
          </a:p>
          <a:p>
            <a:pPr marL="0" indent="0">
              <a:buNone/>
            </a:pPr>
            <a:r>
              <a:rPr lang="en-IN" sz="1300" b="1" i="0" u="none" strike="noStrike" dirty="0">
                <a:effectLst/>
                <a:latin typeface="Arial" panose="020B0604020202020204" pitchFamily="34" charset="0"/>
                <a:cs typeface="Arial" panose="020B0604020202020204" pitchFamily="34" charset="0"/>
              </a:rPr>
              <a:t>Summary:</a:t>
            </a:r>
            <a:r>
              <a:rPr lang="en-IN" sz="1300" dirty="0">
                <a:latin typeface="Arial" panose="020B0604020202020204" pitchFamily="34" charset="0"/>
                <a:cs typeface="Arial" panose="020B0604020202020204" pitchFamily="34" charset="0"/>
              </a:rPr>
              <a:t> </a:t>
            </a:r>
            <a:r>
              <a:rPr lang="en-IN" sz="1300" b="0" i="0" u="none" strike="noStrike" dirty="0">
                <a:effectLst/>
                <a:latin typeface="Arial" panose="020B0604020202020204" pitchFamily="34" charset="0"/>
                <a:cs typeface="Arial" panose="020B0604020202020204" pitchFamily="34" charset="0"/>
              </a:rPr>
              <a:t>The regression analysis suggests that the included predictor variables are all significant contributors to the "score" variable and that the model provides a moderately strong fit to the data. The coefficients of the variables indicate their relative importance and the direction of their effects on the "score."</a:t>
            </a:r>
          </a:p>
        </p:txBody>
      </p:sp>
    </p:spTree>
    <p:extLst>
      <p:ext uri="{BB962C8B-B14F-4D97-AF65-F5344CB8AC3E}">
        <p14:creationId xmlns:p14="http://schemas.microsoft.com/office/powerpoint/2010/main" val="33294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D9722-A91E-4904-9218-314C68BE7B5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a:solidFill>
                  <a:schemeClr val="tx1"/>
                </a:solidFill>
                <a:latin typeface="+mj-lt"/>
                <a:ea typeface="+mj-ea"/>
                <a:cs typeface="+mj-cs"/>
              </a:rPr>
              <a:t>Part: Dominance analysis on Regression model (50k data)</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28371A0B-85FF-23AC-0674-44799A8FCDE6}"/>
              </a:ext>
            </a:extLst>
          </p:cNvPr>
          <p:cNvGraphicFramePr>
            <a:graphicFrameLocks noGrp="1"/>
          </p:cNvGraphicFramePr>
          <p:nvPr>
            <p:extLst>
              <p:ext uri="{D42A27DB-BD31-4B8C-83A1-F6EECF244321}">
                <p14:modId xmlns:p14="http://schemas.microsoft.com/office/powerpoint/2010/main" val="426795247"/>
              </p:ext>
            </p:extLst>
          </p:nvPr>
        </p:nvGraphicFramePr>
        <p:xfrm>
          <a:off x="4871962" y="640080"/>
          <a:ext cx="6779286" cy="5324750"/>
        </p:xfrm>
        <a:graphic>
          <a:graphicData uri="http://schemas.openxmlformats.org/drawingml/2006/table">
            <a:tbl>
              <a:tblPr>
                <a:tableStyleId>{2D5ABB26-0587-4C30-8999-92F81FD0307C}</a:tableStyleId>
              </a:tblPr>
              <a:tblGrid>
                <a:gridCol w="2007303">
                  <a:extLst>
                    <a:ext uri="{9D8B030D-6E8A-4147-A177-3AD203B41FA5}">
                      <a16:colId xmlns:a16="http://schemas.microsoft.com/office/drawing/2014/main" val="361194735"/>
                    </a:ext>
                  </a:extLst>
                </a:gridCol>
                <a:gridCol w="3264195">
                  <a:extLst>
                    <a:ext uri="{9D8B030D-6E8A-4147-A177-3AD203B41FA5}">
                      <a16:colId xmlns:a16="http://schemas.microsoft.com/office/drawing/2014/main" val="1052660703"/>
                    </a:ext>
                  </a:extLst>
                </a:gridCol>
                <a:gridCol w="1507788">
                  <a:extLst>
                    <a:ext uri="{9D8B030D-6E8A-4147-A177-3AD203B41FA5}">
                      <a16:colId xmlns:a16="http://schemas.microsoft.com/office/drawing/2014/main" val="2860219031"/>
                    </a:ext>
                  </a:extLst>
                </a:gridCol>
              </a:tblGrid>
              <a:tr h="334416">
                <a:tc gridSpan="2">
                  <a:txBody>
                    <a:bodyPr/>
                    <a:lstStyle/>
                    <a:p>
                      <a:pPr algn="l" fontAlgn="b"/>
                      <a:r>
                        <a:rPr lang="en-IN" sz="1800" b="1" u="none" strike="noStrike" dirty="0">
                          <a:effectLst/>
                        </a:rPr>
                        <a:t>Dominance Analysis</a:t>
                      </a:r>
                      <a:endParaRPr lang="en-IN" sz="1800" b="1" i="0" u="none" strike="noStrike" dirty="0">
                        <a:solidFill>
                          <a:srgbClr val="000000"/>
                        </a:solidFill>
                        <a:effectLst/>
                        <a:latin typeface="Aptos Narrow" panose="020B0004020202020204" pitchFamily="34" charset="0"/>
                      </a:endParaRPr>
                    </a:p>
                  </a:txBody>
                  <a:tcPr marL="13911" marR="13911" marT="13911"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l" fontAlgn="b"/>
                      <a:endParaRPr lang="en-IN" sz="1800" b="1" i="0" u="none" strike="noStrike">
                        <a:solidFill>
                          <a:srgbClr val="000000"/>
                        </a:solidFill>
                        <a:effectLst/>
                        <a:latin typeface="Aptos Narrow" panose="020B0004020202020204" pitchFamily="34" charset="0"/>
                      </a:endParaRPr>
                    </a:p>
                  </a:txBody>
                  <a:tcPr marL="13911" marR="13911" marT="13911"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8561064"/>
                  </a:ext>
                </a:extLst>
              </a:tr>
              <a:tr h="375839">
                <a:tc>
                  <a:txBody>
                    <a:bodyPr/>
                    <a:lstStyle/>
                    <a:p>
                      <a:pPr algn="l" fontAlgn="b"/>
                      <a:r>
                        <a:rPr lang="en-IN" sz="1800" b="1" u="none" strike="noStrike" dirty="0">
                          <a:effectLst/>
                        </a:rPr>
                        <a:t>Topic Serial Number</a:t>
                      </a:r>
                      <a:endParaRPr lang="en-IN" sz="1800" b="1" i="0" u="none" strike="noStrike" dirty="0">
                        <a:solidFill>
                          <a:srgbClr val="000000"/>
                        </a:solidFill>
                        <a:effectLst/>
                        <a:latin typeface="Helvetica" pitchFamily="2" charset="0"/>
                      </a:endParaRPr>
                    </a:p>
                  </a:txBody>
                  <a:tcPr marL="13911" marR="13911" marT="13911"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800" b="1" u="none" strike="noStrike" dirty="0">
                          <a:effectLst/>
                        </a:rPr>
                        <a:t>Topic Name</a:t>
                      </a:r>
                      <a:endParaRPr lang="en-IN" sz="1800" b="1" i="0" u="none" strike="noStrike" dirty="0">
                        <a:solidFill>
                          <a:srgbClr val="000000"/>
                        </a:solidFill>
                        <a:effectLst/>
                        <a:latin typeface="Helvetica" pitchFamily="2" charset="0"/>
                      </a:endParaRPr>
                    </a:p>
                  </a:txBody>
                  <a:tcPr marL="13911" marR="13911" marT="13911"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800" b="1" u="none" strike="noStrike" dirty="0">
                          <a:effectLst/>
                        </a:rPr>
                        <a:t>% Importance</a:t>
                      </a:r>
                      <a:endParaRPr lang="en-IN" sz="1800" b="1" i="0" u="none" strike="noStrike" dirty="0">
                        <a:solidFill>
                          <a:srgbClr val="000000"/>
                        </a:solidFill>
                        <a:effectLst/>
                        <a:latin typeface="Helvetica" pitchFamily="2" charset="0"/>
                      </a:endParaRPr>
                    </a:p>
                  </a:txBody>
                  <a:tcPr marL="13911" marR="13911" marT="13911"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7668205"/>
                  </a:ext>
                </a:extLst>
              </a:tr>
              <a:tr h="601503">
                <a:tc>
                  <a:txBody>
                    <a:bodyPr/>
                    <a:lstStyle/>
                    <a:p>
                      <a:pPr algn="l" fontAlgn="b"/>
                      <a:r>
                        <a:rPr lang="en-IN" sz="1800" u="none" strike="noStrike" dirty="0">
                          <a:effectLst/>
                        </a:rPr>
                        <a:t>Topic 13</a:t>
                      </a:r>
                      <a:endParaRPr lang="en-IN" sz="1800" b="0" i="0" u="none" strike="noStrike" dirty="0">
                        <a:solidFill>
                          <a:srgbClr val="000000"/>
                        </a:solidFill>
                        <a:effectLst/>
                        <a:latin typeface="Helvetica" pitchFamily="2" charset="0"/>
                      </a:endParaRPr>
                    </a:p>
                  </a:txBody>
                  <a:tcPr marL="49911" marR="13911" marT="13911" marB="0">
                    <a:lnT w="12700" cap="flat" cmpd="sng" algn="ctr">
                      <a:solidFill>
                        <a:schemeClr val="tx1"/>
                      </a:solidFill>
                      <a:prstDash val="solid"/>
                      <a:round/>
                      <a:headEnd type="none" w="med" len="med"/>
                      <a:tailEnd type="none" w="med" len="med"/>
                    </a:lnT>
                  </a:tcPr>
                </a:tc>
                <a:tc>
                  <a:txBody>
                    <a:bodyPr/>
                    <a:lstStyle/>
                    <a:p>
                      <a:pPr algn="l" fontAlgn="b"/>
                      <a:r>
                        <a:rPr lang="en-IN" sz="1800" u="none" strike="noStrike" dirty="0">
                          <a:effectLst/>
                        </a:rPr>
                        <a:t>User Experience on Finding Matches, Meeting, Dating</a:t>
                      </a:r>
                      <a:endParaRPr lang="en-IN" sz="1800" b="0" i="0" u="none" strike="noStrike" dirty="0">
                        <a:solidFill>
                          <a:srgbClr val="000000"/>
                        </a:solidFill>
                        <a:effectLst/>
                        <a:latin typeface="Helvetica" pitchFamily="2" charset="0"/>
                      </a:endParaRPr>
                    </a:p>
                  </a:txBody>
                  <a:tcPr marL="13911" marR="13911" marT="13911" marB="0">
                    <a:lnT w="12700" cap="flat" cmpd="sng" algn="ctr">
                      <a:solidFill>
                        <a:schemeClr val="tx1"/>
                      </a:solidFill>
                      <a:prstDash val="solid"/>
                      <a:round/>
                      <a:headEnd type="none" w="med" len="med"/>
                      <a:tailEnd type="none" w="med" len="med"/>
                    </a:lnT>
                  </a:tcPr>
                </a:tc>
                <a:tc>
                  <a:txBody>
                    <a:bodyPr/>
                    <a:lstStyle/>
                    <a:p>
                      <a:pPr algn="l" fontAlgn="b"/>
                      <a:r>
                        <a:rPr lang="en-IN" sz="1800" u="none" strike="noStrike" dirty="0">
                          <a:effectLst/>
                        </a:rPr>
                        <a:t>22.45%</a:t>
                      </a:r>
                      <a:endParaRPr lang="en-IN" sz="1800" b="0" i="0" u="none" strike="noStrike" dirty="0">
                        <a:solidFill>
                          <a:srgbClr val="000000"/>
                        </a:solidFill>
                        <a:effectLst/>
                        <a:latin typeface="Helvetica" pitchFamily="2" charset="0"/>
                      </a:endParaRPr>
                    </a:p>
                  </a:txBody>
                  <a:tcPr marL="13911" marR="13911" marT="13911"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616545"/>
                  </a:ext>
                </a:extLst>
              </a:tr>
              <a:tr h="334416">
                <a:tc>
                  <a:txBody>
                    <a:bodyPr/>
                    <a:lstStyle/>
                    <a:p>
                      <a:pPr algn="l" fontAlgn="b"/>
                      <a:r>
                        <a:rPr lang="en-IN" sz="1800" u="none" strike="noStrike" dirty="0">
                          <a:effectLst/>
                        </a:rPr>
                        <a:t>Topic 3</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Profile Quality</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a:effectLst/>
                        </a:rPr>
                        <a:t>10.79%</a:t>
                      </a:r>
                      <a:endParaRPr lang="en-IN" sz="1800" b="0" i="0" u="none" strike="noStrike">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1343467146"/>
                  </a:ext>
                </a:extLst>
              </a:tr>
              <a:tr h="334416">
                <a:tc>
                  <a:txBody>
                    <a:bodyPr/>
                    <a:lstStyle/>
                    <a:p>
                      <a:pPr algn="l" fontAlgn="b"/>
                      <a:r>
                        <a:rPr lang="en-IN" sz="1800" u="none" strike="noStrike" dirty="0">
                          <a:effectLst/>
                        </a:rPr>
                        <a:t>Topic 12</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Usability</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a:effectLst/>
                        </a:rPr>
                        <a:t>9.18%</a:t>
                      </a:r>
                      <a:endParaRPr lang="en-IN" sz="1800" b="0" i="0" u="none" strike="noStrike">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3061811688"/>
                  </a:ext>
                </a:extLst>
              </a:tr>
              <a:tr h="334416">
                <a:tc>
                  <a:txBody>
                    <a:bodyPr/>
                    <a:lstStyle/>
                    <a:p>
                      <a:pPr algn="l" fontAlgn="b"/>
                      <a:r>
                        <a:rPr lang="en-IN" sz="1800" u="none" strike="noStrike" dirty="0">
                          <a:effectLst/>
                        </a:rPr>
                        <a:t>Topic 1</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In-app Payments</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a:effectLst/>
                        </a:rPr>
                        <a:t>8.17%</a:t>
                      </a:r>
                      <a:endParaRPr lang="en-IN" sz="1800" b="0" i="0" u="none" strike="noStrike">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2556044674"/>
                  </a:ext>
                </a:extLst>
              </a:tr>
              <a:tr h="334416">
                <a:tc>
                  <a:txBody>
                    <a:bodyPr/>
                    <a:lstStyle/>
                    <a:p>
                      <a:pPr algn="l" fontAlgn="b"/>
                      <a:r>
                        <a:rPr lang="en-IN" sz="1800" u="none" strike="noStrike" dirty="0">
                          <a:effectLst/>
                        </a:rPr>
                        <a:t>Topic 8</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Customer Support</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a:effectLst/>
                        </a:rPr>
                        <a:t>7.84%</a:t>
                      </a:r>
                      <a:endParaRPr lang="en-IN" sz="1800" b="0" i="0" u="none" strike="noStrike">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648406988"/>
                  </a:ext>
                </a:extLst>
              </a:tr>
              <a:tr h="334416">
                <a:tc>
                  <a:txBody>
                    <a:bodyPr/>
                    <a:lstStyle/>
                    <a:p>
                      <a:pPr algn="l" fontAlgn="b"/>
                      <a:r>
                        <a:rPr lang="en-IN" sz="1800" u="none" strike="noStrike" dirty="0">
                          <a:effectLst/>
                        </a:rPr>
                        <a:t>Topic 7</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Profile Matches</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a:effectLst/>
                        </a:rPr>
                        <a:t>7.62%</a:t>
                      </a:r>
                      <a:endParaRPr lang="en-IN" sz="1800" b="0" i="0" u="none" strike="noStrike">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1214962096"/>
                  </a:ext>
                </a:extLst>
              </a:tr>
              <a:tr h="334416">
                <a:tc>
                  <a:txBody>
                    <a:bodyPr/>
                    <a:lstStyle/>
                    <a:p>
                      <a:pPr algn="l" fontAlgn="b"/>
                      <a:r>
                        <a:rPr lang="en-IN" sz="1800" u="none" strike="noStrike" dirty="0">
                          <a:effectLst/>
                        </a:rPr>
                        <a:t>Topic 10</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Fake Accounts</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a:effectLst/>
                        </a:rPr>
                        <a:t>6.71%</a:t>
                      </a:r>
                      <a:endParaRPr lang="en-IN" sz="1800" b="0" i="0" u="none" strike="noStrike">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664923461"/>
                  </a:ext>
                </a:extLst>
              </a:tr>
              <a:tr h="334416">
                <a:tc>
                  <a:txBody>
                    <a:bodyPr/>
                    <a:lstStyle/>
                    <a:p>
                      <a:pPr algn="l" fontAlgn="b"/>
                      <a:r>
                        <a:rPr lang="en-IN" sz="1800" u="none" strike="noStrike" dirty="0">
                          <a:effectLst/>
                        </a:rPr>
                        <a:t>Topic 4</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Features</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a:effectLst/>
                        </a:rPr>
                        <a:t>6.42%</a:t>
                      </a:r>
                      <a:endParaRPr lang="en-IN" sz="1800" b="0" i="0" u="none" strike="noStrike">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2803364357"/>
                  </a:ext>
                </a:extLst>
              </a:tr>
              <a:tr h="334416">
                <a:tc>
                  <a:txBody>
                    <a:bodyPr/>
                    <a:lstStyle/>
                    <a:p>
                      <a:pPr algn="l" fontAlgn="b"/>
                      <a:r>
                        <a:rPr lang="en-IN" sz="1800" u="none" strike="noStrike" dirty="0">
                          <a:effectLst/>
                        </a:rPr>
                        <a:t>Topic 5</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Notification Alerts</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dirty="0">
                          <a:effectLst/>
                        </a:rPr>
                        <a:t>6.01%</a:t>
                      </a:r>
                      <a:endParaRPr lang="en-IN" sz="1800" b="0" i="0" u="none" strike="noStrike" dirty="0">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3158159653"/>
                  </a:ext>
                </a:extLst>
              </a:tr>
              <a:tr h="334416">
                <a:tc>
                  <a:txBody>
                    <a:bodyPr/>
                    <a:lstStyle/>
                    <a:p>
                      <a:pPr algn="l" fontAlgn="b"/>
                      <a:r>
                        <a:rPr lang="en-IN" sz="1800" u="none" strike="noStrike" dirty="0">
                          <a:effectLst/>
                        </a:rPr>
                        <a:t>Topic 2</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User Interaction</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dirty="0">
                          <a:effectLst/>
                        </a:rPr>
                        <a:t>5.08%</a:t>
                      </a:r>
                      <a:endParaRPr lang="en-IN" sz="1800" b="0" i="0" u="none" strike="noStrike" dirty="0">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914754235"/>
                  </a:ext>
                </a:extLst>
              </a:tr>
              <a:tr h="334416">
                <a:tc>
                  <a:txBody>
                    <a:bodyPr/>
                    <a:lstStyle/>
                    <a:p>
                      <a:pPr algn="l" fontAlgn="b"/>
                      <a:r>
                        <a:rPr lang="en-IN" sz="1800" u="none" strike="noStrike" dirty="0">
                          <a:effectLst/>
                        </a:rPr>
                        <a:t>Topic 9</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Profile Filtering</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dirty="0">
                          <a:effectLst/>
                        </a:rPr>
                        <a:t>4.55%</a:t>
                      </a:r>
                      <a:endParaRPr lang="en-IN" sz="1800" b="0" i="0" u="none" strike="noStrike" dirty="0">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580113064"/>
                  </a:ext>
                </a:extLst>
              </a:tr>
              <a:tr h="334416">
                <a:tc>
                  <a:txBody>
                    <a:bodyPr/>
                    <a:lstStyle/>
                    <a:p>
                      <a:pPr algn="l" fontAlgn="b"/>
                      <a:r>
                        <a:rPr lang="en-IN" sz="1800" u="none" strike="noStrike" dirty="0">
                          <a:effectLst/>
                        </a:rPr>
                        <a:t>Topic 6</a:t>
                      </a:r>
                      <a:endParaRPr lang="en-IN" sz="1800" b="0" i="0" u="none" strike="noStrike" dirty="0">
                        <a:solidFill>
                          <a:srgbClr val="000000"/>
                        </a:solidFill>
                        <a:effectLst/>
                        <a:latin typeface="Helvetica" pitchFamily="2" charset="0"/>
                      </a:endParaRPr>
                    </a:p>
                  </a:txBody>
                  <a:tcPr marL="49911" marR="13911" marT="13911" marB="0"/>
                </a:tc>
                <a:tc>
                  <a:txBody>
                    <a:bodyPr/>
                    <a:lstStyle/>
                    <a:p>
                      <a:pPr algn="l" fontAlgn="b"/>
                      <a:r>
                        <a:rPr lang="en-IN" sz="1800" u="none" strike="noStrike" dirty="0">
                          <a:effectLst/>
                        </a:rPr>
                        <a:t>Subscription Payment Issues</a:t>
                      </a:r>
                      <a:endParaRPr lang="en-IN" sz="1800" b="0" i="0" u="none" strike="noStrike" dirty="0">
                        <a:solidFill>
                          <a:srgbClr val="000000"/>
                        </a:solidFill>
                        <a:effectLst/>
                        <a:latin typeface="Helvetica" pitchFamily="2" charset="0"/>
                      </a:endParaRPr>
                    </a:p>
                  </a:txBody>
                  <a:tcPr marL="13911" marR="13911" marT="13911" marB="0"/>
                </a:tc>
                <a:tc>
                  <a:txBody>
                    <a:bodyPr/>
                    <a:lstStyle/>
                    <a:p>
                      <a:pPr algn="l" fontAlgn="b"/>
                      <a:r>
                        <a:rPr lang="en-IN" sz="1800" u="none" strike="noStrike" dirty="0">
                          <a:effectLst/>
                        </a:rPr>
                        <a:t>3.02%</a:t>
                      </a:r>
                      <a:endParaRPr lang="en-IN" sz="1800" b="0" i="0" u="none" strike="noStrike" dirty="0">
                        <a:solidFill>
                          <a:srgbClr val="000000"/>
                        </a:solidFill>
                        <a:effectLst/>
                        <a:latin typeface="Helvetica" pitchFamily="2" charset="0"/>
                      </a:endParaRPr>
                    </a:p>
                  </a:txBody>
                  <a:tcPr marL="13911" marR="13911" marT="13911" marB="0"/>
                </a:tc>
                <a:extLst>
                  <a:ext uri="{0D108BD9-81ED-4DB2-BD59-A6C34878D82A}">
                    <a16:rowId xmlns:a16="http://schemas.microsoft.com/office/drawing/2014/main" val="4074890267"/>
                  </a:ext>
                </a:extLst>
              </a:tr>
              <a:tr h="334416">
                <a:tc>
                  <a:txBody>
                    <a:bodyPr/>
                    <a:lstStyle/>
                    <a:p>
                      <a:pPr algn="l" fontAlgn="b"/>
                      <a:r>
                        <a:rPr lang="en-IN" sz="1800" u="none" strike="noStrike" dirty="0">
                          <a:effectLst/>
                        </a:rPr>
                        <a:t>Topic 11</a:t>
                      </a:r>
                      <a:endParaRPr lang="en-IN" sz="1800" b="0" i="0" u="none" strike="noStrike" dirty="0">
                        <a:solidFill>
                          <a:srgbClr val="000000"/>
                        </a:solidFill>
                        <a:effectLst/>
                        <a:latin typeface="Helvetica" pitchFamily="2" charset="0"/>
                      </a:endParaRPr>
                    </a:p>
                  </a:txBody>
                  <a:tcPr marL="49911" marR="13911" marT="13911" marB="0">
                    <a:lnB w="12700" cap="flat" cmpd="sng" algn="ctr">
                      <a:solidFill>
                        <a:schemeClr val="tx1"/>
                      </a:solidFill>
                      <a:prstDash val="solid"/>
                      <a:round/>
                      <a:headEnd type="none" w="med" len="med"/>
                      <a:tailEnd type="none" w="med" len="med"/>
                    </a:lnB>
                  </a:tcPr>
                </a:tc>
                <a:tc>
                  <a:txBody>
                    <a:bodyPr/>
                    <a:lstStyle/>
                    <a:p>
                      <a:pPr algn="l" fontAlgn="b"/>
                      <a:r>
                        <a:rPr lang="en-IN" sz="1800" u="none" strike="noStrike" dirty="0">
                          <a:effectLst/>
                        </a:rPr>
                        <a:t>Subscription Model</a:t>
                      </a:r>
                      <a:endParaRPr lang="en-IN" sz="1800" b="0" i="0" u="none" strike="noStrike" dirty="0">
                        <a:solidFill>
                          <a:srgbClr val="000000"/>
                        </a:solidFill>
                        <a:effectLst/>
                        <a:latin typeface="Helvetica" pitchFamily="2" charset="0"/>
                      </a:endParaRPr>
                    </a:p>
                  </a:txBody>
                  <a:tcPr marL="13911" marR="13911" marT="13911" marB="0">
                    <a:lnB w="12700" cap="flat" cmpd="sng" algn="ctr">
                      <a:solidFill>
                        <a:schemeClr val="tx1"/>
                      </a:solidFill>
                      <a:prstDash val="solid"/>
                      <a:round/>
                      <a:headEnd type="none" w="med" len="med"/>
                      <a:tailEnd type="none" w="med" len="med"/>
                    </a:lnB>
                  </a:tcPr>
                </a:tc>
                <a:tc>
                  <a:txBody>
                    <a:bodyPr/>
                    <a:lstStyle/>
                    <a:p>
                      <a:pPr algn="l" fontAlgn="b"/>
                      <a:r>
                        <a:rPr lang="en-IN" sz="1800" u="none" strike="noStrike" dirty="0">
                          <a:effectLst/>
                        </a:rPr>
                        <a:t>2.16%</a:t>
                      </a:r>
                      <a:endParaRPr lang="en-IN" sz="1800" b="0" i="0" u="none" strike="noStrike" dirty="0">
                        <a:solidFill>
                          <a:srgbClr val="000000"/>
                        </a:solidFill>
                        <a:effectLst/>
                        <a:latin typeface="Helvetica" pitchFamily="2" charset="0"/>
                      </a:endParaRPr>
                    </a:p>
                  </a:txBody>
                  <a:tcPr marL="13911" marR="13911" marT="13911"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90071"/>
                  </a:ext>
                </a:extLst>
              </a:tr>
            </a:tbl>
          </a:graphicData>
        </a:graphic>
      </p:graphicFrame>
    </p:spTree>
    <p:extLst>
      <p:ext uri="{BB962C8B-B14F-4D97-AF65-F5344CB8AC3E}">
        <p14:creationId xmlns:p14="http://schemas.microsoft.com/office/powerpoint/2010/main" val="2532227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7C110-F544-49CA-B4F5-00B2F587F8E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kern="1200" dirty="0">
                <a:solidFill>
                  <a:schemeClr val="tx1"/>
                </a:solidFill>
                <a:latin typeface="+mj-lt"/>
                <a:ea typeface="+mj-ea"/>
                <a:cs typeface="+mj-cs"/>
              </a:rPr>
              <a:t>Part: Correspondence analysis (with 50K reviews)</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CFA9269-6884-C172-2082-157403F04DF3}"/>
              </a:ext>
            </a:extLst>
          </p:cNvPr>
          <p:cNvPicPr>
            <a:picLocks noChangeAspect="1"/>
          </p:cNvPicPr>
          <p:nvPr/>
        </p:nvPicPr>
        <p:blipFill>
          <a:blip r:embed="rId2"/>
          <a:stretch>
            <a:fillRect/>
          </a:stretch>
        </p:blipFill>
        <p:spPr>
          <a:xfrm>
            <a:off x="4108715" y="295467"/>
            <a:ext cx="7772400" cy="6254495"/>
          </a:xfrm>
          <a:prstGeom prst="rect">
            <a:avLst/>
          </a:prstGeom>
        </p:spPr>
      </p:pic>
    </p:spTree>
    <p:extLst>
      <p:ext uri="{BB962C8B-B14F-4D97-AF65-F5344CB8AC3E}">
        <p14:creationId xmlns:p14="http://schemas.microsoft.com/office/powerpoint/2010/main" val="120705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4B153-3985-43B5-893E-623F3D28330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kern="1200">
                <a:solidFill>
                  <a:schemeClr val="tx1"/>
                </a:solidFill>
                <a:latin typeface="+mj-lt"/>
                <a:ea typeface="+mj-ea"/>
                <a:cs typeface="+mj-cs"/>
              </a:rPr>
              <a:t>Inferences obtained from Correspondence analysis (50K Reviews)</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DB40A0-D3B9-DABC-2C49-9A95C0C381F2}"/>
              </a:ext>
            </a:extLst>
          </p:cNvPr>
          <p:cNvSpPr txBox="1"/>
          <p:nvPr/>
        </p:nvSpPr>
        <p:spPr>
          <a:xfrm>
            <a:off x="838200" y="1929384"/>
            <a:ext cx="10515600" cy="4251960"/>
          </a:xfrm>
          <a:prstGeom prst="rect">
            <a:avLst/>
          </a:prstGeom>
        </p:spPr>
        <p:txBody>
          <a:bodyPr vert="horz" lIns="91440" tIns="45720" rIns="91440" bIns="45720" rtlCol="0">
            <a:normAutofit fontScale="92500"/>
          </a:bodyPr>
          <a:lstStyle/>
          <a:p>
            <a:pPr>
              <a:lnSpc>
                <a:spcPct val="90000"/>
              </a:lnSpc>
              <a:spcAft>
                <a:spcPts val="600"/>
              </a:spcAft>
            </a:pPr>
            <a:r>
              <a:rPr lang="en-US" sz="1400" b="1" i="0" u="none" strike="noStrike" dirty="0">
                <a:effectLst/>
              </a:rPr>
              <a:t>Insights from the Correspondence Analysis (CA) Plot</a:t>
            </a:r>
          </a:p>
          <a:p>
            <a:pPr marL="285750" indent="-285750">
              <a:lnSpc>
                <a:spcPct val="90000"/>
              </a:lnSpc>
              <a:spcAft>
                <a:spcPts val="600"/>
              </a:spcAft>
              <a:buFont typeface="Arial" panose="020B0604020202020204" pitchFamily="34" charset="0"/>
              <a:buChar char="•"/>
            </a:pPr>
            <a:r>
              <a:rPr lang="en-US" sz="1400" b="1" i="0" u="none" strike="noStrike" dirty="0">
                <a:effectLst/>
              </a:rPr>
              <a:t>Correspondence Analysis (CA)</a:t>
            </a:r>
            <a:r>
              <a:rPr lang="en-US" sz="1400" b="0" i="0" u="none" strike="noStrike" dirty="0">
                <a:effectLst/>
              </a:rPr>
              <a:t> is a multivariate statistical technique used to explore relationships between two categorical variables. In this plot, the two variables are "Topics" and "Ratings."</a:t>
            </a:r>
          </a:p>
          <a:p>
            <a:pPr>
              <a:lnSpc>
                <a:spcPct val="90000"/>
              </a:lnSpc>
              <a:spcAft>
                <a:spcPts val="600"/>
              </a:spcAft>
            </a:pPr>
            <a:r>
              <a:rPr lang="en-US" sz="1400" b="1" i="0" u="none" strike="noStrike" dirty="0">
                <a:effectLst/>
              </a:rPr>
              <a:t>Key Observations:</a:t>
            </a:r>
            <a:endParaRPr lang="en-US" sz="1400" b="0" i="0" u="none" strike="noStrike" dirty="0">
              <a:effectLst/>
            </a:endParaRPr>
          </a:p>
          <a:p>
            <a:pPr marL="285750" indent="-285750">
              <a:lnSpc>
                <a:spcPct val="90000"/>
              </a:lnSpc>
              <a:spcAft>
                <a:spcPts val="600"/>
              </a:spcAft>
              <a:buFont typeface="Arial" panose="020B0604020202020204" pitchFamily="34" charset="0"/>
              <a:buChar char="•"/>
            </a:pPr>
            <a:r>
              <a:rPr lang="en-US" sz="1400" b="1" i="0" u="none" strike="noStrike" dirty="0">
                <a:effectLst/>
              </a:rPr>
              <a:t>Clustering:</a:t>
            </a:r>
            <a:r>
              <a:rPr lang="en-US" sz="1400" b="0" i="0" u="none" strike="noStrike" dirty="0">
                <a:effectLst/>
              </a:rPr>
              <a:t> The plot shows distinct clusters of topics and ratings. This indicates that certain topics tend to be associated with specific ratings.</a:t>
            </a:r>
          </a:p>
          <a:p>
            <a:pPr>
              <a:lnSpc>
                <a:spcPct val="90000"/>
              </a:lnSpc>
              <a:spcAft>
                <a:spcPts val="600"/>
              </a:spcAft>
            </a:pPr>
            <a:r>
              <a:rPr lang="en-US" sz="1400" b="1" i="0" u="none" strike="noStrike" dirty="0">
                <a:effectLst/>
              </a:rPr>
              <a:t>Topic-Rating Associations:</a:t>
            </a:r>
            <a:endParaRPr lang="en-US" sz="1400" b="0" i="0" u="none" strike="noStrike" dirty="0">
              <a:effectLst/>
            </a:endParaRPr>
          </a:p>
          <a:p>
            <a:pPr marL="514350" lvl="1">
              <a:lnSpc>
                <a:spcPct val="90000"/>
              </a:lnSpc>
              <a:spcAft>
                <a:spcPts val="600"/>
              </a:spcAft>
            </a:pPr>
            <a:r>
              <a:rPr lang="en-US" sz="1400" b="1" i="0" u="none" strike="noStrike" dirty="0">
                <a:effectLst/>
              </a:rPr>
              <a:t>High Ratings:</a:t>
            </a:r>
            <a:r>
              <a:rPr lang="en-US" sz="1400" b="0" i="0" u="none" strike="noStrike" dirty="0">
                <a:effectLst/>
              </a:rPr>
              <a:t> Topics like "Usability," "User Experience on Finding Matches, Meeting, and Dating," and "Profile Quality" are clustered closer to the top-right corner, suggesting they are associated with higher ratings.</a:t>
            </a:r>
          </a:p>
          <a:p>
            <a:pPr marL="514350" lvl="1">
              <a:lnSpc>
                <a:spcPct val="90000"/>
              </a:lnSpc>
              <a:spcAft>
                <a:spcPts val="600"/>
              </a:spcAft>
            </a:pPr>
            <a:r>
              <a:rPr lang="en-US" sz="1400" b="1" i="0" u="none" strike="noStrike" dirty="0">
                <a:effectLst/>
              </a:rPr>
              <a:t>Low Ratings:</a:t>
            </a:r>
            <a:r>
              <a:rPr lang="en-US" sz="1400" b="0" i="0" u="none" strike="noStrike" dirty="0">
                <a:effectLst/>
              </a:rPr>
              <a:t> Topics like "Subscription Payment Issues," "Customer Support," and "Fake Accounts" are clustered closer to the bottom-left corner, indicating they are associated with lower ratings.</a:t>
            </a:r>
          </a:p>
          <a:p>
            <a:pPr marL="514350" lvl="1">
              <a:lnSpc>
                <a:spcPct val="90000"/>
              </a:lnSpc>
              <a:spcAft>
                <a:spcPts val="600"/>
              </a:spcAft>
            </a:pPr>
            <a:r>
              <a:rPr lang="en-US" sz="1400" b="1" i="0" u="none" strike="noStrike" dirty="0">
                <a:effectLst/>
              </a:rPr>
              <a:t>Neutral Ratings:</a:t>
            </a:r>
            <a:r>
              <a:rPr lang="en-US" sz="1400" b="0" i="0" u="none" strike="noStrike" dirty="0">
                <a:effectLst/>
              </a:rPr>
              <a:t> Topics like "In-app Payments," "Notification Alerts," and "Profile Filtering" are located near the center of the plot, suggesting they have a more neutral relationship with ratings.</a:t>
            </a:r>
          </a:p>
          <a:p>
            <a:pPr>
              <a:lnSpc>
                <a:spcPct val="90000"/>
              </a:lnSpc>
              <a:spcAft>
                <a:spcPts val="600"/>
              </a:spcAft>
            </a:pPr>
            <a:r>
              <a:rPr lang="en-US" sz="1400" b="1" i="0" u="none" strike="noStrike" dirty="0">
                <a:effectLst/>
              </a:rPr>
              <a:t>Topic-Topic Relationships:</a:t>
            </a:r>
            <a:r>
              <a:rPr lang="en-US" sz="1400" b="0" i="0" u="none" strike="noStrike" dirty="0">
                <a:effectLst/>
              </a:rPr>
              <a:t> The proximity of topics to each other in the plot also reveals relationships between them. For example, "Subscription Issues" and "Customer Support" are close together, suggesting they might be related or co-occur frequently.</a:t>
            </a:r>
          </a:p>
          <a:p>
            <a:pPr>
              <a:lnSpc>
                <a:spcPct val="90000"/>
              </a:lnSpc>
              <a:spcAft>
                <a:spcPts val="600"/>
              </a:spcAft>
            </a:pPr>
            <a:r>
              <a:rPr lang="en-US" sz="1400" b="1" i="0" u="none" strike="noStrike" dirty="0">
                <a:effectLst/>
              </a:rPr>
              <a:t>Rating-Rating Relationships:</a:t>
            </a:r>
            <a:r>
              <a:rPr lang="en-US" sz="1400" b="0" i="0" u="none" strike="noStrike" dirty="0">
                <a:effectLst/>
              </a:rPr>
              <a:t> Similarly, the proximity of ratings indicates relationships between them. In this case, the ratings appear to be relatively evenly spaced, suggesting no strong associations between them.</a:t>
            </a:r>
          </a:p>
          <a:p>
            <a:pPr>
              <a:lnSpc>
                <a:spcPct val="90000"/>
              </a:lnSpc>
              <a:spcAft>
                <a:spcPts val="600"/>
              </a:spcAft>
            </a:pPr>
            <a:r>
              <a:rPr lang="en-US" sz="1400" b="1" i="0" u="none" strike="noStrike" dirty="0">
                <a:effectLst/>
              </a:rPr>
              <a:t>Summary:</a:t>
            </a:r>
            <a:r>
              <a:rPr lang="en-US" sz="1400" dirty="0"/>
              <a:t> </a:t>
            </a:r>
            <a:r>
              <a:rPr lang="en-US" sz="1400" b="0" i="0" u="none" strike="noStrike" dirty="0">
                <a:effectLst/>
              </a:rPr>
              <a:t>The CA plot provides valuable insights into the relationships between the topics and ratings. It highlights which topics are associated with higher or lower ratings and reveals potential clusters or groups of topics with similar rating </a:t>
            </a:r>
            <a:r>
              <a:rPr lang="en-US" sz="1400" b="0" i="0" u="none" strike="noStrike" dirty="0" err="1">
                <a:effectLst/>
              </a:rPr>
              <a:t>patterns.These</a:t>
            </a:r>
            <a:r>
              <a:rPr lang="en-US" sz="1400" b="0" i="0" u="none" strike="noStrike" dirty="0">
                <a:effectLst/>
              </a:rPr>
              <a:t> findings can be used to understand user preferences, identify areas for improvement, and inform product development decisions.</a:t>
            </a:r>
          </a:p>
        </p:txBody>
      </p:sp>
    </p:spTree>
    <p:extLst>
      <p:ext uri="{BB962C8B-B14F-4D97-AF65-F5344CB8AC3E}">
        <p14:creationId xmlns:p14="http://schemas.microsoft.com/office/powerpoint/2010/main" val="263486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973F-797A-49FC-8045-AAE372C056F7}"/>
              </a:ext>
            </a:extLst>
          </p:cNvPr>
          <p:cNvSpPr>
            <a:spLocks noGrp="1"/>
          </p:cNvSpPr>
          <p:nvPr>
            <p:ph type="title"/>
          </p:nvPr>
        </p:nvSpPr>
        <p:spPr/>
        <p:txBody>
          <a:bodyPr/>
          <a:lstStyle/>
          <a:p>
            <a:r>
              <a:rPr lang="en-IN" dirty="0"/>
              <a:t>Google drive link of all codes/data/pre processed data/plots</a:t>
            </a:r>
          </a:p>
        </p:txBody>
      </p:sp>
      <p:sp>
        <p:nvSpPr>
          <p:cNvPr id="3" name="Content Placeholder 2">
            <a:extLst>
              <a:ext uri="{FF2B5EF4-FFF2-40B4-BE49-F238E27FC236}">
                <a16:creationId xmlns:a16="http://schemas.microsoft.com/office/drawing/2014/main" id="{5A5381B7-B7C6-496B-BAD3-9F4694A8FCDE}"/>
              </a:ext>
            </a:extLst>
          </p:cNvPr>
          <p:cNvSpPr>
            <a:spLocks noGrp="1"/>
          </p:cNvSpPr>
          <p:nvPr>
            <p:ph idx="1"/>
          </p:nvPr>
        </p:nvSpPr>
        <p:spPr/>
        <p:txBody>
          <a:bodyPr/>
          <a:lstStyle/>
          <a:p>
            <a:r>
              <a:rPr lang="en-IN" dirty="0"/>
              <a:t>Provide the link below: </a:t>
            </a:r>
            <a:r>
              <a:rPr lang="en-IN" dirty="0">
                <a:hlinkClick r:id="rId2"/>
              </a:rPr>
              <a:t>https://</a:t>
            </a:r>
            <a:r>
              <a:rPr lang="en-IN" dirty="0" err="1">
                <a:hlinkClick r:id="rId2"/>
              </a:rPr>
              <a:t>drive.google.com</a:t>
            </a:r>
            <a:r>
              <a:rPr lang="en-IN" dirty="0">
                <a:hlinkClick r:id="rId2"/>
              </a:rPr>
              <a:t>/drive/folders/1_kSP2wAdyYPoSam48qfX2Iz2XP6CYC_A?usp=</a:t>
            </a:r>
            <a:r>
              <a:rPr lang="en-IN" dirty="0" err="1">
                <a:hlinkClick r:id="rId2"/>
              </a:rPr>
              <a:t>share_link</a:t>
            </a:r>
            <a:r>
              <a:rPr lang="en-IN" dirty="0">
                <a:hlinkClick r:id="rId2"/>
              </a:rPr>
              <a:t> </a:t>
            </a:r>
            <a:endParaRPr lang="en-IN" dirty="0"/>
          </a:p>
        </p:txBody>
      </p:sp>
    </p:spTree>
    <p:extLst>
      <p:ext uri="{BB962C8B-B14F-4D97-AF65-F5344CB8AC3E}">
        <p14:creationId xmlns:p14="http://schemas.microsoft.com/office/powerpoint/2010/main" val="191270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F343-CE9F-48B6-BA07-39503C5392EF}"/>
              </a:ext>
            </a:extLst>
          </p:cNvPr>
          <p:cNvSpPr>
            <a:spLocks noGrp="1"/>
          </p:cNvSpPr>
          <p:nvPr>
            <p:ph type="title"/>
          </p:nvPr>
        </p:nvSpPr>
        <p:spPr/>
        <p:txBody>
          <a:bodyPr/>
          <a:lstStyle/>
          <a:p>
            <a:r>
              <a:rPr lang="en-IN" dirty="0"/>
              <a:t>Managerial insights from this text mining project</a:t>
            </a:r>
          </a:p>
        </p:txBody>
      </p:sp>
      <p:sp>
        <p:nvSpPr>
          <p:cNvPr id="3" name="Content Placeholder 2">
            <a:extLst>
              <a:ext uri="{FF2B5EF4-FFF2-40B4-BE49-F238E27FC236}">
                <a16:creationId xmlns:a16="http://schemas.microsoft.com/office/drawing/2014/main" id="{9E7D5279-703C-420F-A18F-8CBFD81F4708}"/>
              </a:ext>
            </a:extLst>
          </p:cNvPr>
          <p:cNvSpPr>
            <a:spLocks noGrp="1"/>
          </p:cNvSpPr>
          <p:nvPr>
            <p:ph idx="1"/>
          </p:nvPr>
        </p:nvSpPr>
        <p:spPr/>
        <p:txBody>
          <a:bodyPr>
            <a:normAutofit fontScale="92500" lnSpcReduction="10000"/>
          </a:bodyPr>
          <a:lstStyle/>
          <a:p>
            <a:r>
              <a:rPr lang="en-IN" sz="1800" b="1" dirty="0"/>
              <a:t>User Experience Enhancement</a:t>
            </a:r>
            <a:r>
              <a:rPr lang="en-IN" sz="1800" dirty="0"/>
              <a:t>: The highest frequency of discussions around user experience (20.09%) indicates that this is the primary concern for users. Prioritizing improvements in match-finding, dating, and meeting experiences will directly impact user satisfaction and retention.</a:t>
            </a:r>
          </a:p>
          <a:p>
            <a:r>
              <a:rPr lang="en-IN" sz="1800" b="1" dirty="0"/>
              <a:t>Notification and Payment Optimization</a:t>
            </a:r>
            <a:r>
              <a:rPr lang="en-IN" sz="1800" dirty="0"/>
              <a:t>: Significant attention (10.86% and 10.85%) on notifications and in-app payments reveals that seamless functionality in these areas is crucial. Streamlining notification alerts and payment processes can reduce user friction and improve overall satisfaction.</a:t>
            </a:r>
          </a:p>
          <a:p>
            <a:r>
              <a:rPr lang="en-IN" sz="1800" b="1" dirty="0"/>
              <a:t>Profile Quality and Feature Expansion</a:t>
            </a:r>
            <a:r>
              <a:rPr lang="en-IN" sz="1800" dirty="0"/>
              <a:t>: Users place considerable importance (9.82%) on the quality of profiles and available features. Enhancing these elements can lead to higher engagement and improved perception of the app.</a:t>
            </a:r>
          </a:p>
          <a:p>
            <a:r>
              <a:rPr lang="en-IN" sz="1800" b="1" dirty="0"/>
              <a:t>Moderate Focus on User Interaction and Support</a:t>
            </a:r>
            <a:r>
              <a:rPr lang="en-IN" sz="1800" dirty="0"/>
              <a:t>: While user interaction (8.81%), usability (7.26%) and customer support (8.29%) are not the most discussed, they are still important. Strengthening these areas can contribute to overall user experience and reduce churn.</a:t>
            </a:r>
          </a:p>
          <a:p>
            <a:r>
              <a:rPr lang="en-IN" sz="1800" b="1" dirty="0"/>
              <a:t>Addressing Less Frequent but Critical Issues</a:t>
            </a:r>
            <a:r>
              <a:rPr lang="en-IN" sz="1800" dirty="0"/>
              <a:t>: Although less mentioned, issues like profile filtering (5.13%), subscription problems (2.91%), and fake accounts (2.86%) represent pain points that, if resolved, could lead to a more positive app reputation and lower negative feedback.</a:t>
            </a:r>
          </a:p>
          <a:p>
            <a:r>
              <a:rPr lang="en-IN" sz="1800" b="1" dirty="0"/>
              <a:t>Strategic Prioritization</a:t>
            </a:r>
            <a:r>
              <a:rPr lang="en-IN" sz="1800" dirty="0"/>
              <a:t>: The data suggests focusing on core areas like user experience, notifications, and payments for immediate improvements, while gradually addressing issues with usability, filtering, and subscription models. This targeted approach can optimize resource allocation and enhance user satisfaction effectively.</a:t>
            </a:r>
          </a:p>
        </p:txBody>
      </p:sp>
    </p:spTree>
    <p:extLst>
      <p:ext uri="{BB962C8B-B14F-4D97-AF65-F5344CB8AC3E}">
        <p14:creationId xmlns:p14="http://schemas.microsoft.com/office/powerpoint/2010/main" val="417268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86CC-6C16-4FE7-9FB5-C129DD440CD8}"/>
              </a:ext>
            </a:extLst>
          </p:cNvPr>
          <p:cNvSpPr>
            <a:spLocks noGrp="1"/>
          </p:cNvSpPr>
          <p:nvPr>
            <p:ph type="title"/>
          </p:nvPr>
        </p:nvSpPr>
        <p:spPr/>
        <p:txBody>
          <a:bodyPr/>
          <a:lstStyle/>
          <a:p>
            <a:r>
              <a:rPr lang="en-IN" dirty="0"/>
              <a:t>Steps performed</a:t>
            </a:r>
          </a:p>
        </p:txBody>
      </p:sp>
      <p:pic>
        <p:nvPicPr>
          <p:cNvPr id="4" name="Picture 3">
            <a:extLst>
              <a:ext uri="{FF2B5EF4-FFF2-40B4-BE49-F238E27FC236}">
                <a16:creationId xmlns:a16="http://schemas.microsoft.com/office/drawing/2014/main" id="{142F32B7-83CD-4D9D-A23D-DCFA3B282ED3}"/>
              </a:ext>
            </a:extLst>
          </p:cNvPr>
          <p:cNvPicPr>
            <a:picLocks noChangeAspect="1"/>
          </p:cNvPicPr>
          <p:nvPr/>
        </p:nvPicPr>
        <p:blipFill>
          <a:blip r:embed="rId2"/>
          <a:stretch>
            <a:fillRect/>
          </a:stretch>
        </p:blipFill>
        <p:spPr>
          <a:xfrm>
            <a:off x="1656972" y="1343448"/>
            <a:ext cx="7706801" cy="5315692"/>
          </a:xfrm>
          <a:prstGeom prst="rect">
            <a:avLst/>
          </a:prstGeom>
        </p:spPr>
      </p:pic>
    </p:spTree>
    <p:extLst>
      <p:ext uri="{BB962C8B-B14F-4D97-AF65-F5344CB8AC3E}">
        <p14:creationId xmlns:p14="http://schemas.microsoft.com/office/powerpoint/2010/main" val="187015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E2D25-9761-4E2C-916D-689E6A820C89}"/>
              </a:ext>
            </a:extLst>
          </p:cNvPr>
          <p:cNvSpPr>
            <a:spLocks noGrp="1"/>
          </p:cNvSpPr>
          <p:nvPr>
            <p:ph type="title"/>
          </p:nvPr>
        </p:nvSpPr>
        <p:spPr>
          <a:xfrm>
            <a:off x="838200" y="365125"/>
            <a:ext cx="10515600" cy="1325563"/>
          </a:xfrm>
        </p:spPr>
        <p:txBody>
          <a:bodyPr>
            <a:normAutofit/>
          </a:bodyPr>
          <a:lstStyle/>
          <a:p>
            <a:r>
              <a:rPr lang="en-IN" sz="5400"/>
              <a:t>Data source</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2CD005-282D-4EA8-86A5-E2502BCDF3E6}"/>
              </a:ext>
            </a:extLst>
          </p:cNvPr>
          <p:cNvSpPr>
            <a:spLocks noGrp="1"/>
          </p:cNvSpPr>
          <p:nvPr>
            <p:ph idx="1"/>
          </p:nvPr>
        </p:nvSpPr>
        <p:spPr>
          <a:xfrm>
            <a:off x="838200" y="1929384"/>
            <a:ext cx="10515600" cy="4251960"/>
          </a:xfrm>
        </p:spPr>
        <p:txBody>
          <a:bodyPr>
            <a:normAutofit/>
          </a:bodyPr>
          <a:lstStyle/>
          <a:p>
            <a:pPr marL="0" indent="0">
              <a:buNone/>
            </a:pPr>
            <a:r>
              <a:rPr lang="en-US" sz="2000"/>
              <a:t>	We conducted a web scraping project to gather reviews from popular dating apps on the Google Play Store, focusing on Bumble, Hinge, Tinder, and OkCupid. Our project on Dating Apps Analysis, involved extracting a total of 764,386 reviews distributed across the apps: 154,771 from Bumble, 400,001 from Tinder, 70,717 from Hinge, and 138,897 from OkCupid. The data extracted from the Google Play Store included user IDs, review texts, ratings, and review dates. The reviews were contributed only by users who had signed up, making them trustworthy. To ensure the quality and consistency of the data, we applied two main criteria: maintaining an equal proportion of review scores across the apps and selecting reviews with a minimum of 20 words to avoid issues of sparsity and noise in short texts. The reviews were collected in descending order of recency, covering a temporal range from November 2015 to July 2024, with a majority being the latest submissions. Initially, the dataset included many short reviews and duplicates, totaling 529,126, which were subsequently removed. This left us with 235,260 reviews suitable for analysis. However, due to system constraints, we worked with a sample of 100,000 reviews. We encountered language variations, with reviews in both Hindi and English, and utilized a custom function to translate common Hindi slang and terms into English. Reviews in Arabic were excluded from the analysis.</a:t>
            </a:r>
            <a:endParaRPr lang="en-IN" sz="2000"/>
          </a:p>
        </p:txBody>
      </p:sp>
    </p:spTree>
    <p:extLst>
      <p:ext uri="{BB962C8B-B14F-4D97-AF65-F5344CB8AC3E}">
        <p14:creationId xmlns:p14="http://schemas.microsoft.com/office/powerpoint/2010/main" val="393741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A2979-26FF-4484-86E8-1596FD9E305E}"/>
              </a:ext>
            </a:extLst>
          </p:cNvPr>
          <p:cNvSpPr>
            <a:spLocks noGrp="1"/>
          </p:cNvSpPr>
          <p:nvPr>
            <p:ph type="title"/>
          </p:nvPr>
        </p:nvSpPr>
        <p:spPr>
          <a:xfrm>
            <a:off x="838200" y="365125"/>
            <a:ext cx="10515600" cy="1325563"/>
          </a:xfrm>
        </p:spPr>
        <p:txBody>
          <a:bodyPr>
            <a:normAutofit/>
          </a:bodyPr>
          <a:lstStyle/>
          <a:p>
            <a:r>
              <a:rPr lang="en-IN" sz="5400"/>
              <a:t>Data pre processing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2BFAF6-0284-4951-A3EF-4D5235A57C9D}"/>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IN" sz="2000" b="1" dirty="0"/>
              <a:t>Text Cleaning</a:t>
            </a:r>
            <a:r>
              <a:rPr lang="en-IN" sz="2000" dirty="0"/>
              <a:t>: Removed language-specific text and HTML tags from web crawling.</a:t>
            </a:r>
          </a:p>
          <a:p>
            <a:pPr>
              <a:buFont typeface="Arial" panose="020B0604020202020204" pitchFamily="34" charset="0"/>
              <a:buChar char="•"/>
            </a:pPr>
            <a:r>
              <a:rPr lang="en-IN" sz="2000" b="1" dirty="0"/>
              <a:t>Tokenization</a:t>
            </a:r>
            <a:r>
              <a:rPr lang="en-IN" sz="2000" dirty="0"/>
              <a:t>: </a:t>
            </a:r>
            <a:r>
              <a:rPr lang="en-US" sz="2000" dirty="0"/>
              <a:t>Split review texts into individual words (tokens) for detailed analysis</a:t>
            </a:r>
            <a:r>
              <a:rPr lang="en-IN" sz="2000" dirty="0"/>
              <a:t>.</a:t>
            </a:r>
          </a:p>
          <a:p>
            <a:pPr>
              <a:buFont typeface="Arial" panose="020B0604020202020204" pitchFamily="34" charset="0"/>
              <a:buChar char="•"/>
            </a:pPr>
            <a:r>
              <a:rPr lang="en-IN" sz="2000" b="1" dirty="0"/>
              <a:t>Preprocessing</a:t>
            </a:r>
            <a:r>
              <a:rPr lang="en-IN" sz="2000" dirty="0"/>
              <a:t>:</a:t>
            </a:r>
          </a:p>
          <a:p>
            <a:pPr marL="971550" lvl="1" indent="-514350">
              <a:buFont typeface="+mj-lt"/>
              <a:buAutoNum type="arabicPeriod"/>
            </a:pPr>
            <a:r>
              <a:rPr lang="en-IN" sz="2000" dirty="0"/>
              <a:t>Expanded contractions and converted all words to lowercase.</a:t>
            </a:r>
          </a:p>
          <a:p>
            <a:pPr marL="971550" lvl="1" indent="-514350">
              <a:buFont typeface="+mj-lt"/>
              <a:buAutoNum type="arabicPeriod"/>
            </a:pPr>
            <a:r>
              <a:rPr lang="en-IN" sz="2000" dirty="0"/>
              <a:t>Corrected spelling errors and eliminated duplicated characters using Python algorithms.</a:t>
            </a:r>
          </a:p>
          <a:p>
            <a:pPr marL="971550" lvl="1" indent="-514350">
              <a:buFont typeface="+mj-lt"/>
              <a:buAutoNum type="arabicPeriod"/>
            </a:pPr>
            <a:r>
              <a:rPr lang="en-IN" sz="2000" dirty="0"/>
              <a:t>Applied Lemmatization to convert words to their base forms.</a:t>
            </a:r>
          </a:p>
          <a:p>
            <a:pPr marL="971550" lvl="1" indent="-514350">
              <a:buFont typeface="+mj-lt"/>
              <a:buAutoNum type="arabicPeriod"/>
            </a:pPr>
            <a:r>
              <a:rPr lang="en-US" sz="2000" dirty="0"/>
              <a:t>Stop Words Removal: Removed common stop words that do not carry significant meaning, such as 'the', 'is', 'in', etc.</a:t>
            </a:r>
            <a:endParaRPr lang="en-IN" sz="2000" dirty="0"/>
          </a:p>
          <a:p>
            <a:r>
              <a:rPr lang="en-US" sz="2000" b="1" dirty="0"/>
              <a:t>Lemmatization</a:t>
            </a:r>
            <a:r>
              <a:rPr lang="en-US" sz="2000" dirty="0"/>
              <a:t>: Reduced words to their base or root forms (e.g., 'running', 'ran', 'runs' to 'run') to standardize text data.</a:t>
            </a:r>
            <a:endParaRPr lang="en-IN" sz="2000" b="1" dirty="0"/>
          </a:p>
          <a:p>
            <a:r>
              <a:rPr lang="en-IN" sz="2000" b="1" dirty="0"/>
              <a:t>Libraries Used</a:t>
            </a:r>
            <a:r>
              <a:rPr lang="en-IN" sz="2000" dirty="0"/>
              <a:t>: NLTK, Sci-kit, and Gensim for machine learning, natural language processing.</a:t>
            </a:r>
            <a:endParaRPr lang="en-IN" sz="2000" dirty="0">
              <a:highlight>
                <a:srgbClr val="FFFF00"/>
              </a:highlight>
            </a:endParaRPr>
          </a:p>
        </p:txBody>
      </p:sp>
    </p:spTree>
    <p:extLst>
      <p:ext uri="{BB962C8B-B14F-4D97-AF65-F5344CB8AC3E}">
        <p14:creationId xmlns:p14="http://schemas.microsoft.com/office/powerpoint/2010/main" val="303767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D0D23-F629-4074-A5B7-F40EAA1272F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Topic discovery using LDA</a:t>
            </a:r>
          </a:p>
        </p:txBody>
      </p:sp>
      <p:sp>
        <p:nvSpPr>
          <p:cNvPr id="3" name="Content Placeholder 2">
            <a:extLst>
              <a:ext uri="{FF2B5EF4-FFF2-40B4-BE49-F238E27FC236}">
                <a16:creationId xmlns:a16="http://schemas.microsoft.com/office/drawing/2014/main" id="{A43AEEC2-5E4D-4FE2-923F-17D42E8A9BE7}"/>
              </a:ext>
            </a:extLst>
          </p:cNvPr>
          <p:cNvSpPr>
            <a:spLocks noGrp="1"/>
          </p:cNvSpPr>
          <p:nvPr>
            <p:ph idx="1"/>
          </p:nvPr>
        </p:nvSpPr>
        <p:spPr>
          <a:xfrm>
            <a:off x="9267908" y="5086350"/>
            <a:ext cx="2446465" cy="1178298"/>
          </a:xfrm>
        </p:spPr>
        <p:txBody>
          <a:bodyPr vert="horz" lIns="91440" tIns="45720" rIns="91440" bIns="45720" rtlCol="0">
            <a:normAutofit/>
          </a:bodyPr>
          <a:lstStyle/>
          <a:p>
            <a:pPr marL="0" indent="0">
              <a:buNone/>
            </a:pPr>
            <a:r>
              <a:rPr lang="en-US" sz="1600" dirty="0"/>
              <a:t>Identified the optimum number of topics = 13 (Based on CV Score)</a:t>
            </a:r>
          </a:p>
        </p:txBody>
      </p:sp>
      <p:sp>
        <p:nvSpPr>
          <p:cNvPr id="38" name="Rectangle 3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numbers and lines&#10;&#10;Description automatically generated">
            <a:extLst>
              <a:ext uri="{FF2B5EF4-FFF2-40B4-BE49-F238E27FC236}">
                <a16:creationId xmlns:a16="http://schemas.microsoft.com/office/drawing/2014/main" id="{0F572A69-92E1-E6A9-CB62-83C11EC71C23}"/>
              </a:ext>
            </a:extLst>
          </p:cNvPr>
          <p:cNvPicPr>
            <a:picLocks noChangeAspect="1"/>
          </p:cNvPicPr>
          <p:nvPr/>
        </p:nvPicPr>
        <p:blipFill>
          <a:blip r:embed="rId2"/>
          <a:srcRect r="3291" b="2"/>
          <a:stretch/>
        </p:blipFill>
        <p:spPr>
          <a:xfrm>
            <a:off x="545238" y="858525"/>
            <a:ext cx="7608304" cy="5211906"/>
          </a:xfrm>
          <a:prstGeom prst="rect">
            <a:avLst/>
          </a:prstGeom>
        </p:spPr>
      </p:pic>
      <p:sp>
        <p:nvSpPr>
          <p:cNvPr id="40" name="Rectangle 3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56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7835-1F5C-4653-AB85-F10FC39CF9BA}"/>
              </a:ext>
            </a:extLst>
          </p:cNvPr>
          <p:cNvSpPr>
            <a:spLocks noGrp="1"/>
          </p:cNvSpPr>
          <p:nvPr>
            <p:ph type="title"/>
          </p:nvPr>
        </p:nvSpPr>
        <p:spPr>
          <a:xfrm>
            <a:off x="876693" y="741391"/>
            <a:ext cx="3455821" cy="1616203"/>
          </a:xfrm>
        </p:spPr>
        <p:txBody>
          <a:bodyPr anchor="b">
            <a:normAutofit/>
          </a:bodyPr>
          <a:lstStyle/>
          <a:p>
            <a:r>
              <a:rPr lang="en-IN" sz="3200" dirty="0"/>
              <a:t>Topic identified</a:t>
            </a:r>
          </a:p>
        </p:txBody>
      </p:sp>
      <p:sp>
        <p:nvSpPr>
          <p:cNvPr id="3" name="Content Placeholder 2">
            <a:extLst>
              <a:ext uri="{FF2B5EF4-FFF2-40B4-BE49-F238E27FC236}">
                <a16:creationId xmlns:a16="http://schemas.microsoft.com/office/drawing/2014/main" id="{3C083D38-7282-4ACE-A296-3C50F1B39249}"/>
              </a:ext>
            </a:extLst>
          </p:cNvPr>
          <p:cNvSpPr>
            <a:spLocks noGrp="1"/>
          </p:cNvSpPr>
          <p:nvPr>
            <p:ph idx="1"/>
          </p:nvPr>
        </p:nvSpPr>
        <p:spPr>
          <a:xfrm>
            <a:off x="876693" y="2533476"/>
            <a:ext cx="3455821" cy="3447832"/>
          </a:xfrm>
        </p:spPr>
        <p:txBody>
          <a:bodyPr anchor="t">
            <a:normAutofit/>
          </a:bodyPr>
          <a:lstStyle/>
          <a:p>
            <a:r>
              <a:rPr lang="en-IN" sz="2000" dirty="0"/>
              <a:t>Labels of identified topics</a:t>
            </a:r>
          </a:p>
          <a:p>
            <a:endParaRPr lang="en-IN" sz="2000" dirty="0"/>
          </a:p>
        </p:txBody>
      </p:sp>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a:extLst>
              <a:ext uri="{FF2B5EF4-FFF2-40B4-BE49-F238E27FC236}">
                <a16:creationId xmlns:a16="http://schemas.microsoft.com/office/drawing/2014/main" id="{0523A639-8EBD-849D-0F72-72E2A27DE3F7}"/>
              </a:ext>
            </a:extLst>
          </p:cNvPr>
          <p:cNvGraphicFramePr>
            <a:graphicFrameLocks noGrp="1"/>
          </p:cNvGraphicFramePr>
          <p:nvPr>
            <p:extLst>
              <p:ext uri="{D42A27DB-BD31-4B8C-83A1-F6EECF244321}">
                <p14:modId xmlns:p14="http://schemas.microsoft.com/office/powerpoint/2010/main" val="4045504015"/>
              </p:ext>
            </p:extLst>
          </p:nvPr>
        </p:nvGraphicFramePr>
        <p:xfrm>
          <a:off x="5072063" y="741390"/>
          <a:ext cx="5846410" cy="5673693"/>
        </p:xfrm>
        <a:graphic>
          <a:graphicData uri="http://schemas.openxmlformats.org/drawingml/2006/table">
            <a:tbl>
              <a:tblPr>
                <a:tableStyleId>{69012ECD-51FC-41F1-AA8D-1B2483CD663E}</a:tableStyleId>
              </a:tblPr>
              <a:tblGrid>
                <a:gridCol w="669638">
                  <a:extLst>
                    <a:ext uri="{9D8B030D-6E8A-4147-A177-3AD203B41FA5}">
                      <a16:colId xmlns:a16="http://schemas.microsoft.com/office/drawing/2014/main" val="3399950355"/>
                    </a:ext>
                  </a:extLst>
                </a:gridCol>
                <a:gridCol w="3275390">
                  <a:extLst>
                    <a:ext uri="{9D8B030D-6E8A-4147-A177-3AD203B41FA5}">
                      <a16:colId xmlns:a16="http://schemas.microsoft.com/office/drawing/2014/main" val="2386613734"/>
                    </a:ext>
                  </a:extLst>
                </a:gridCol>
                <a:gridCol w="1901382">
                  <a:extLst>
                    <a:ext uri="{9D8B030D-6E8A-4147-A177-3AD203B41FA5}">
                      <a16:colId xmlns:a16="http://schemas.microsoft.com/office/drawing/2014/main" val="921755438"/>
                    </a:ext>
                  </a:extLst>
                </a:gridCol>
              </a:tblGrid>
              <a:tr h="219111">
                <a:tc gridSpan="2">
                  <a:txBody>
                    <a:bodyPr/>
                    <a:lstStyle/>
                    <a:p>
                      <a:pPr algn="l" fontAlgn="b"/>
                      <a:r>
                        <a:rPr lang="en-IN" sz="1200" b="1" u="none" strike="noStrike" dirty="0">
                          <a:effectLst/>
                        </a:rPr>
                        <a:t>Interpretation of factors.</a:t>
                      </a:r>
                      <a:endParaRPr lang="en-IN" sz="1200" b="1" i="0" u="none" strike="noStrike" dirty="0">
                        <a:solidFill>
                          <a:srgbClr val="000000"/>
                        </a:solidFill>
                        <a:effectLst/>
                        <a:latin typeface="Aptos Narrow" panose="020B0004020202020204" pitchFamily="34" charset="0"/>
                      </a:endParaRPr>
                    </a:p>
                  </a:txBody>
                  <a:tcPr marL="7295" marR="7295" marT="7295" marB="0" anchor="b">
                    <a:lnL w="6350" cap="flat" cmpd="sng" algn="ctr">
                      <a:noFill/>
                      <a:prstDash val="solid"/>
                      <a:miter lim="800000"/>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fontAlgn="b"/>
                      <a:endParaRPr lang="en-IN" sz="1200" b="1" i="0" u="none" strike="noStrike">
                        <a:solidFill>
                          <a:srgbClr val="000000"/>
                        </a:solidFill>
                        <a:effectLst/>
                        <a:latin typeface="Aptos Narrow" panose="020B0004020202020204" pitchFamily="34" charset="0"/>
                      </a:endParaRPr>
                    </a:p>
                  </a:txBody>
                  <a:tcPr marL="7295" marR="7295" marT="7295" marB="0" anchor="b">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2419261"/>
                  </a:ext>
                </a:extLst>
              </a:tr>
              <a:tr h="389613">
                <a:tc>
                  <a:txBody>
                    <a:bodyPr/>
                    <a:lstStyle/>
                    <a:p>
                      <a:pPr algn="l" fontAlgn="b"/>
                      <a:r>
                        <a:rPr lang="en-IN" sz="1200" b="1" u="none" strike="noStrike" dirty="0">
                          <a:effectLst/>
                        </a:rPr>
                        <a:t>Serial Number</a:t>
                      </a:r>
                      <a:endParaRPr lang="en-IN" sz="1200" b="1" i="0" u="none" strike="noStrike" dirty="0">
                        <a:solidFill>
                          <a:srgbClr val="000000"/>
                        </a:solidFill>
                        <a:effectLst/>
                        <a:latin typeface="Aptos Narrow" panose="020B0004020202020204" pitchFamily="34" charset="0"/>
                      </a:endParaRPr>
                    </a:p>
                  </a:txBody>
                  <a:tcPr marL="7295" marR="7295" marT="7295" marB="0" anchor="b">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200" b="1" u="none" strike="noStrike" dirty="0">
                          <a:effectLst/>
                        </a:rPr>
                        <a:t>Terms per Topic</a:t>
                      </a:r>
                      <a:endParaRPr lang="en-IN" sz="1200" b="1" i="0" u="none" strike="noStrike" dirty="0">
                        <a:solidFill>
                          <a:srgbClr val="000000"/>
                        </a:solidFill>
                        <a:effectLst/>
                        <a:latin typeface="Aptos Narrow" panose="020B0004020202020204" pitchFamily="34" charset="0"/>
                      </a:endParaRPr>
                    </a:p>
                  </a:txBody>
                  <a:tcPr marL="7295" marR="7295" marT="729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200" b="1" u="none" strike="noStrike" dirty="0">
                          <a:effectLst/>
                        </a:rPr>
                        <a:t>Interpreted  Topic</a:t>
                      </a:r>
                      <a:endParaRPr lang="en-IN" sz="1200" b="1" i="0" u="none" strike="noStrike" dirty="0">
                        <a:solidFill>
                          <a:srgbClr val="000000"/>
                        </a:solidFill>
                        <a:effectLst/>
                        <a:latin typeface="Aptos Narrow" panose="020B0004020202020204" pitchFamily="34" charset="0"/>
                      </a:endParaRPr>
                    </a:p>
                  </a:txBody>
                  <a:tcPr marL="7295" marR="7295" marT="7295" marB="0" anchor="b">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1575522"/>
                  </a:ext>
                </a:extLst>
              </a:tr>
              <a:tr h="389613">
                <a:tc>
                  <a:txBody>
                    <a:bodyPr/>
                    <a:lstStyle/>
                    <a:p>
                      <a:pPr algn="l" fontAlgn="b"/>
                      <a:r>
                        <a:rPr lang="en-IN" sz="1200" u="none" strike="noStrike" dirty="0">
                          <a:effectLst/>
                        </a:rPr>
                        <a:t>Topic 1</a:t>
                      </a:r>
                      <a:endParaRPr lang="en-IN" sz="1200" b="0" i="0" u="none" strike="noStrike" dirty="0">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app, match, pay, like, time, money, premium, profile, free, dating</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In-app Payments</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185359034"/>
                  </a:ext>
                </a:extLst>
              </a:tr>
              <a:tr h="389613">
                <a:tc>
                  <a:txBody>
                    <a:bodyPr/>
                    <a:lstStyle/>
                    <a:p>
                      <a:pPr algn="l" fontAlgn="b"/>
                      <a:r>
                        <a:rPr lang="en-IN" sz="1200" u="none" strike="noStrike" dirty="0">
                          <a:effectLst/>
                        </a:rPr>
                        <a:t>Topic 2</a:t>
                      </a:r>
                      <a:endParaRPr lang="en-IN" sz="1200" b="0" i="0" u="none" strike="noStrike" dirty="0">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woman, first, girl, match, app, like, guy, tinder, bumble, give</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User Interaction</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34713709"/>
                  </a:ext>
                </a:extLst>
              </a:tr>
              <a:tr h="389613">
                <a:tc>
                  <a:txBody>
                    <a:bodyPr/>
                    <a:lstStyle/>
                    <a:p>
                      <a:pPr algn="l" fontAlgn="b"/>
                      <a:r>
                        <a:rPr lang="en-IN" sz="1200" u="none" strike="noStrike">
                          <a:effectLst/>
                        </a:rPr>
                        <a:t>Topic 3</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like, people, app, profile, would, question, good, match, person, see</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Profile Quality</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20472611"/>
                  </a:ext>
                </a:extLst>
              </a:tr>
              <a:tr h="389613">
                <a:tc>
                  <a:txBody>
                    <a:bodyPr/>
                    <a:lstStyle/>
                    <a:p>
                      <a:pPr algn="l" fontAlgn="b"/>
                      <a:r>
                        <a:rPr lang="en-IN" sz="1200" u="none" strike="noStrike">
                          <a:effectLst/>
                        </a:rPr>
                        <a:t>Topic 4</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like, people, see, pay, app, match, free, liked, away, tinder</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Features</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31842130"/>
                  </a:ext>
                </a:extLst>
              </a:tr>
              <a:tr h="389613">
                <a:tc>
                  <a:txBody>
                    <a:bodyPr/>
                    <a:lstStyle/>
                    <a:p>
                      <a:pPr algn="l" fontAlgn="b"/>
                      <a:r>
                        <a:rPr lang="en-IN" sz="1200" u="none" strike="noStrike">
                          <a:effectLst/>
                        </a:rPr>
                        <a:t>Topic 5</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message, app, match, notification, back, time, new, update, fix, give</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Notification Alerts</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73572953"/>
                  </a:ext>
                </a:extLst>
              </a:tr>
              <a:tr h="389613">
                <a:tc>
                  <a:txBody>
                    <a:bodyPr/>
                    <a:lstStyle/>
                    <a:p>
                      <a:pPr algn="l" fontAlgn="b"/>
                      <a:r>
                        <a:rPr lang="en-IN" sz="1200" u="none" strike="noStrike">
                          <a:effectLst/>
                        </a:rPr>
                        <a:t>Topic 6</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subscription, app, payment, card, cancel, month, money, play, option, paid</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Subscription Payment Issues</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39377279"/>
                  </a:ext>
                </a:extLst>
              </a:tr>
              <a:tr h="389613">
                <a:tc>
                  <a:txBody>
                    <a:bodyPr/>
                    <a:lstStyle/>
                    <a:p>
                      <a:pPr algn="l" fontAlgn="b"/>
                      <a:r>
                        <a:rPr lang="en-IN" sz="1200" u="none" strike="noStrike">
                          <a:effectLst/>
                        </a:rPr>
                        <a:t>Topic 7</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swipe, right, left, swiped, swiping, app, profile, time, like, people</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Profile Matches</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22761539"/>
                  </a:ext>
                </a:extLst>
              </a:tr>
              <a:tr h="389613">
                <a:tc>
                  <a:txBody>
                    <a:bodyPr/>
                    <a:lstStyle/>
                    <a:p>
                      <a:pPr algn="l" fontAlgn="b"/>
                      <a:r>
                        <a:rPr lang="en-IN" sz="1200" u="none" strike="noStrike">
                          <a:effectLst/>
                        </a:rPr>
                        <a:t>Topic 8</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account, banned, reason, app, got, support, service, tinder, customer, give</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Customer Support</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46449598"/>
                  </a:ext>
                </a:extLst>
              </a:tr>
              <a:tr h="389613">
                <a:tc>
                  <a:txBody>
                    <a:bodyPr/>
                    <a:lstStyle/>
                    <a:p>
                      <a:pPr algn="l" fontAlgn="b"/>
                      <a:r>
                        <a:rPr lang="en-IN" sz="1200" u="none" strike="noStrike">
                          <a:effectLst/>
                        </a:rPr>
                        <a:t>Topic 9</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app, woman, filter, men, people, location, looking, option, want, age</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Profile Filtering</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18433571"/>
                  </a:ext>
                </a:extLst>
              </a:tr>
              <a:tr h="389613">
                <a:tc>
                  <a:txBody>
                    <a:bodyPr/>
                    <a:lstStyle/>
                    <a:p>
                      <a:pPr algn="l" fontAlgn="b"/>
                      <a:r>
                        <a:rPr lang="en-IN" sz="1200" u="none" strike="noStrike">
                          <a:effectLst/>
                        </a:rPr>
                        <a:t>Topic 10</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account, profile, fake, tinder, app, user, delete, bot, instagram, trying</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Fake Accounts</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13255087"/>
                  </a:ext>
                </a:extLst>
              </a:tr>
              <a:tr h="389613">
                <a:tc>
                  <a:txBody>
                    <a:bodyPr/>
                    <a:lstStyle/>
                    <a:p>
                      <a:pPr algn="l" fontAlgn="b"/>
                      <a:r>
                        <a:rPr lang="en-IN" sz="1200" u="none" strike="noStrike">
                          <a:effectLst/>
                        </a:rPr>
                        <a:t>Topic 11</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year, tinder, month, due, found, ago, app, got, thanks, day</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Subscription Model</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72547775"/>
                  </a:ext>
                </a:extLst>
              </a:tr>
              <a:tr h="389613">
                <a:tc>
                  <a:txBody>
                    <a:bodyPr/>
                    <a:lstStyle/>
                    <a:p>
                      <a:pPr algn="l" fontAlgn="b"/>
                      <a:r>
                        <a:rPr lang="en-IN" sz="1200" u="none" strike="noStrike">
                          <a:effectLst/>
                        </a:rPr>
                        <a:t>Topic 12</a:t>
                      </a:r>
                      <a:endParaRPr lang="en-IN" sz="1200" b="0" i="0" u="none" strike="noStrike">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a:effectLst/>
                        </a:rPr>
                        <a:t>app, work, use, photo, time, number, tried, casebook, picture, wont</a:t>
                      </a:r>
                      <a:endParaRPr lang="en-IN" sz="1200" b="0" i="0" u="none" strike="noStrike">
                        <a:solidFill>
                          <a:srgbClr val="000000"/>
                        </a:solidFill>
                        <a:effectLst/>
                        <a:latin typeface="Aptos Narrow" panose="020B0004020202020204" pitchFamily="34" charset="0"/>
                      </a:endParaRPr>
                    </a:p>
                  </a:txBody>
                  <a:tcPr marL="7295" marR="7295" marT="7295" marB="0">
                    <a:lnL>
                      <a:noFill/>
                    </a:lnL>
                    <a:lnR>
                      <a:noFill/>
                    </a:lnR>
                    <a:lnT>
                      <a:noFill/>
                    </a:lnT>
                    <a:lnB>
                      <a:noFill/>
                    </a:lnB>
                    <a:lnTlToBr w="12700" cmpd="sng">
                      <a:noFill/>
                      <a:prstDash val="solid"/>
                    </a:lnTlToBr>
                    <a:lnBlToTr w="12700" cmpd="sng">
                      <a:noFill/>
                      <a:prstDash val="solid"/>
                    </a:lnBlToTr>
                  </a:tcPr>
                </a:tc>
                <a:tc>
                  <a:txBody>
                    <a:bodyPr/>
                    <a:lstStyle/>
                    <a:p>
                      <a:pPr algn="l" fontAlgn="b"/>
                      <a:r>
                        <a:rPr lang="en-IN" sz="1200" u="none" strike="noStrike" dirty="0">
                          <a:effectLst/>
                        </a:rPr>
                        <a:t>Usability</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19397508"/>
                  </a:ext>
                </a:extLst>
              </a:tr>
              <a:tr h="389613">
                <a:tc>
                  <a:txBody>
                    <a:bodyPr/>
                    <a:lstStyle/>
                    <a:p>
                      <a:pPr algn="l" fontAlgn="b"/>
                      <a:r>
                        <a:rPr lang="en-IN" sz="1200" u="none" strike="noStrike" dirty="0">
                          <a:effectLst/>
                        </a:rPr>
                        <a:t>Topic 13</a:t>
                      </a:r>
                      <a:endParaRPr lang="en-IN" sz="1200" b="0" i="0" u="none" strike="noStrike" dirty="0">
                        <a:solidFill>
                          <a:srgbClr val="000000"/>
                        </a:solidFill>
                        <a:effectLst/>
                        <a:latin typeface="Aptos Narrow" panose="020B0004020202020204" pitchFamily="34" charset="0"/>
                      </a:endParaRPr>
                    </a:p>
                  </a:txBody>
                  <a:tcPr marL="7295" marR="7295" marT="7295" marB="0">
                    <a:lnL w="6350" cap="flat" cmpd="sng" algn="ctr">
                      <a:noFill/>
                      <a:prstDash val="solid"/>
                      <a:miter lim="800000"/>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200" u="none" strike="noStrike" dirty="0">
                          <a:effectLst/>
                        </a:rPr>
                        <a:t>app, people, dating, good, give, love, best, great, meet, find</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200" u="none" strike="noStrike" dirty="0">
                          <a:effectLst/>
                        </a:rPr>
                        <a:t>User Experience on Finding Matches, Meeting, Dating</a:t>
                      </a:r>
                      <a:endParaRPr lang="en-IN" sz="1200" b="0" i="0" u="none" strike="noStrike" dirty="0">
                        <a:solidFill>
                          <a:srgbClr val="000000"/>
                        </a:solidFill>
                        <a:effectLst/>
                        <a:latin typeface="Aptos Narrow" panose="020B0004020202020204" pitchFamily="34" charset="0"/>
                      </a:endParaRPr>
                    </a:p>
                  </a:txBody>
                  <a:tcPr marL="7295" marR="7295" marT="7295" marB="0">
                    <a:lnL>
                      <a:noFill/>
                    </a:lnL>
                    <a:lnR w="6350" cap="flat" cmpd="sng" algn="ctr">
                      <a:noFill/>
                      <a:prstDash val="solid"/>
                      <a:miter lim="800000"/>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0769832"/>
                  </a:ext>
                </a:extLst>
              </a:tr>
            </a:tbl>
          </a:graphicData>
        </a:graphic>
      </p:graphicFrame>
    </p:spTree>
    <p:extLst>
      <p:ext uri="{BB962C8B-B14F-4D97-AF65-F5344CB8AC3E}">
        <p14:creationId xmlns:p14="http://schemas.microsoft.com/office/powerpoint/2010/main" val="402155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C7DFE-291B-4AD2-94A4-83B4E96F614D}"/>
              </a:ext>
            </a:extLst>
          </p:cNvPr>
          <p:cNvSpPr>
            <a:spLocks noGrp="1"/>
          </p:cNvSpPr>
          <p:nvPr>
            <p:ph type="title"/>
          </p:nvPr>
        </p:nvSpPr>
        <p:spPr>
          <a:xfrm>
            <a:off x="838200" y="365125"/>
            <a:ext cx="10515600" cy="1325563"/>
          </a:xfrm>
        </p:spPr>
        <p:txBody>
          <a:bodyPr>
            <a:normAutofit/>
          </a:bodyPr>
          <a:lstStyle/>
          <a:p>
            <a:r>
              <a:rPr lang="en-IN" sz="5400"/>
              <a:t>Sample review for each topic</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5051C92-5A5B-4613-A1EA-3B788E0AFDD2}"/>
              </a:ext>
            </a:extLst>
          </p:cNvPr>
          <p:cNvGraphicFramePr>
            <a:graphicFrameLocks noGrp="1"/>
          </p:cNvGraphicFramePr>
          <p:nvPr>
            <p:ph idx="1"/>
            <p:extLst>
              <p:ext uri="{D42A27DB-BD31-4B8C-83A1-F6EECF244321}">
                <p14:modId xmlns:p14="http://schemas.microsoft.com/office/powerpoint/2010/main" val="2863015185"/>
              </p:ext>
            </p:extLst>
          </p:nvPr>
        </p:nvGraphicFramePr>
        <p:xfrm>
          <a:off x="746759" y="2107394"/>
          <a:ext cx="10515601" cy="4526812"/>
        </p:xfrm>
        <a:graphic>
          <a:graphicData uri="http://schemas.openxmlformats.org/drawingml/2006/table">
            <a:tbl>
              <a:tblPr firstRow="1" bandRow="1">
                <a:tableStyleId>{5C22544A-7EE6-4342-B048-85BDC9FD1C3A}</a:tableStyleId>
              </a:tblPr>
              <a:tblGrid>
                <a:gridCol w="2777001">
                  <a:extLst>
                    <a:ext uri="{9D8B030D-6E8A-4147-A177-3AD203B41FA5}">
                      <a16:colId xmlns:a16="http://schemas.microsoft.com/office/drawing/2014/main" val="795031428"/>
                    </a:ext>
                  </a:extLst>
                </a:gridCol>
                <a:gridCol w="3904290">
                  <a:extLst>
                    <a:ext uri="{9D8B030D-6E8A-4147-A177-3AD203B41FA5}">
                      <a16:colId xmlns:a16="http://schemas.microsoft.com/office/drawing/2014/main" val="1655946711"/>
                    </a:ext>
                  </a:extLst>
                </a:gridCol>
                <a:gridCol w="3834310">
                  <a:extLst>
                    <a:ext uri="{9D8B030D-6E8A-4147-A177-3AD203B41FA5}">
                      <a16:colId xmlns:a16="http://schemas.microsoft.com/office/drawing/2014/main" val="184267540"/>
                    </a:ext>
                  </a:extLst>
                </a:gridCol>
              </a:tblGrid>
              <a:tr h="199188">
                <a:tc>
                  <a:txBody>
                    <a:bodyPr/>
                    <a:lstStyle/>
                    <a:p>
                      <a:r>
                        <a:rPr lang="en-IN" sz="800"/>
                        <a:t>Topic name</a:t>
                      </a:r>
                    </a:p>
                  </a:txBody>
                  <a:tcPr marL="41776" marR="41776" marT="20888" marB="20888"/>
                </a:tc>
                <a:tc>
                  <a:txBody>
                    <a:bodyPr/>
                    <a:lstStyle/>
                    <a:p>
                      <a:r>
                        <a:rPr lang="en-IN" sz="800"/>
                        <a:t>Sample review 1</a:t>
                      </a:r>
                    </a:p>
                  </a:txBody>
                  <a:tcPr marL="41776" marR="41776" marT="20888" marB="20888"/>
                </a:tc>
                <a:tc>
                  <a:txBody>
                    <a:bodyPr/>
                    <a:lstStyle/>
                    <a:p>
                      <a:r>
                        <a:rPr lang="en-IN" sz="800"/>
                        <a:t>Sample review 2</a:t>
                      </a:r>
                    </a:p>
                  </a:txBody>
                  <a:tcPr marL="41776" marR="41776" marT="20888" marB="20888"/>
                </a:tc>
                <a:extLst>
                  <a:ext uri="{0D108BD9-81ED-4DB2-BD59-A6C34878D82A}">
                    <a16:rowId xmlns:a16="http://schemas.microsoft.com/office/drawing/2014/main" val="563604174"/>
                  </a:ext>
                </a:extLst>
              </a:tr>
              <a:tr h="586843">
                <a:tc>
                  <a:txBody>
                    <a:bodyPr/>
                    <a:lstStyle/>
                    <a:p>
                      <a:r>
                        <a:rPr lang="en-IN" sz="1050" dirty="0"/>
                        <a:t>User Experience on Finding Matches, Meeting, and Dating</a:t>
                      </a:r>
                    </a:p>
                    <a:p>
                      <a:endParaRPr lang="en-IN" sz="1050" dirty="0"/>
                    </a:p>
                  </a:txBody>
                  <a:tcPr marL="41776" marR="41776" marT="20888" marB="20888"/>
                </a:tc>
                <a:tc>
                  <a:txBody>
                    <a:bodyPr/>
                    <a:lstStyle/>
                    <a:p>
                      <a:r>
                        <a:rPr lang="en-US" sz="1050" dirty="0"/>
                        <a:t>You cant change human nature. In the way that this app seeks to differentiate itself it cant scale the wall it seeks to climb. In failing to do what they set out to they make themselves indistinguishable from their competitors. Its not a bad app just not the one </a:t>
                      </a:r>
                      <a:r>
                        <a:rPr lang="en-US" sz="1050" dirty="0" err="1"/>
                        <a:t>im</a:t>
                      </a:r>
                      <a:r>
                        <a:rPr lang="en-US" sz="1050" dirty="0"/>
                        <a:t> sure they wish it was.</a:t>
                      </a:r>
                      <a:endParaRPr lang="en-IN" sz="1050" dirty="0"/>
                    </a:p>
                  </a:txBody>
                  <a:tcPr marL="41776" marR="41776" marT="20888" marB="20888"/>
                </a:tc>
                <a:tc>
                  <a:txBody>
                    <a:bodyPr/>
                    <a:lstStyle/>
                    <a:p>
                      <a:r>
                        <a:rPr lang="en-US" sz="1050"/>
                        <a:t>Yeah, it's a dating app, so of course it kinda sucks and everybody hates it because most of the people using it donot want to be using it. But out of all the dating apps out there, this one is by far the best if you're taking it even just a little bit seriously.</a:t>
                      </a:r>
                      <a:endParaRPr lang="en-IN" sz="1050"/>
                    </a:p>
                  </a:txBody>
                  <a:tcPr marL="41776" marR="41776" marT="20888" marB="20888"/>
                </a:tc>
                <a:extLst>
                  <a:ext uri="{0D108BD9-81ED-4DB2-BD59-A6C34878D82A}">
                    <a16:rowId xmlns:a16="http://schemas.microsoft.com/office/drawing/2014/main" val="3008348528"/>
                  </a:ext>
                </a:extLst>
              </a:tr>
              <a:tr h="716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b="0" i="0" u="none" strike="noStrike" cap="none" spc="0" dirty="0">
                          <a:solidFill>
                            <a:schemeClr val="tx1"/>
                          </a:solidFill>
                          <a:effectLst/>
                          <a:latin typeface="Aptos Narrow" panose="020B0004020202020204" pitchFamily="34" charset="0"/>
                        </a:rPr>
                        <a:t>Profile Quality</a:t>
                      </a:r>
                    </a:p>
                  </a:txBody>
                  <a:tcPr marL="41776" marR="41776" marT="20888" marB="20888"/>
                </a:tc>
                <a:tc>
                  <a:txBody>
                    <a:bodyPr/>
                    <a:lstStyle/>
                    <a:p>
                      <a:r>
                        <a:rPr lang="en-IN" sz="1050" dirty="0"/>
                        <a:t>"Online Dating For Every Single Person" is literally a lie from their latest advertisements. Further evidenced by their extra choices instead of the two real ones, you </a:t>
                      </a:r>
                      <a:r>
                        <a:rPr lang="en-IN" sz="1050" dirty="0" err="1"/>
                        <a:t>canot</a:t>
                      </a:r>
                      <a:r>
                        <a:rPr lang="en-IN" sz="1050" dirty="0"/>
                        <a:t> even filter those out since I know for a fact I'm 0% compatible with any of those people. Also </a:t>
                      </a:r>
                      <a:r>
                        <a:rPr lang="en-IN" sz="1050" dirty="0" err="1"/>
                        <a:t>canot</a:t>
                      </a:r>
                      <a:r>
                        <a:rPr lang="en-IN" sz="1050" dirty="0"/>
                        <a:t> filter by "happy with the Dobbs decision </a:t>
                      </a:r>
                      <a:r>
                        <a:rPr lang="en-IN" sz="1050" dirty="0" err="1"/>
                        <a:t>bc</a:t>
                      </a:r>
                      <a:r>
                        <a:rPr lang="en-IN" sz="1050" dirty="0"/>
                        <a:t> unique DNA=unique body"</a:t>
                      </a:r>
                    </a:p>
                  </a:txBody>
                  <a:tcPr marL="41776" marR="41776" marT="20888" marB="20888"/>
                </a:tc>
                <a:tc>
                  <a:txBody>
                    <a:bodyPr/>
                    <a:lstStyle/>
                    <a:p>
                      <a:r>
                        <a:rPr lang="en-IN" sz="1050"/>
                        <a:t>2/5 stars cause at least there are more people on this app. Also pay to play so, remember to bring the wallet. Still a ton of bots/fake accounts.</a:t>
                      </a:r>
                    </a:p>
                  </a:txBody>
                  <a:tcPr marL="41776" marR="41776" marT="20888" marB="20888"/>
                </a:tc>
                <a:extLst>
                  <a:ext uri="{0D108BD9-81ED-4DB2-BD59-A6C34878D82A}">
                    <a16:rowId xmlns:a16="http://schemas.microsoft.com/office/drawing/2014/main" val="2436509343"/>
                  </a:ext>
                </a:extLst>
              </a:tr>
              <a:tr h="845279">
                <a:tc>
                  <a:txBody>
                    <a:bodyPr/>
                    <a:lstStyle/>
                    <a:p>
                      <a:r>
                        <a:rPr lang="en-IN" sz="1050" dirty="0"/>
                        <a:t>Fake Accounts</a:t>
                      </a:r>
                    </a:p>
                  </a:txBody>
                  <a:tcPr marL="41776" marR="41776" marT="20888" marB="20888"/>
                </a:tc>
                <a:tc>
                  <a:txBody>
                    <a:bodyPr/>
                    <a:lstStyle/>
                    <a:p>
                      <a:r>
                        <a:rPr lang="en-IN" sz="1050" dirty="0"/>
                        <a:t>99 percent Tinder photo and person are </a:t>
                      </a:r>
                      <a:r>
                        <a:rPr lang="en-IN" sz="1050" dirty="0" err="1"/>
                        <a:t>fake.Donot</a:t>
                      </a:r>
                      <a:r>
                        <a:rPr lang="en-IN" sz="1050" dirty="0"/>
                        <a:t> pay a dime to </a:t>
                      </a:r>
                      <a:r>
                        <a:rPr lang="en-IN" sz="1050" dirty="0" err="1"/>
                        <a:t>Tinder.I</a:t>
                      </a:r>
                      <a:r>
                        <a:rPr lang="en-IN" sz="1050" dirty="0"/>
                        <a:t> am happy that I came out </a:t>
                      </a:r>
                      <a:r>
                        <a:rPr lang="en-IN" sz="1050" dirty="0" err="1"/>
                        <a:t>early.Tinder</a:t>
                      </a:r>
                      <a:r>
                        <a:rPr lang="en-IN" sz="1050" dirty="0"/>
                        <a:t> pay girls to give their illicit photo to get money from </a:t>
                      </a:r>
                      <a:r>
                        <a:rPr lang="en-IN" sz="1050" dirty="0" err="1"/>
                        <a:t>man.Donot</a:t>
                      </a:r>
                      <a:r>
                        <a:rPr lang="en-IN" sz="1050" dirty="0"/>
                        <a:t> fall on the trap.</a:t>
                      </a:r>
                    </a:p>
                  </a:txBody>
                  <a:tcPr marL="41776" marR="41776" marT="20888" marB="20888"/>
                </a:tc>
                <a:tc>
                  <a:txBody>
                    <a:bodyPr/>
                    <a:lstStyle/>
                    <a:p>
                      <a:r>
                        <a:rPr lang="en-IN" sz="1050" dirty="0"/>
                        <a:t>About half the profiles are fake computer bots using tinder and snapchat to promote a paid service like webcam, pictures for sale or another website. </a:t>
                      </a:r>
                      <a:r>
                        <a:rPr lang="en-IN" sz="1050" dirty="0" err="1"/>
                        <a:t>Donot</a:t>
                      </a:r>
                      <a:r>
                        <a:rPr lang="en-IN" sz="1050" dirty="0"/>
                        <a:t> waste your money on Tinder, it's garbage. I complained to Tinder by email then my account was suddenly banned without notice. Nobody from Tinder bothered to reply to my email complaint about all the fake computer profiles. They're doing nothing to prevent it from happening.</a:t>
                      </a:r>
                    </a:p>
                  </a:txBody>
                  <a:tcPr marL="41776" marR="41776" marT="20888" marB="20888"/>
                </a:tc>
                <a:extLst>
                  <a:ext uri="{0D108BD9-81ED-4DB2-BD59-A6C34878D82A}">
                    <a16:rowId xmlns:a16="http://schemas.microsoft.com/office/drawing/2014/main" val="3558887904"/>
                  </a:ext>
                </a:extLst>
              </a:tr>
              <a:tr h="974497">
                <a:tc>
                  <a:txBody>
                    <a:bodyPr/>
                    <a:lstStyle/>
                    <a:p>
                      <a:r>
                        <a:rPr lang="en-IN" sz="1050" dirty="0"/>
                        <a:t>In-app Payments</a:t>
                      </a:r>
                    </a:p>
                  </a:txBody>
                  <a:tcPr marL="41776" marR="41776" marT="20888" marB="20888"/>
                </a:tc>
                <a:tc>
                  <a:txBody>
                    <a:bodyPr/>
                    <a:lstStyle/>
                    <a:p>
                      <a:r>
                        <a:rPr lang="en-IN" sz="1050"/>
                        <a:t>"The app is expensive and a waste of time. You have to pay for premium in order to change your location, which is not a common feature in most dating apps. This limitation has resulted in me receiving very few likes. Based on my personal experience, I prefer Hinge over this app, which I find better than tinder trash </a:t>
                      </a:r>
                    </a:p>
                  </a:txBody>
                  <a:tcPr marL="41776" marR="41776" marT="20888" marB="20888"/>
                </a:tc>
                <a:tc>
                  <a:txBody>
                    <a:bodyPr/>
                    <a:lstStyle/>
                    <a:p>
                      <a:r>
                        <a:rPr lang="en-IN" sz="1050" dirty="0"/>
                        <a:t>1 year ago it was possible to do specific researches without having to modify your profile and I was well happy to pay the extremely high cost of your subscription. Then you cancelled the option and I unsubscribed. Now you've made it impossible to send an intro to somebody you </a:t>
                      </a:r>
                      <a:r>
                        <a:rPr lang="en-IN" sz="1050" dirty="0" err="1"/>
                        <a:t>arenot</a:t>
                      </a:r>
                      <a:r>
                        <a:rPr lang="en-IN" sz="1050" dirty="0"/>
                        <a:t> matched yet and I am deleting the app. You are </a:t>
                      </a:r>
                      <a:r>
                        <a:rPr lang="en-IN" sz="1050" dirty="0" err="1"/>
                        <a:t>ridicolous</a:t>
                      </a:r>
                      <a:r>
                        <a:rPr lang="en-IN" sz="1050" dirty="0"/>
                        <a:t>. You have great features that make your app better than any other dating app and you end up cancelling those very features?! Uninstalling. Tinder is better.</a:t>
                      </a:r>
                    </a:p>
                  </a:txBody>
                  <a:tcPr marL="41776" marR="41776" marT="20888" marB="20888"/>
                </a:tc>
                <a:extLst>
                  <a:ext uri="{0D108BD9-81ED-4DB2-BD59-A6C34878D82A}">
                    <a16:rowId xmlns:a16="http://schemas.microsoft.com/office/drawing/2014/main" val="2423228965"/>
                  </a:ext>
                </a:extLst>
              </a:tr>
            </a:tbl>
          </a:graphicData>
        </a:graphic>
      </p:graphicFrame>
    </p:spTree>
    <p:extLst>
      <p:ext uri="{BB962C8B-B14F-4D97-AF65-F5344CB8AC3E}">
        <p14:creationId xmlns:p14="http://schemas.microsoft.com/office/powerpoint/2010/main" val="334872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C7DFE-291B-4AD2-94A4-83B4E96F614D}"/>
              </a:ext>
            </a:extLst>
          </p:cNvPr>
          <p:cNvSpPr>
            <a:spLocks noGrp="1"/>
          </p:cNvSpPr>
          <p:nvPr>
            <p:ph type="title"/>
          </p:nvPr>
        </p:nvSpPr>
        <p:spPr>
          <a:xfrm>
            <a:off x="838200" y="365125"/>
            <a:ext cx="10515600" cy="1325563"/>
          </a:xfrm>
        </p:spPr>
        <p:txBody>
          <a:bodyPr>
            <a:normAutofit/>
          </a:bodyPr>
          <a:lstStyle/>
          <a:p>
            <a:r>
              <a:rPr lang="en-IN" sz="5400" dirty="0"/>
              <a:t>Sample review for each topic..(</a:t>
            </a:r>
            <a:r>
              <a:rPr lang="en-IN" sz="5400"/>
              <a:t>contd</a:t>
            </a:r>
            <a:r>
              <a:rPr lang="en-IN" sz="5400" dirty="0"/>
              <a:t>)</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5051C92-5A5B-4613-A1EA-3B788E0AFDD2}"/>
              </a:ext>
            </a:extLst>
          </p:cNvPr>
          <p:cNvGraphicFramePr>
            <a:graphicFrameLocks noGrp="1"/>
          </p:cNvGraphicFramePr>
          <p:nvPr>
            <p:ph idx="1"/>
            <p:extLst>
              <p:ext uri="{D42A27DB-BD31-4B8C-83A1-F6EECF244321}">
                <p14:modId xmlns:p14="http://schemas.microsoft.com/office/powerpoint/2010/main" val="392508933"/>
              </p:ext>
            </p:extLst>
          </p:nvPr>
        </p:nvGraphicFramePr>
        <p:xfrm>
          <a:off x="792479" y="2055813"/>
          <a:ext cx="10866121" cy="4669108"/>
        </p:xfrm>
        <a:graphic>
          <a:graphicData uri="http://schemas.openxmlformats.org/drawingml/2006/table">
            <a:tbl>
              <a:tblPr firstRow="1" bandRow="1">
                <a:tableStyleId>{5C22544A-7EE6-4342-B048-85BDC9FD1C3A}</a:tableStyleId>
              </a:tblPr>
              <a:tblGrid>
                <a:gridCol w="1804719">
                  <a:extLst>
                    <a:ext uri="{9D8B030D-6E8A-4147-A177-3AD203B41FA5}">
                      <a16:colId xmlns:a16="http://schemas.microsoft.com/office/drawing/2014/main" val="795031428"/>
                    </a:ext>
                  </a:extLst>
                </a:gridCol>
                <a:gridCol w="4520519">
                  <a:extLst>
                    <a:ext uri="{9D8B030D-6E8A-4147-A177-3AD203B41FA5}">
                      <a16:colId xmlns:a16="http://schemas.microsoft.com/office/drawing/2014/main" val="1655946711"/>
                    </a:ext>
                  </a:extLst>
                </a:gridCol>
                <a:gridCol w="4540883">
                  <a:extLst>
                    <a:ext uri="{9D8B030D-6E8A-4147-A177-3AD203B41FA5}">
                      <a16:colId xmlns:a16="http://schemas.microsoft.com/office/drawing/2014/main" val="184267540"/>
                    </a:ext>
                  </a:extLst>
                </a:gridCol>
              </a:tblGrid>
              <a:tr h="207987">
                <a:tc>
                  <a:txBody>
                    <a:bodyPr/>
                    <a:lstStyle/>
                    <a:p>
                      <a:r>
                        <a:rPr lang="en-IN" sz="700"/>
                        <a:t>Topic name</a:t>
                      </a:r>
                    </a:p>
                  </a:txBody>
                  <a:tcPr marL="37043" marR="37043" marT="18521" marB="18521"/>
                </a:tc>
                <a:tc>
                  <a:txBody>
                    <a:bodyPr/>
                    <a:lstStyle/>
                    <a:p>
                      <a:r>
                        <a:rPr lang="en-IN" sz="700"/>
                        <a:t>Sample review 1</a:t>
                      </a:r>
                    </a:p>
                  </a:txBody>
                  <a:tcPr marL="37043" marR="37043" marT="18521" marB="18521"/>
                </a:tc>
                <a:tc>
                  <a:txBody>
                    <a:bodyPr/>
                    <a:lstStyle/>
                    <a:p>
                      <a:r>
                        <a:rPr lang="en-IN" sz="700"/>
                        <a:t>Sample review 2</a:t>
                      </a:r>
                    </a:p>
                  </a:txBody>
                  <a:tcPr marL="37043" marR="37043" marT="18521" marB="18521"/>
                </a:tc>
                <a:extLst>
                  <a:ext uri="{0D108BD9-81ED-4DB2-BD59-A6C34878D82A}">
                    <a16:rowId xmlns:a16="http://schemas.microsoft.com/office/drawing/2014/main" val="563604174"/>
                  </a:ext>
                </a:extLst>
              </a:tr>
              <a:tr h="746105">
                <a:tc>
                  <a:txBody>
                    <a:bodyPr/>
                    <a:lstStyle/>
                    <a:p>
                      <a:pPr algn="l" fontAlgn="b"/>
                      <a:r>
                        <a:rPr lang="en-IN" sz="1000" b="0" i="0" u="none" strike="noStrike" cap="none" spc="0" dirty="0">
                          <a:solidFill>
                            <a:schemeClr val="tx1"/>
                          </a:solidFill>
                          <a:effectLst/>
                          <a:latin typeface="Aptos Narrow" panose="020B0004020202020204" pitchFamily="34" charset="0"/>
                        </a:rPr>
                        <a:t>Notification alerts</a:t>
                      </a:r>
                    </a:p>
                    <a:p>
                      <a:endParaRPr lang="en-IN" sz="1000" dirty="0"/>
                    </a:p>
                  </a:txBody>
                  <a:tcPr marL="37043" marR="37043" marT="18521" marB="18521"/>
                </a:tc>
                <a:tc>
                  <a:txBody>
                    <a:bodyPr/>
                    <a:lstStyle/>
                    <a:p>
                      <a:r>
                        <a:rPr lang="en-US" sz="1000" dirty="0"/>
                        <a:t>"Consent to Term &amp; Conditions" popping out literally every second (even though I agreed to all!!) just drives me crazy. It makes the app impossible to use. Please fix this before I die of banging my head on the wall.</a:t>
                      </a:r>
                      <a:endParaRPr lang="en-IN" sz="1000" dirty="0"/>
                    </a:p>
                  </a:txBody>
                  <a:tcPr marL="37043" marR="37043" marT="18521" marB="18521"/>
                </a:tc>
                <a:tc>
                  <a:txBody>
                    <a:bodyPr/>
                    <a:lstStyle/>
                    <a:p>
                      <a:r>
                        <a:rPr lang="en-US" sz="1000" dirty="0"/>
                        <a:t>A good premise, but it can be super buggy...lags on profiles, no notifications (even when notifications are on), chats momentarily disappear, </a:t>
                      </a:r>
                      <a:r>
                        <a:rPr lang="en-US" sz="1000" dirty="0" err="1"/>
                        <a:t>etc</a:t>
                      </a:r>
                      <a:endParaRPr lang="en-IN" sz="1000" dirty="0"/>
                    </a:p>
                  </a:txBody>
                  <a:tcPr marL="37043" marR="37043" marT="18521" marB="18521"/>
                </a:tc>
                <a:extLst>
                  <a:ext uri="{0D108BD9-81ED-4DB2-BD59-A6C34878D82A}">
                    <a16:rowId xmlns:a16="http://schemas.microsoft.com/office/drawing/2014/main" val="3008348528"/>
                  </a:ext>
                </a:extLst>
              </a:tr>
              <a:tr h="912289">
                <a:tc>
                  <a:txBody>
                    <a:bodyPr/>
                    <a:lstStyle/>
                    <a:p>
                      <a:pPr algn="l" fontAlgn="b"/>
                      <a:r>
                        <a:rPr lang="en-IN" sz="1000" b="0" i="0" u="none" strike="noStrike" cap="none" spc="0" dirty="0">
                          <a:solidFill>
                            <a:schemeClr val="tx1"/>
                          </a:solidFill>
                          <a:effectLst/>
                          <a:latin typeface="Aptos Narrow" panose="020B0004020202020204" pitchFamily="34" charset="0"/>
                        </a:rPr>
                        <a:t>Subscription Payment Issues</a:t>
                      </a:r>
                    </a:p>
                  </a:txBody>
                  <a:tcPr marL="37043" marR="37043" marT="18521" marB="18521"/>
                </a:tc>
                <a:tc>
                  <a:txBody>
                    <a:bodyPr/>
                    <a:lstStyle/>
                    <a:p>
                      <a:r>
                        <a:rPr lang="en-IN" sz="1000" dirty="0"/>
                        <a:t>The app interface is an advanced puzzle. - New message alerts remain lit even there's no message to read. - You subscribe paying an amount in a particular currency and when they change for the renewal, they change the currency to USD, without converting the amount correctly as per the exchange rate.</a:t>
                      </a:r>
                    </a:p>
                  </a:txBody>
                  <a:tcPr marL="37043" marR="37043" marT="18521" marB="18521"/>
                </a:tc>
                <a:tc>
                  <a:txBody>
                    <a:bodyPr/>
                    <a:lstStyle/>
                    <a:p>
                      <a:r>
                        <a:rPr lang="en-IN" sz="1000" dirty="0"/>
                        <a:t>A scam.. after subscription they banned me for nothing with just a clarification that if you have a subscription cancel it through the provider... no reasons for ban no reply from support. Or even no refund for the subscription.. they are just scamming by their brand name as its well known.. but in fact there is no difference from the shady dating apps which are </a:t>
                      </a:r>
                      <a:r>
                        <a:rPr lang="en-IN" sz="1000" dirty="0" err="1"/>
                        <a:t>scaming</a:t>
                      </a:r>
                      <a:r>
                        <a:rPr lang="en-IN" sz="1000" dirty="0"/>
                        <a:t> money from subscribers</a:t>
                      </a:r>
                    </a:p>
                  </a:txBody>
                  <a:tcPr marL="37043" marR="37043" marT="18521" marB="18521"/>
                </a:tc>
                <a:extLst>
                  <a:ext uri="{0D108BD9-81ED-4DB2-BD59-A6C34878D82A}">
                    <a16:rowId xmlns:a16="http://schemas.microsoft.com/office/drawing/2014/main" val="2436509343"/>
                  </a:ext>
                </a:extLst>
              </a:tr>
              <a:tr h="1078472">
                <a:tc>
                  <a:txBody>
                    <a:bodyPr/>
                    <a:lstStyle/>
                    <a:p>
                      <a:pPr algn="l" fontAlgn="b"/>
                      <a:r>
                        <a:rPr lang="en-IN" sz="1000" b="0" i="0" u="none" strike="noStrike" cap="none" spc="0">
                          <a:solidFill>
                            <a:schemeClr val="tx1"/>
                          </a:solidFill>
                          <a:effectLst/>
                          <a:latin typeface="Aptos Narrow" panose="020B0004020202020204" pitchFamily="34" charset="0"/>
                        </a:rPr>
                        <a:t>Profile Matches</a:t>
                      </a:r>
                    </a:p>
                  </a:txBody>
                  <a:tcPr marL="37043" marR="37043" marT="18521" marB="18521"/>
                </a:tc>
                <a:tc>
                  <a:txBody>
                    <a:bodyPr/>
                    <a:lstStyle/>
                    <a:p>
                      <a:r>
                        <a:rPr lang="en-IN" sz="1000" dirty="0"/>
                        <a:t>After a while, you see the same people over and over again regardless if you swiped left or right or even super like them. Definitely very glitchy in that nothing seems to register anymore, </a:t>
                      </a:r>
                      <a:r>
                        <a:rPr lang="en-IN" sz="1000" dirty="0" err="1"/>
                        <a:t>plz</a:t>
                      </a:r>
                      <a:r>
                        <a:rPr lang="en-IN" sz="1000" dirty="0"/>
                        <a:t> fix</a:t>
                      </a:r>
                    </a:p>
                  </a:txBody>
                  <a:tcPr marL="37043" marR="37043" marT="18521" marB="18521"/>
                </a:tc>
                <a:tc>
                  <a:txBody>
                    <a:bodyPr/>
                    <a:lstStyle/>
                    <a:p>
                      <a:r>
                        <a:rPr lang="en-IN" sz="1000" dirty="0"/>
                        <a:t>Annoying things I </a:t>
                      </a:r>
                      <a:r>
                        <a:rPr lang="en-IN" sz="1000" dirty="0" err="1"/>
                        <a:t>donot</a:t>
                      </a:r>
                      <a:r>
                        <a:rPr lang="en-IN" sz="1000" dirty="0"/>
                        <a:t> like: I search for men age 29-40 but the result showed me 25y.o to 46. The cards that I already swiped left keep coming back so I must have swiped left to the same cards a 100 times repeatedly coz it keeps coming back. So I blocked them so there profile </a:t>
                      </a:r>
                      <a:r>
                        <a:rPr lang="en-IN" sz="1000" dirty="0" err="1"/>
                        <a:t>wonot</a:t>
                      </a:r>
                      <a:r>
                        <a:rPr lang="en-IN" sz="1000" dirty="0"/>
                        <a:t> show up again.</a:t>
                      </a:r>
                    </a:p>
                  </a:txBody>
                  <a:tcPr marL="37043" marR="37043" marT="18521" marB="18521"/>
                </a:tc>
                <a:extLst>
                  <a:ext uri="{0D108BD9-81ED-4DB2-BD59-A6C34878D82A}">
                    <a16:rowId xmlns:a16="http://schemas.microsoft.com/office/drawing/2014/main" val="3558887904"/>
                  </a:ext>
                </a:extLst>
              </a:tr>
              <a:tr h="772813">
                <a:tc>
                  <a:txBody>
                    <a:bodyPr/>
                    <a:lstStyle/>
                    <a:p>
                      <a:pPr algn="l" fontAlgn="b"/>
                      <a:r>
                        <a:rPr lang="en-IN" sz="1000" b="0" i="0" u="none" strike="noStrike" cap="none" spc="0">
                          <a:solidFill>
                            <a:schemeClr val="tx1"/>
                          </a:solidFill>
                          <a:effectLst/>
                          <a:latin typeface="Aptos Narrow" panose="020B0004020202020204" pitchFamily="34" charset="0"/>
                        </a:rPr>
                        <a:t>Subscription Model</a:t>
                      </a:r>
                    </a:p>
                  </a:txBody>
                  <a:tcPr marL="37043" marR="37043" marT="18521" marB="18521"/>
                </a:tc>
                <a:tc>
                  <a:txBody>
                    <a:bodyPr/>
                    <a:lstStyle/>
                    <a:p>
                      <a:r>
                        <a:rPr lang="en-IN" sz="1000" dirty="0"/>
                        <a:t>Great to meet people! It says you can pay $3.99 for a day but a couple weeks later I got charged for all of it. Just found another$2.50 that came out of my account from Bumble... I have NO idea where it came from lol get on here and get off quick (fingers crossed) or try tinder. DON'T give bumble your details</a:t>
                      </a:r>
                    </a:p>
                  </a:txBody>
                  <a:tcPr marL="37043" marR="37043" marT="18521" marB="18521"/>
                </a:tc>
                <a:tc>
                  <a:txBody>
                    <a:bodyPr/>
                    <a:lstStyle/>
                    <a:p>
                      <a:r>
                        <a:rPr lang="en-IN" sz="1000" dirty="0"/>
                        <a:t>Just </a:t>
                      </a:r>
                      <a:r>
                        <a:rPr lang="en-IN" sz="1000" dirty="0" err="1"/>
                        <a:t>canceled</a:t>
                      </a:r>
                      <a:r>
                        <a:rPr lang="en-IN" sz="1000" dirty="0"/>
                        <a:t> my Hinge subscription, deleted my account and uninstalled the app. Why? Because it works! Found him. (On Hinge!!) And I got to delete the dating app that's "meant to be deleted".</a:t>
                      </a:r>
                    </a:p>
                  </a:txBody>
                  <a:tcPr marL="37043" marR="37043" marT="18521" marB="18521"/>
                </a:tc>
                <a:extLst>
                  <a:ext uri="{0D108BD9-81ED-4DB2-BD59-A6C34878D82A}">
                    <a16:rowId xmlns:a16="http://schemas.microsoft.com/office/drawing/2014/main" val="2423228965"/>
                  </a:ext>
                </a:extLst>
              </a:tr>
              <a:tr h="24755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000" b="0" i="0" u="none" strike="noStrike" cap="none" spc="0">
                          <a:solidFill>
                            <a:schemeClr val="tx1"/>
                          </a:solidFill>
                          <a:effectLst/>
                          <a:latin typeface="Aptos Narrow" panose="020B0004020202020204" pitchFamily="34" charset="0"/>
                        </a:rPr>
                        <a:t>Profile Filtering</a:t>
                      </a:r>
                    </a:p>
                  </a:txBody>
                  <a:tcPr marL="37043" marR="37043" marT="18521" marB="18521"/>
                </a:tc>
                <a:tc>
                  <a:txBody>
                    <a:bodyPr/>
                    <a:lstStyle/>
                    <a:p>
                      <a:r>
                        <a:rPr lang="en-IN" sz="1000" dirty="0"/>
                        <a:t>1. Please can you add the following filter options which I think are essential: - Religion - Political leanings (Conservative/Progressive) - Relationship Status (Single/Taken) - Sexual orientation - Country wide search distance 2. I keep getting told that I've run of people after 4 or 5 swipes then I get recommended people far outside my country - I </a:t>
                      </a:r>
                      <a:r>
                        <a:rPr lang="en-IN" sz="1000" dirty="0" err="1"/>
                        <a:t>donot</a:t>
                      </a:r>
                      <a:r>
                        <a:rPr lang="en-IN" sz="1000" dirty="0"/>
                        <a:t> want to see people outside my country. 3. It is WAY too expensive to get more Super Likes, DAMN!!! Please fix this.</a:t>
                      </a:r>
                    </a:p>
                  </a:txBody>
                  <a:tcPr marL="37043" marR="37043" marT="18521" marB="18521"/>
                </a:tc>
                <a:tc>
                  <a:txBody>
                    <a:bodyPr/>
                    <a:lstStyle/>
                    <a:p>
                      <a:r>
                        <a:rPr lang="en-IN" sz="1000" dirty="0"/>
                        <a:t>Advanced filters for words in bio would be a welcome feature. I </a:t>
                      </a:r>
                      <a:r>
                        <a:rPr lang="en-IN" sz="1000" dirty="0" err="1"/>
                        <a:t>donot</a:t>
                      </a:r>
                      <a:r>
                        <a:rPr lang="en-IN" sz="1000" dirty="0"/>
                        <a:t> want to filter out all religious people. Just the </a:t>
                      </a:r>
                      <a:r>
                        <a:rPr lang="en-IN" sz="1000" dirty="0" err="1"/>
                        <a:t>prosletyzing</a:t>
                      </a:r>
                      <a:r>
                        <a:rPr lang="en-IN" sz="1000" dirty="0"/>
                        <a:t> zealots and the weirdos that talk about their "relationship" with Jesus and "God". Those are imaginary friends and also I really </a:t>
                      </a:r>
                      <a:r>
                        <a:rPr lang="en-IN" sz="1000" dirty="0" err="1"/>
                        <a:t>donot</a:t>
                      </a:r>
                      <a:r>
                        <a:rPr lang="en-IN" sz="1000" dirty="0"/>
                        <a:t> care </a:t>
                      </a:r>
                    </a:p>
                  </a:txBody>
                  <a:tcPr marL="37043" marR="37043" marT="18521" marB="18521"/>
                </a:tc>
                <a:extLst>
                  <a:ext uri="{0D108BD9-81ED-4DB2-BD59-A6C34878D82A}">
                    <a16:rowId xmlns:a16="http://schemas.microsoft.com/office/drawing/2014/main" val="4178989601"/>
                  </a:ext>
                </a:extLst>
              </a:tr>
            </a:tbl>
          </a:graphicData>
        </a:graphic>
      </p:graphicFrame>
    </p:spTree>
    <p:extLst>
      <p:ext uri="{BB962C8B-B14F-4D97-AF65-F5344CB8AC3E}">
        <p14:creationId xmlns:p14="http://schemas.microsoft.com/office/powerpoint/2010/main" val="182589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C7DFE-291B-4AD2-94A4-83B4E96F614D}"/>
              </a:ext>
            </a:extLst>
          </p:cNvPr>
          <p:cNvSpPr>
            <a:spLocks noGrp="1"/>
          </p:cNvSpPr>
          <p:nvPr>
            <p:ph type="title"/>
          </p:nvPr>
        </p:nvSpPr>
        <p:spPr>
          <a:xfrm>
            <a:off x="838200" y="365125"/>
            <a:ext cx="10515600" cy="1325563"/>
          </a:xfrm>
        </p:spPr>
        <p:txBody>
          <a:bodyPr>
            <a:normAutofit/>
          </a:bodyPr>
          <a:lstStyle/>
          <a:p>
            <a:r>
              <a:rPr lang="en-IN" sz="5400" dirty="0"/>
              <a:t>Sample review for each topic..(</a:t>
            </a:r>
            <a:r>
              <a:rPr lang="en-IN" sz="5400" dirty="0" err="1"/>
              <a:t>contd</a:t>
            </a:r>
            <a:r>
              <a:rPr lang="en-IN" sz="5400" dirty="0"/>
              <a:t>)</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5051C92-5A5B-4613-A1EA-3B788E0AFDD2}"/>
              </a:ext>
            </a:extLst>
          </p:cNvPr>
          <p:cNvGraphicFramePr>
            <a:graphicFrameLocks noGrp="1"/>
          </p:cNvGraphicFramePr>
          <p:nvPr>
            <p:ph idx="1"/>
            <p:extLst>
              <p:ext uri="{D42A27DB-BD31-4B8C-83A1-F6EECF244321}">
                <p14:modId xmlns:p14="http://schemas.microsoft.com/office/powerpoint/2010/main" val="2065684504"/>
              </p:ext>
            </p:extLst>
          </p:nvPr>
        </p:nvGraphicFramePr>
        <p:xfrm>
          <a:off x="838200" y="2055813"/>
          <a:ext cx="10515601" cy="4570796"/>
        </p:xfrm>
        <a:graphic>
          <a:graphicData uri="http://schemas.openxmlformats.org/drawingml/2006/table">
            <a:tbl>
              <a:tblPr firstRow="1" bandRow="1">
                <a:tableStyleId>{5C22544A-7EE6-4342-B048-85BDC9FD1C3A}</a:tableStyleId>
              </a:tblPr>
              <a:tblGrid>
                <a:gridCol w="2043773">
                  <a:extLst>
                    <a:ext uri="{9D8B030D-6E8A-4147-A177-3AD203B41FA5}">
                      <a16:colId xmlns:a16="http://schemas.microsoft.com/office/drawing/2014/main" val="795031428"/>
                    </a:ext>
                  </a:extLst>
                </a:gridCol>
                <a:gridCol w="4264431">
                  <a:extLst>
                    <a:ext uri="{9D8B030D-6E8A-4147-A177-3AD203B41FA5}">
                      <a16:colId xmlns:a16="http://schemas.microsoft.com/office/drawing/2014/main" val="1655946711"/>
                    </a:ext>
                  </a:extLst>
                </a:gridCol>
                <a:gridCol w="4207397">
                  <a:extLst>
                    <a:ext uri="{9D8B030D-6E8A-4147-A177-3AD203B41FA5}">
                      <a16:colId xmlns:a16="http://schemas.microsoft.com/office/drawing/2014/main" val="184267540"/>
                    </a:ext>
                  </a:extLst>
                </a:gridCol>
              </a:tblGrid>
              <a:tr h="220276">
                <a:tc>
                  <a:txBody>
                    <a:bodyPr/>
                    <a:lstStyle/>
                    <a:p>
                      <a:r>
                        <a:rPr lang="en-IN" sz="700"/>
                        <a:t>Topic name</a:t>
                      </a:r>
                    </a:p>
                  </a:txBody>
                  <a:tcPr marL="35525" marR="35525" marT="17762" marB="17762"/>
                </a:tc>
                <a:tc>
                  <a:txBody>
                    <a:bodyPr/>
                    <a:lstStyle/>
                    <a:p>
                      <a:r>
                        <a:rPr lang="en-IN" sz="700"/>
                        <a:t>Sample review 1</a:t>
                      </a:r>
                    </a:p>
                  </a:txBody>
                  <a:tcPr marL="35525" marR="35525" marT="17762" marB="17762"/>
                </a:tc>
                <a:tc>
                  <a:txBody>
                    <a:bodyPr/>
                    <a:lstStyle/>
                    <a:p>
                      <a:r>
                        <a:rPr lang="en-IN" sz="700"/>
                        <a:t>Sample review 2</a:t>
                      </a:r>
                    </a:p>
                  </a:txBody>
                  <a:tcPr marL="35525" marR="35525" marT="17762" marB="17762"/>
                </a:tc>
                <a:extLst>
                  <a:ext uri="{0D108BD9-81ED-4DB2-BD59-A6C34878D82A}">
                    <a16:rowId xmlns:a16="http://schemas.microsoft.com/office/drawing/2014/main" val="563604174"/>
                  </a:ext>
                </a:extLst>
              </a:tr>
              <a:tr h="790192">
                <a:tc>
                  <a:txBody>
                    <a:bodyPr/>
                    <a:lstStyle/>
                    <a:p>
                      <a:pPr marL="0" algn="l" defTabSz="914400" rtl="0" eaLnBrk="1" fontAlgn="b" latinLnBrk="0" hangingPunct="1"/>
                      <a:r>
                        <a:rPr lang="en-IN" sz="1000" b="0" i="0" u="none" strike="noStrike" kern="1200" cap="none" spc="0" dirty="0">
                          <a:solidFill>
                            <a:schemeClr val="tx1"/>
                          </a:solidFill>
                          <a:effectLst/>
                          <a:latin typeface="Aptos Narrow" panose="020B0004020202020204" pitchFamily="34" charset="0"/>
                          <a:ea typeface="+mn-ea"/>
                          <a:cs typeface="+mn-cs"/>
                        </a:rPr>
                        <a:t>Usability</a:t>
                      </a:r>
                    </a:p>
                  </a:txBody>
                  <a:tcPr marL="35525" marR="35525" marT="17762" marB="17762"/>
                </a:tc>
                <a:tc>
                  <a:txBody>
                    <a:bodyPr/>
                    <a:lstStyle/>
                    <a:p>
                      <a:pPr marL="0" algn="l" defTabSz="914400" rtl="0" eaLnBrk="1" fontAlgn="b" latinLnBrk="0" hangingPunct="1"/>
                      <a:r>
                        <a:rPr lang="en-IN" sz="1000" b="0" i="0" u="none" strike="noStrike" kern="1200" cap="none" spc="0" dirty="0">
                          <a:solidFill>
                            <a:schemeClr val="tx1"/>
                          </a:solidFill>
                          <a:effectLst/>
                          <a:latin typeface="Aptos Narrow" panose="020B0004020202020204" pitchFamily="34" charset="0"/>
                          <a:ea typeface="+mn-ea"/>
                          <a:cs typeface="+mn-cs"/>
                        </a:rPr>
                        <a:t>"Designed to be deleted" indeed....</a:t>
                      </a:r>
                      <a:r>
                        <a:rPr lang="en-IN" sz="1000" b="0" i="0" u="none" strike="noStrike" kern="1200" cap="none" spc="0" dirty="0" err="1">
                          <a:solidFill>
                            <a:schemeClr val="tx1"/>
                          </a:solidFill>
                          <a:effectLst/>
                          <a:latin typeface="Aptos Narrow" panose="020B0004020202020204" pitchFamily="34" charset="0"/>
                          <a:ea typeface="+mn-ea"/>
                          <a:cs typeface="+mn-cs"/>
                        </a:rPr>
                        <a:t>i</a:t>
                      </a:r>
                      <a:r>
                        <a:rPr lang="en-IN" sz="1000" b="0" i="0" u="none" strike="noStrike" kern="1200" cap="none" spc="0" dirty="0">
                          <a:solidFill>
                            <a:schemeClr val="tx1"/>
                          </a:solidFill>
                          <a:effectLst/>
                          <a:latin typeface="Aptos Narrow" panose="020B0004020202020204" pitchFamily="34" charset="0"/>
                          <a:ea typeface="+mn-ea"/>
                          <a:cs typeface="+mn-cs"/>
                        </a:rPr>
                        <a:t> attempt to sign up using </a:t>
                      </a:r>
                      <a:r>
                        <a:rPr lang="en-IN" sz="1000" b="0" i="0" u="none" strike="noStrike" kern="1200" cap="none" spc="0" dirty="0" err="1">
                          <a:solidFill>
                            <a:schemeClr val="tx1"/>
                          </a:solidFill>
                          <a:effectLst/>
                          <a:latin typeface="Aptos Narrow" panose="020B0004020202020204" pitchFamily="34" charset="0"/>
                          <a:ea typeface="+mn-ea"/>
                          <a:cs typeface="+mn-cs"/>
                        </a:rPr>
                        <a:t>facebook</a:t>
                      </a:r>
                      <a:r>
                        <a:rPr lang="en-IN" sz="1000" b="0" i="0" u="none" strike="noStrike" kern="1200" cap="none" spc="0" dirty="0">
                          <a:solidFill>
                            <a:schemeClr val="tx1"/>
                          </a:solidFill>
                          <a:effectLst/>
                          <a:latin typeface="Aptos Narrow" panose="020B0004020202020204" pitchFamily="34" charset="0"/>
                          <a:ea typeface="+mn-ea"/>
                          <a:cs typeface="+mn-cs"/>
                        </a:rPr>
                        <a:t>, only for the app to repeatedly ask me for my phone number, then when I restart the app and it actually lets me fill out my details, upon reaching the "who do you want to date?" Section, there are literally no options to select....</a:t>
                      </a:r>
                      <a:r>
                        <a:rPr lang="en-IN" sz="1000" b="0" i="0" u="none" strike="noStrike" kern="1200" cap="none" spc="0" dirty="0" err="1">
                          <a:solidFill>
                            <a:schemeClr val="tx1"/>
                          </a:solidFill>
                          <a:effectLst/>
                          <a:latin typeface="Aptos Narrow" panose="020B0004020202020204" pitchFamily="34" charset="0"/>
                          <a:ea typeface="+mn-ea"/>
                          <a:cs typeface="+mn-cs"/>
                        </a:rPr>
                        <a:t>i</a:t>
                      </a:r>
                      <a:r>
                        <a:rPr lang="en-IN" sz="1000" b="0" i="0" u="none" strike="noStrike" kern="1200" cap="none" spc="0" dirty="0">
                          <a:solidFill>
                            <a:schemeClr val="tx1"/>
                          </a:solidFill>
                          <a:effectLst/>
                          <a:latin typeface="Aptos Narrow" panose="020B0004020202020204" pitchFamily="34" charset="0"/>
                          <a:ea typeface="+mn-ea"/>
                          <a:cs typeface="+mn-cs"/>
                        </a:rPr>
                        <a:t> can tap literally anywhere on the screen but if I tap the quoted words mentioned above then it kicks me off the app. Hey, at least your honest about the design though.</a:t>
                      </a:r>
                    </a:p>
                  </a:txBody>
                  <a:tcPr marL="9525" marR="9525" marT="9525" marB="0"/>
                </a:tc>
                <a:tc>
                  <a:txBody>
                    <a:bodyPr/>
                    <a:lstStyle/>
                    <a:p>
                      <a:pPr marL="0" algn="l" defTabSz="914400" rtl="0" eaLnBrk="1" fontAlgn="b" latinLnBrk="0" hangingPunct="1"/>
                      <a:r>
                        <a:rPr lang="en-IN" sz="1000" b="0" i="0" u="none" strike="noStrike" kern="1200" cap="none" spc="0" dirty="0">
                          <a:solidFill>
                            <a:schemeClr val="tx1"/>
                          </a:solidFill>
                          <a:effectLst/>
                          <a:latin typeface="Aptos Narrow" panose="020B0004020202020204" pitchFamily="34" charset="0"/>
                          <a:ea typeface="+mn-ea"/>
                          <a:cs typeface="+mn-cs"/>
                        </a:rPr>
                        <a:t>A lot of bugs at the chat screen. Notifications are not grouped. Stupid swipe up gesture on the conversation screen. Strange photo upload logic and buttons behavior. Average quality app. UPD: drains the battery very rapidly</a:t>
                      </a:r>
                    </a:p>
                  </a:txBody>
                  <a:tcPr marL="9525" marR="9525" marT="9525" marB="0"/>
                </a:tc>
                <a:extLst>
                  <a:ext uri="{0D108BD9-81ED-4DB2-BD59-A6C34878D82A}">
                    <a16:rowId xmlns:a16="http://schemas.microsoft.com/office/drawing/2014/main" val="3008348528"/>
                  </a:ext>
                </a:extLst>
              </a:tr>
              <a:tr h="966195">
                <a:tc>
                  <a:txBody>
                    <a:bodyPr/>
                    <a:lstStyle/>
                    <a:p>
                      <a:pPr algn="l" fontAlgn="b"/>
                      <a:r>
                        <a:rPr lang="en-IN" sz="1000" b="0" i="0" u="none" strike="noStrike" cap="none" spc="0" dirty="0">
                          <a:solidFill>
                            <a:schemeClr val="tx1"/>
                          </a:solidFill>
                          <a:effectLst/>
                          <a:latin typeface="Aptos Narrow" panose="020B0004020202020204" pitchFamily="34" charset="0"/>
                        </a:rPr>
                        <a:t>Customer Support</a:t>
                      </a:r>
                    </a:p>
                  </a:txBody>
                  <a:tcPr marL="35525" marR="35525" marT="17762" marB="17762"/>
                </a:tc>
                <a:tc>
                  <a:txBody>
                    <a:bodyPr/>
                    <a:lstStyle/>
                    <a:p>
                      <a:r>
                        <a:rPr lang="en-IN" sz="1000" dirty="0"/>
                        <a:t>absolutely garbage customer support I go on the app after not being on it for MONTHS, ask 3 people how they're doing, </a:t>
                      </a:r>
                      <a:r>
                        <a:rPr lang="en-IN" sz="1000" dirty="0" err="1"/>
                        <a:t>donot</a:t>
                      </a:r>
                      <a:r>
                        <a:rPr lang="en-IN" sz="1000" dirty="0"/>
                        <a:t> edit my profile and open matches so I </a:t>
                      </a:r>
                      <a:r>
                        <a:rPr lang="en-IN" sz="1000" dirty="0" err="1"/>
                        <a:t>donot</a:t>
                      </a:r>
                      <a:r>
                        <a:rPr lang="en-IN" sz="1000" dirty="0"/>
                        <a:t> have the whole unread notification, as I'm doing that I get BANNED. so I ask 3-4 people why this happened and if I can be unbanned, they all reply with the same thing "you violated community guidelines" then ask all of those people which one I violated and NONE of them can give me an answer.</a:t>
                      </a:r>
                    </a:p>
                  </a:txBody>
                  <a:tcPr marL="35525" marR="35525" marT="17762" marB="17762"/>
                </a:tc>
                <a:tc>
                  <a:txBody>
                    <a:bodyPr/>
                    <a:lstStyle/>
                    <a:p>
                      <a:r>
                        <a:rPr lang="en-IN" sz="1000" dirty="0"/>
                        <a:t>2After 2 years of using the app, I got banned for now reason , without breaking the guidelines , I even had +99 likes and +250 matches at the time of the ban ... Bad customer support as well , yikes</a:t>
                      </a:r>
                    </a:p>
                  </a:txBody>
                  <a:tcPr marL="35525" marR="35525" marT="17762" marB="17762"/>
                </a:tc>
                <a:extLst>
                  <a:ext uri="{0D108BD9-81ED-4DB2-BD59-A6C34878D82A}">
                    <a16:rowId xmlns:a16="http://schemas.microsoft.com/office/drawing/2014/main" val="2436509343"/>
                  </a:ext>
                </a:extLst>
              </a:tr>
              <a:tr h="1142198">
                <a:tc>
                  <a:txBody>
                    <a:bodyPr/>
                    <a:lstStyle/>
                    <a:p>
                      <a:pPr algn="l" fontAlgn="b"/>
                      <a:r>
                        <a:rPr lang="en-IN" sz="1000" b="0" i="0" u="none" strike="noStrike" cap="none" spc="0">
                          <a:solidFill>
                            <a:schemeClr val="tx1"/>
                          </a:solidFill>
                          <a:effectLst/>
                          <a:latin typeface="Aptos Narrow" panose="020B0004020202020204" pitchFamily="34" charset="0"/>
                        </a:rPr>
                        <a:t>User Interaction</a:t>
                      </a:r>
                    </a:p>
                  </a:txBody>
                  <a:tcPr marL="35525" marR="35525" marT="17762" marB="17762"/>
                </a:tc>
                <a:tc>
                  <a:txBody>
                    <a:bodyPr/>
                    <a:lstStyle/>
                    <a:p>
                      <a:r>
                        <a:rPr lang="en-IN" sz="1000" dirty="0"/>
                        <a:t>I understand the concept of the woman making the first move but from my experience I feel like it really sets the interaction off on the wrong foot. I've had a horrible experience with ghosting, never messaging, deleting convos. Far more than anywhere else and I really feel like it's a result of the lack of mutual respect this policy fosters. I know worse things happen with online dating but I've never felt as worthless (online dating wise) as I do trying to just be friendly and civil on Bumble.</a:t>
                      </a:r>
                    </a:p>
                  </a:txBody>
                  <a:tcPr marL="35525" marR="35525" marT="17762" marB="17762"/>
                </a:tc>
                <a:tc>
                  <a:txBody>
                    <a:bodyPr/>
                    <a:lstStyle/>
                    <a:p>
                      <a:pPr algn="l" fontAlgn="b"/>
                      <a:r>
                        <a:rPr lang="en-IN" sz="1000" b="0" i="0" u="none" strike="noStrike" dirty="0">
                          <a:solidFill>
                            <a:srgbClr val="000000"/>
                          </a:solidFill>
                          <a:effectLst/>
                          <a:latin typeface="Aptos Narrow" panose="020B0004020202020204" pitchFamily="34" charset="0"/>
                        </a:rPr>
                        <a:t>I've so far had positive interactions on Bumble. I like the 24 hr limit to message or move on‚ If it takes someone 3 days reply then it's never </a:t>
                      </a:r>
                      <a:r>
                        <a:rPr lang="en-IN" sz="1000" b="0" i="0" u="none" strike="noStrike" dirty="0" err="1">
                          <a:solidFill>
                            <a:srgbClr val="000000"/>
                          </a:solidFill>
                          <a:effectLst/>
                          <a:latin typeface="Aptos Narrow" panose="020B0004020202020204" pitchFamily="34" charset="0"/>
                        </a:rPr>
                        <a:t>gonna</a:t>
                      </a:r>
                      <a:r>
                        <a:rPr lang="en-IN" sz="1000" b="0" i="0" u="none" strike="noStrike" dirty="0">
                          <a:solidFill>
                            <a:srgbClr val="000000"/>
                          </a:solidFill>
                          <a:effectLst/>
                          <a:latin typeface="Aptos Narrow" panose="020B0004020202020204" pitchFamily="34" charset="0"/>
                        </a:rPr>
                        <a:t> happen, so might as well cut it off quick </a:t>
                      </a:r>
                    </a:p>
                  </a:txBody>
                  <a:tcPr marL="9525" marR="9525" marT="9525" marB="0"/>
                </a:tc>
                <a:extLst>
                  <a:ext uri="{0D108BD9-81ED-4DB2-BD59-A6C34878D82A}">
                    <a16:rowId xmlns:a16="http://schemas.microsoft.com/office/drawing/2014/main" val="3558887904"/>
                  </a:ext>
                </a:extLst>
              </a:tr>
              <a:tr h="1318202">
                <a:tc>
                  <a:txBody>
                    <a:bodyPr/>
                    <a:lstStyle/>
                    <a:p>
                      <a:r>
                        <a:rPr lang="en-IN" sz="1000" b="0" i="0" u="none" strike="noStrike" cap="none" spc="0">
                          <a:solidFill>
                            <a:schemeClr val="tx1"/>
                          </a:solidFill>
                          <a:effectLst/>
                          <a:latin typeface="Aptos Narrow" panose="020B0004020202020204" pitchFamily="34" charset="0"/>
                        </a:rPr>
                        <a:t>Features</a:t>
                      </a:r>
                      <a:endParaRPr lang="en-IN" sz="1000"/>
                    </a:p>
                  </a:txBody>
                  <a:tcPr marL="35525" marR="35525" marT="17762" marB="17762"/>
                </a:tc>
                <a:tc>
                  <a:txBody>
                    <a:bodyPr/>
                    <a:lstStyle/>
                    <a:p>
                      <a:pPr algn="l" fontAlgn="b"/>
                      <a:r>
                        <a:rPr lang="en-IN" sz="1000" b="0" i="0" u="none" strike="noStrike" dirty="0">
                          <a:solidFill>
                            <a:srgbClr val="000000"/>
                          </a:solidFill>
                          <a:effectLst/>
                          <a:latin typeface="Aptos Narrow" panose="020B0004020202020204" pitchFamily="34" charset="0"/>
                        </a:rPr>
                        <a:t>Hinge is so much better than Tinder for a few simple reasons: it tells you right away when someone likes you so you </a:t>
                      </a:r>
                      <a:r>
                        <a:rPr lang="en-IN" sz="1000" b="0" i="0" u="none" strike="noStrike" dirty="0" err="1">
                          <a:solidFill>
                            <a:srgbClr val="000000"/>
                          </a:solidFill>
                          <a:effectLst/>
                          <a:latin typeface="Aptos Narrow" panose="020B0004020202020204" pitchFamily="34" charset="0"/>
                        </a:rPr>
                        <a:t>donot</a:t>
                      </a:r>
                      <a:r>
                        <a:rPr lang="en-IN" sz="1000" b="0" i="0" u="none" strike="noStrike" dirty="0">
                          <a:solidFill>
                            <a:srgbClr val="000000"/>
                          </a:solidFill>
                          <a:effectLst/>
                          <a:latin typeface="Aptos Narrow" panose="020B0004020202020204" pitchFamily="34" charset="0"/>
                        </a:rPr>
                        <a:t> have to go swimming through a flood of swipes wondering who might have liked you, AND it tells you which picture they liked. So much more informative, no nonsense of being locked behind Gold‚ features. Love it. Having a lot more success with it.</a:t>
                      </a:r>
                    </a:p>
                  </a:txBody>
                  <a:tcPr marL="9525" marR="9525" marT="9525" marB="0"/>
                </a:tc>
                <a:tc>
                  <a:txBody>
                    <a:bodyPr/>
                    <a:lstStyle/>
                    <a:p>
                      <a:pPr algn="l" fontAlgn="b"/>
                      <a:r>
                        <a:rPr lang="en-IN" sz="1000" b="0" i="0" u="none" strike="noStrike" dirty="0">
                          <a:solidFill>
                            <a:srgbClr val="000000"/>
                          </a:solidFill>
                          <a:effectLst/>
                          <a:latin typeface="Aptos Narrow" panose="020B0004020202020204" pitchFamily="34" charset="0"/>
                        </a:rPr>
                        <a:t>I've been exploring all the dating apps for a few weeks and Hinge is by far my </a:t>
                      </a:r>
                      <a:r>
                        <a:rPr lang="en-IN" sz="1000" b="0" i="0" u="none" strike="noStrike" dirty="0" err="1">
                          <a:solidFill>
                            <a:srgbClr val="000000"/>
                          </a:solidFill>
                          <a:effectLst/>
                          <a:latin typeface="Aptos Narrow" panose="020B0004020202020204" pitchFamily="34" charset="0"/>
                        </a:rPr>
                        <a:t>favorite</a:t>
                      </a:r>
                      <a:r>
                        <a:rPr lang="en-IN" sz="1000" b="0" i="0" u="none" strike="noStrike" dirty="0">
                          <a:solidFill>
                            <a:srgbClr val="000000"/>
                          </a:solidFill>
                          <a:effectLst/>
                          <a:latin typeface="Aptos Narrow" panose="020B0004020202020204" pitchFamily="34" charset="0"/>
                        </a:rPr>
                        <a:t> and my top recommendation to anyone looking for a relationship (for hookups go to tinder, ofc). All of the apps have free vs paid features, but hinge is the most generous &amp; reasonable with the free version. It is the only app that lets you see who sends you likes for free and you get a generous amount of free likes each day. It also allows you to see profiles you've skipped again, which I really appreciate</a:t>
                      </a:r>
                    </a:p>
                  </a:txBody>
                  <a:tcPr marL="9525" marR="9525" marT="9525" marB="0"/>
                </a:tc>
                <a:extLst>
                  <a:ext uri="{0D108BD9-81ED-4DB2-BD59-A6C34878D82A}">
                    <a16:rowId xmlns:a16="http://schemas.microsoft.com/office/drawing/2014/main" val="2423228965"/>
                  </a:ext>
                </a:extLst>
              </a:tr>
            </a:tbl>
          </a:graphicData>
        </a:graphic>
      </p:graphicFrame>
    </p:spTree>
    <p:extLst>
      <p:ext uri="{BB962C8B-B14F-4D97-AF65-F5344CB8AC3E}">
        <p14:creationId xmlns:p14="http://schemas.microsoft.com/office/powerpoint/2010/main" val="2681753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3825</Words>
  <Application>Microsoft Macintosh PowerPoint</Application>
  <PresentationFormat>Widescreen</PresentationFormat>
  <Paragraphs>247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 Narrow</vt:lpstr>
      <vt:lpstr>Arial</vt:lpstr>
      <vt:lpstr>Calibri</vt:lpstr>
      <vt:lpstr>Calibri Light</vt:lpstr>
      <vt:lpstr>Helvetica</vt:lpstr>
      <vt:lpstr>Office Theme</vt:lpstr>
      <vt:lpstr>Topic name: Text analysis of online reviews of Dating apps(Bumble, Hinge, Tinder,okCupid)</vt:lpstr>
      <vt:lpstr>Steps performed</vt:lpstr>
      <vt:lpstr>Data source</vt:lpstr>
      <vt:lpstr>Data pre processing</vt:lpstr>
      <vt:lpstr>Topic discovery using LDA</vt:lpstr>
      <vt:lpstr>Topic identified</vt:lpstr>
      <vt:lpstr>Sample review for each topic</vt:lpstr>
      <vt:lpstr>Sample review for each topic..(contd)</vt:lpstr>
      <vt:lpstr>Sample review for each topic..(contd)</vt:lpstr>
      <vt:lpstr>Topic occurrence frequency analysis. </vt:lpstr>
      <vt:lpstr>Inferences derived</vt:lpstr>
      <vt:lpstr>Regression data analysis- with 50K reviews( excluding short  reviews)</vt:lpstr>
      <vt:lpstr>Part: Inferences derived (- with entire corpus or 50 k data)</vt:lpstr>
      <vt:lpstr>Part: Dominance analysis on Regression model (50k data)</vt:lpstr>
      <vt:lpstr>Part: Correspondence analysis (with 50K reviews)</vt:lpstr>
      <vt:lpstr>Inferences obtained from Correspondence analysis (50K Reviews)</vt:lpstr>
      <vt:lpstr>Google drive link of all codes/data/pre processed data/plots</vt:lpstr>
      <vt:lpstr>Managerial insights from this text mining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name:&lt;Text analysis of online reviews of &lt;navigation&gt; apps</dc:title>
  <dc:creator>Biplab Bhattacharjee</dc:creator>
  <cp:lastModifiedBy>KARTHIKEYAN A  _14A</cp:lastModifiedBy>
  <cp:revision>25</cp:revision>
  <dcterms:created xsi:type="dcterms:W3CDTF">2024-08-28T03:42:20Z</dcterms:created>
  <dcterms:modified xsi:type="dcterms:W3CDTF">2024-08-29T04:29:33Z</dcterms:modified>
</cp:coreProperties>
</file>