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71" r:id="rId4"/>
    <p:sldId id="272" r:id="rId5"/>
    <p:sldId id="277" r:id="rId6"/>
    <p:sldId id="281" r:id="rId7"/>
    <p:sldId id="282" r:id="rId8"/>
    <p:sldId id="289" r:id="rId9"/>
    <p:sldId id="292" r:id="rId10"/>
    <p:sldId id="286" r:id="rId11"/>
    <p:sldId id="283" r:id="rId12"/>
    <p:sldId id="284" r:id="rId13"/>
    <p:sldId id="285" r:id="rId14"/>
    <p:sldId id="288" r:id="rId15"/>
    <p:sldId id="287" r:id="rId16"/>
    <p:sldId id="293" r:id="rId17"/>
    <p:sldId id="280" r:id="rId18"/>
    <p:sldId id="276" r:id="rId19"/>
    <p:sldId id="291" r:id="rId20"/>
    <p:sldId id="290" r:id="rId2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27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143997"/>
            <a:ext cx="13042821" cy="23676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ПСЕ КО</a:t>
            </a:r>
            <a:endParaRPr lang="en-US" sz="4450" b="1" kern="0" spc="-134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endParaRPr lang="ru-RU" sz="3000" b="1" kern="0" spc="-134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ru-RU" sz="2800" dirty="0"/>
              <a:t>1</a:t>
            </a:r>
            <a:r>
              <a:rPr lang="en-US" sz="2800" dirty="0"/>
              <a:t>1</a:t>
            </a:r>
            <a:r>
              <a:rPr lang="ru-RU" sz="2800" dirty="0"/>
              <a:t>.03.2025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4321731"/>
            <a:ext cx="13042821" cy="2908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b="1" dirty="0"/>
              <a:t>Подготовили студенты группы 5030102/10201: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Гребнев Глеб Анатольевич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Карасев Вячеслав Алексеевич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Крылова Екатерина Олеговна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Пучкин Иван Александрович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Умнов Сергей Алексеевич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Шкуропат Павел Константинович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3026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8EB36E3-284B-679B-8293-FE5D1481B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5" r="23037" b="2"/>
          <a:stretch/>
        </p:blipFill>
        <p:spPr>
          <a:xfrm>
            <a:off x="386077" y="668626"/>
            <a:ext cx="6802421" cy="689234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32D1D3E-9B5E-7CB0-E1BC-4BECC7996A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874"/>
          <a:stretch/>
        </p:blipFill>
        <p:spPr>
          <a:xfrm>
            <a:off x="7434450" y="668626"/>
            <a:ext cx="6809871" cy="68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7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0A0E7-5645-E8DC-0081-1F81924E3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4F09309-0F8F-B372-0FC6-370C235187F5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Highlighter 1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/3</a:t>
            </a:r>
            <a:endParaRPr lang="en-US" sz="4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4153C-822F-107F-9403-644A44F95E5E}"/>
              </a:ext>
            </a:extLst>
          </p:cNvPr>
          <p:cNvSpPr txBox="1"/>
          <p:nvPr/>
        </p:nvSpPr>
        <p:spPr>
          <a:xfrm>
            <a:off x="793790" y="1618148"/>
            <a:ext cx="6867192" cy="2757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Входные данные: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Отформатированный текст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Текст, сгенерированный 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форматтером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Правила раскраски</a:t>
            </a:r>
            <a:r>
              <a:rPr lang="ru-RU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Словарь, определяющий цвета для различных типов узлов.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8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72965-A364-54AC-A13A-511C39DB6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2D3731B-8947-0A11-F9DB-271740200425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Highlighter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2/3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C701D-1D96-E739-9132-703B45EF0C7A}"/>
              </a:ext>
            </a:extLst>
          </p:cNvPr>
          <p:cNvSpPr txBox="1"/>
          <p:nvPr/>
        </p:nvSpPr>
        <p:spPr>
          <a:xfrm>
            <a:off x="793790" y="1581627"/>
            <a:ext cx="12916862" cy="4289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Обработка: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Инициализация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Хайлайтер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инициализируется с правилами раскраски.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Анализ текста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Текст разбивается на токены, которые сопоставляются с правилами раскраски.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Добавление цветовых меток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Генерация раскрашенного текста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Каждый токен оборачивается в цветовые метки, соответствующие его типу.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9944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AD1C2-8E00-D9AA-F7A7-1467A3133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0E6DAC8-F7C6-BDE3-AF4E-536F805E2846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Highlighter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3/3</a:t>
            </a:r>
            <a:endParaRPr lang="en-US" sz="4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2F042-FDF9-98C0-8EB0-1181E027608D}"/>
              </a:ext>
            </a:extLst>
          </p:cNvPr>
          <p:cNvSpPr txBox="1"/>
          <p:nvPr/>
        </p:nvSpPr>
        <p:spPr>
          <a:xfrm>
            <a:off x="793790" y="1690808"/>
            <a:ext cx="7315200" cy="1742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Выходные данные: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●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Текст с цветовыми метками, готовый для отображения в нужном формате.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8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56312-5E44-CFCF-EEC6-86E3EDDE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BA2FD88-ADCA-10DF-46E8-B8B5B88D8561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UML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Highlighter</a:t>
            </a:r>
            <a:endParaRPr lang="en-US" sz="44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098D3A-88A0-3B7A-5C91-BBA01EC5C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62" y="2050069"/>
            <a:ext cx="4639475" cy="412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8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8407" y="683812"/>
            <a:ext cx="10113585" cy="6779978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1EBE6E-2AC8-5F81-5066-B4AB30AD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350" y="437637"/>
            <a:ext cx="10021699" cy="7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9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3AFA95-BA85-F185-079A-48E8350D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37" y="2319087"/>
            <a:ext cx="663032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1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C1ACCD87-83BD-CAFC-4C97-0E6233760843}"/>
              </a:ext>
            </a:extLst>
          </p:cNvPr>
          <p:cNvSpPr/>
          <p:nvPr/>
        </p:nvSpPr>
        <p:spPr>
          <a:xfrm>
            <a:off x="793791" y="458585"/>
            <a:ext cx="3536178" cy="2576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Примеры:</a:t>
            </a:r>
          </a:p>
          <a:p>
            <a:pPr marL="0" indent="0">
              <a:lnSpc>
                <a:spcPts val="5550"/>
              </a:lnSpc>
              <a:buNone/>
            </a:pPr>
            <a:r>
              <a:rPr lang="ru-RU" sz="4000" b="1" dirty="0"/>
              <a:t>Пример использования</a:t>
            </a:r>
            <a:endParaRPr lang="en-US" sz="4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2C00F0-8CCD-199B-BC52-9EB8C634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68" y="267376"/>
            <a:ext cx="9232352" cy="76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1FC3F06-376D-34FC-1A4B-C489B8A4A83A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Пример</a:t>
            </a:r>
            <a:r>
              <a:rPr lang="en-US" sz="4450" b="1" kern="0" spc="-134" dirty="0">
                <a:solidFill>
                  <a:srgbClr val="000000"/>
                </a:solidFill>
                <a:ea typeface="Inter Bold" pitchFamily="34" charset="-122"/>
              </a:rPr>
              <a:t> </a:t>
            </a: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работы программы: строка</a:t>
            </a:r>
            <a:endParaRPr lang="en-US" sz="44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C810EB-595F-7415-669E-C37A2DC3F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9" y="3252667"/>
            <a:ext cx="1408944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922A-E5A8-FB5A-9FCA-8C10AE45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FD6C3A8-9529-2663-8697-12B485DA79F1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Пример</a:t>
            </a:r>
            <a:r>
              <a:rPr lang="en-US" sz="4450" b="1" kern="0" spc="-134" dirty="0">
                <a:solidFill>
                  <a:srgbClr val="000000"/>
                </a:solidFill>
                <a:ea typeface="Inter Bold" pitchFamily="34" charset="-122"/>
              </a:rPr>
              <a:t> </a:t>
            </a: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работы программы: лесенка</a:t>
            </a:r>
            <a:endParaRPr lang="en-US" sz="44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FF544B-B576-B71D-D49C-D60C36D8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352" y="1383126"/>
            <a:ext cx="3755812" cy="67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4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149CF5-B020-05F4-7762-42BF3F50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97" y="0"/>
            <a:ext cx="5059547" cy="8229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BCE43C-428F-24E8-2357-B0691574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12033"/>
            <a:ext cx="5849166" cy="78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4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148F-20C1-497A-DE4F-60B3AC95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56277D0-E618-EB4F-BD6E-17B900F65C13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Пример</a:t>
            </a:r>
            <a:r>
              <a:rPr lang="en-US" sz="4450" b="1" kern="0" spc="-134" dirty="0">
                <a:solidFill>
                  <a:srgbClr val="000000"/>
                </a:solidFill>
                <a:ea typeface="Inter Bold" pitchFamily="34" charset="-122"/>
              </a:rPr>
              <a:t> </a:t>
            </a: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работы программы: дерево</a:t>
            </a:r>
            <a:endParaRPr lang="en-US" sz="445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758345-CE3B-2487-A2F5-BF44A8F2D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70" y="1383126"/>
            <a:ext cx="3935610" cy="66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8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10B8E-7832-818A-50DC-62F167817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211C47-8372-F0F4-EF64-5F73DBC5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1134745"/>
            <a:ext cx="4315733" cy="8477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8901A5-8023-1F4A-BE72-637FDF54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2" y="1931882"/>
            <a:ext cx="6277851" cy="48584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291E28-E0EF-55D0-F745-0BEC2AA26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79" y="1134745"/>
            <a:ext cx="653506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A2213-8AAB-7135-1031-AE69E5942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3B2B69-5203-402D-AB07-BA8FCAFD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23" y="1048353"/>
            <a:ext cx="6306430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4136-0F62-550D-2FB2-6E59B54DA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D45E75A-8BCD-86FC-7F7A-1A5DD2A31BFB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Formatter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1/3</a:t>
            </a:r>
            <a:endParaRPr lang="en-US" sz="4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9BEFE-38A3-7CC3-1597-9AD2366AED6C}"/>
              </a:ext>
            </a:extLst>
          </p:cNvPr>
          <p:cNvSpPr txBox="1"/>
          <p:nvPr/>
        </p:nvSpPr>
        <p:spPr>
          <a:xfrm>
            <a:off x="793790" y="1618148"/>
            <a:ext cx="6521410" cy="326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Входные данные: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AST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Дерево, представляющее структуру программы.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Стиль форматирования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Один из поддерживаемых стилей (строка, лесенка, дерево).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0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78EAC-28AE-D90D-2971-ABC76229D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F9803AF-7184-1C2F-5F8A-7FB8E73FC7FA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Formatter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2/3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79FF1-C4CA-6635-85AF-6EA82D39A42A}"/>
              </a:ext>
            </a:extLst>
          </p:cNvPr>
          <p:cNvSpPr txBox="1"/>
          <p:nvPr/>
        </p:nvSpPr>
        <p:spPr>
          <a:xfrm>
            <a:off x="793790" y="1520155"/>
            <a:ext cx="12916862" cy="652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Обработка: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Инициализация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Форматтер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инициализируется с выбранным стилем форматирования.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Обход AST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Обход AST осуществляется рекурсивно.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Для каждого узла AST определяется его тип (терминал или 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нетерминал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и соответствующее форматирование.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Форматирование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Строка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Все элементы выводятся на одной строке, разделенные пробелами или другими разделителями.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Лесенка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Каждый уровень вложенности сдвигается на определенное количество пробелов.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Дерево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Визуализация в виде дерева с отступами и линиями, показывающими иерархию.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Генерация текста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 зависимости от стиля, генерируется текстовое представление AST.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ru-RU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Терминальные узлы выводятся как есть, нетерминальные узлы обрабатываются рекурсивно.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876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1793-2BF0-0342-E6A4-6A80EE66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1C3C77A-D244-8037-3852-036BC350805B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Formatter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3/3</a:t>
            </a:r>
            <a:endParaRPr lang="en-US" sz="4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214E7-A33E-B8E0-9C32-DD81B37511D8}"/>
              </a:ext>
            </a:extLst>
          </p:cNvPr>
          <p:cNvSpPr txBox="1"/>
          <p:nvPr/>
        </p:nvSpPr>
        <p:spPr>
          <a:xfrm>
            <a:off x="793790" y="1690808"/>
            <a:ext cx="7315200" cy="1742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Выходные данные: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●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Отформатированный текст, представляющий AST в выбранном стиле.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3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9458F-5268-EEE7-75CC-BA3451F1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256CAC0-7E91-B8C0-94FE-BF44A82BA002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UML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Formatter</a:t>
            </a:r>
            <a:endParaRPr lang="en-US" sz="44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D1AA4-42BA-D014-A9B9-1A8DDED5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50" y="1383126"/>
            <a:ext cx="4272900" cy="606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7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02594D-D800-E821-26D9-BE611562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91" y="1976139"/>
            <a:ext cx="1176501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289</Words>
  <Application>Microsoft Office PowerPoint</Application>
  <PresentationFormat>Произвольный</PresentationFormat>
  <Paragraphs>55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Courier New</vt:lpstr>
      <vt:lpstr>Inter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Крылова Екатерина Олеговна</cp:lastModifiedBy>
  <cp:revision>20</cp:revision>
  <dcterms:created xsi:type="dcterms:W3CDTF">2025-02-24T20:46:39Z</dcterms:created>
  <dcterms:modified xsi:type="dcterms:W3CDTF">2025-03-11T07:05:26Z</dcterms:modified>
</cp:coreProperties>
</file>