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1" r:id="rId4"/>
    <p:sldId id="272" r:id="rId5"/>
    <p:sldId id="277" r:id="rId6"/>
    <p:sldId id="281" r:id="rId7"/>
    <p:sldId id="282" r:id="rId8"/>
    <p:sldId id="294" r:id="rId9"/>
    <p:sldId id="289" r:id="rId10"/>
    <p:sldId id="292" r:id="rId11"/>
    <p:sldId id="286" r:id="rId12"/>
    <p:sldId id="280" r:id="rId13"/>
    <p:sldId id="276" r:id="rId14"/>
    <p:sldId id="291" r:id="rId15"/>
    <p:sldId id="290" r:id="rId1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27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143997"/>
            <a:ext cx="13042821" cy="23676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ПСЕ КО</a:t>
            </a:r>
            <a:endParaRPr lang="en-US" sz="4450" b="1" kern="0" spc="-134" dirty="0">
              <a:solidFill>
                <a:srgbClr val="000000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endParaRPr lang="ru-RU" sz="3000" b="1" kern="0" spc="-134" dirty="0">
              <a:solidFill>
                <a:srgbClr val="000000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ru-RU" sz="2800" dirty="0"/>
              <a:t>1</a:t>
            </a:r>
            <a:r>
              <a:rPr lang="en-US" sz="2800" dirty="0"/>
              <a:t>8</a:t>
            </a:r>
            <a:r>
              <a:rPr lang="ru-RU" sz="2800" dirty="0"/>
              <a:t>.03.2025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4321731"/>
            <a:ext cx="13042821" cy="2908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2200" b="1" dirty="0"/>
              <a:t>Подготовили студенты группы 5030102/10201: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Гребнев Глеб Анатольевич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Карасев Вячеслав Алексеевич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Крылова Екатерина Олеговна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Пучкин Иван Александрович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Умнов Сергей Алексеевич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Шкуропат Павел Константинович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3026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0C3EFB-AB18-D17A-0296-7DE9718E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686" y="984624"/>
            <a:ext cx="9843028" cy="626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DE9051-F7A3-8217-6246-365288CB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77" y="1251205"/>
            <a:ext cx="6381483" cy="57271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39C6B5-BADA-5277-5258-F6843901B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07" y="448314"/>
            <a:ext cx="5479851" cy="734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7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C1ACCD87-83BD-CAFC-4C97-0E6233760843}"/>
              </a:ext>
            </a:extLst>
          </p:cNvPr>
          <p:cNvSpPr/>
          <p:nvPr/>
        </p:nvSpPr>
        <p:spPr>
          <a:xfrm>
            <a:off x="793791" y="458585"/>
            <a:ext cx="3536178" cy="2576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Примеры:</a:t>
            </a:r>
          </a:p>
          <a:p>
            <a:pPr marL="0" indent="0">
              <a:lnSpc>
                <a:spcPts val="5550"/>
              </a:lnSpc>
              <a:buNone/>
            </a:pPr>
            <a:r>
              <a:rPr lang="ru-RU" sz="4000" b="1" dirty="0"/>
              <a:t>Пример использования</a:t>
            </a:r>
            <a:endParaRPr lang="en-US" sz="40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2C00F0-8CCD-199B-BC52-9EB8C634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68" y="267376"/>
            <a:ext cx="9232352" cy="76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1FC3F06-376D-34FC-1A4B-C489B8A4A83A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Пример</a:t>
            </a:r>
            <a:r>
              <a:rPr lang="en-US" sz="4450" b="1" kern="0" spc="-134" dirty="0">
                <a:solidFill>
                  <a:srgbClr val="000000"/>
                </a:solidFill>
                <a:ea typeface="Inter Bold" pitchFamily="34" charset="-122"/>
              </a:rPr>
              <a:t> </a:t>
            </a: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работы программы: строка</a:t>
            </a:r>
            <a:endParaRPr lang="en-US" sz="445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4679AF-DFB5-A577-EC20-BD7602C81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89" y="2854693"/>
            <a:ext cx="13042821" cy="8355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B17145-F591-5D9B-1B08-29F290AE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9" y="5161855"/>
            <a:ext cx="11201204" cy="835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0A1902-85D0-F80B-0A15-FD7B0B89A661}"/>
              </a:ext>
            </a:extLst>
          </p:cNvPr>
          <p:cNvSpPr txBox="1"/>
          <p:nvPr/>
        </p:nvSpPr>
        <p:spPr>
          <a:xfrm>
            <a:off x="793789" y="2215790"/>
            <a:ext cx="1200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/>
              <a:t>Консоль</a:t>
            </a:r>
            <a:endParaRPr lang="en-GB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213B0-BF7F-775E-9DF7-AD47C8CA4B08}"/>
              </a:ext>
            </a:extLst>
          </p:cNvPr>
          <p:cNvSpPr txBox="1"/>
          <p:nvPr/>
        </p:nvSpPr>
        <p:spPr>
          <a:xfrm>
            <a:off x="793790" y="4624507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PDF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21424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922A-E5A8-FB5A-9FCA-8C10AE45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FD6C3A8-9529-2663-8697-12B485DA79F1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>
                <a:solidFill>
                  <a:srgbClr val="000000"/>
                </a:solidFill>
                <a:ea typeface="Inter Bold" pitchFamily="34" charset="-122"/>
              </a:rPr>
              <a:t>Пример</a:t>
            </a:r>
            <a:r>
              <a:rPr lang="en-US" sz="4450" b="1" kern="0" spc="-134">
                <a:solidFill>
                  <a:srgbClr val="000000"/>
                </a:solidFill>
                <a:ea typeface="Inter Bold" pitchFamily="34" charset="-122"/>
              </a:rPr>
              <a:t> </a:t>
            </a:r>
            <a:r>
              <a:rPr lang="ru-RU" sz="4450" b="1" kern="0" spc="-134">
                <a:solidFill>
                  <a:srgbClr val="000000"/>
                </a:solidFill>
                <a:ea typeface="Inter Bold" pitchFamily="34" charset="-122"/>
              </a:rPr>
              <a:t>работы программы: лесенка</a:t>
            </a:r>
            <a:endParaRPr lang="en-US" sz="4450" dirty="0"/>
          </a:p>
        </p:txBody>
      </p:sp>
      <p:pic>
        <p:nvPicPr>
          <p:cNvPr id="4" name="Рисунок 3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D4217F4-87D7-572B-FE96-01C31C898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928904"/>
            <a:ext cx="5891180" cy="287781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5C853A25-AB28-F4CD-BF9A-2A40773B4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92" y="3292510"/>
            <a:ext cx="5411426" cy="3342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11C8E2-F2CA-AABA-56E5-91B104BEF0D3}"/>
              </a:ext>
            </a:extLst>
          </p:cNvPr>
          <p:cNvSpPr txBox="1"/>
          <p:nvPr/>
        </p:nvSpPr>
        <p:spPr>
          <a:xfrm>
            <a:off x="1036692" y="2379070"/>
            <a:ext cx="1200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/>
              <a:t>Консоль</a:t>
            </a:r>
            <a:endParaRPr lang="en-GB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8CCFE-E555-5418-C597-13FBBDB4F0EF}"/>
              </a:ext>
            </a:extLst>
          </p:cNvPr>
          <p:cNvSpPr txBox="1"/>
          <p:nvPr/>
        </p:nvSpPr>
        <p:spPr>
          <a:xfrm>
            <a:off x="7640264" y="2379070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PDF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906947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148F-20C1-497A-DE4F-60B3AC95E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56277D0-E618-EB4F-BD6E-17B900F65C13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Пример</a:t>
            </a:r>
            <a:r>
              <a:rPr lang="en-US" sz="4450" b="1" kern="0" spc="-134" dirty="0">
                <a:solidFill>
                  <a:srgbClr val="000000"/>
                </a:solidFill>
                <a:ea typeface="Inter Bold" pitchFamily="34" charset="-122"/>
              </a:rPr>
              <a:t> </a:t>
            </a: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работы программы: дерево</a:t>
            </a:r>
            <a:endParaRPr lang="en-US" sz="4450" dirty="0"/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9FAF8EF3-C414-B875-507D-DBDFE731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1" y="3180552"/>
            <a:ext cx="5748940" cy="374275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1D5F74B-8562-A878-1462-FFDAB209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674038"/>
            <a:ext cx="6141899" cy="3282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1FFA26-F518-DBB0-0598-52C633AF0931}"/>
              </a:ext>
            </a:extLst>
          </p:cNvPr>
          <p:cNvSpPr txBox="1"/>
          <p:nvPr/>
        </p:nvSpPr>
        <p:spPr>
          <a:xfrm>
            <a:off x="793791" y="2379069"/>
            <a:ext cx="1200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/>
              <a:t>Консоль</a:t>
            </a:r>
            <a:endParaRPr lang="en-GB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C7B7B-3761-869D-0B55-DCC0C11161DC}"/>
              </a:ext>
            </a:extLst>
          </p:cNvPr>
          <p:cNvSpPr txBox="1"/>
          <p:nvPr/>
        </p:nvSpPr>
        <p:spPr>
          <a:xfrm>
            <a:off x="7640264" y="2379070"/>
            <a:ext cx="643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PDF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19268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149CF5-B020-05F4-7762-42BF3F50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97" y="0"/>
            <a:ext cx="5059547" cy="8229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BCE43C-428F-24E8-2357-B0691574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12033"/>
            <a:ext cx="5849166" cy="782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8210B8E-7832-818A-50DC-62F167817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211C47-8372-F0F4-EF64-5F73DBC5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8" y="1134745"/>
            <a:ext cx="4315733" cy="8477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8901A5-8023-1F4A-BE72-637FDF54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92" y="1931882"/>
            <a:ext cx="6277851" cy="48584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291E28-E0EF-55D0-F745-0BEC2AA26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779" y="1134745"/>
            <a:ext cx="653506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94A2213-8AAB-7135-1031-AE69E5942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3B2B69-5203-402D-AB07-BA8FCAFD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23" y="1048353"/>
            <a:ext cx="6306430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54136-0F62-550D-2FB2-6E59B54DA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D45E75A-8BCD-86FC-7F7A-1A5DD2A31BFB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Архитектура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Publisher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1/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4</a:t>
            </a:r>
            <a:endParaRPr lang="en-US" sz="44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9BEFE-38A3-7CC3-1597-9AD2366AED6C}"/>
              </a:ext>
            </a:extLst>
          </p:cNvPr>
          <p:cNvSpPr txBox="1"/>
          <p:nvPr/>
        </p:nvSpPr>
        <p:spPr>
          <a:xfrm>
            <a:off x="793790" y="1618148"/>
            <a:ext cx="749728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Входные данные:</a:t>
            </a:r>
            <a:endParaRPr lang="en-GB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Текст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Отформатированный и раскрашенный текст, который нужно преобразовать в </a:t>
            </a:r>
            <a:r>
              <a:rPr lang="ru-RU" sz="2200" i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/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Имя файла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Имя файла, в который будет сохранён </a:t>
            </a:r>
            <a:r>
              <a:rPr lang="ru-RU" sz="2200" i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-документ (по умолчанию </a:t>
            </a: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output.tex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0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78EAC-28AE-D90D-2971-ABC76229D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F9803AF-7184-1C2F-5F8A-7FB8E73FC7FA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Архитектура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Publisher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2/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4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79FF1-C4CA-6635-85AF-6EA82D39A42A}"/>
              </a:ext>
            </a:extLst>
          </p:cNvPr>
          <p:cNvSpPr txBox="1"/>
          <p:nvPr/>
        </p:nvSpPr>
        <p:spPr>
          <a:xfrm>
            <a:off x="793790" y="1520155"/>
            <a:ext cx="12916862" cy="5815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Обработка:</a:t>
            </a:r>
            <a:endParaRPr lang="en-US" sz="22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Инициализация</a:t>
            </a:r>
            <a:endParaRPr lang="en-GB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ru-RU" sz="2200" b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Publisher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инициализируется с текстом, который нужно преобразовать.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Преобразование текста в </a:t>
            </a:r>
            <a:r>
              <a:rPr lang="ru-RU" sz="22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endParaRPr lang="en-GB" sz="2200" i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Метод </a:t>
            </a: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to_latex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преобразует текст в формат, совместимый с </a:t>
            </a:r>
            <a:r>
              <a:rPr lang="ru-RU" sz="2200" i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Разделяет текст на строки.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Возвращает строки, готовые для вставки в </a:t>
            </a:r>
            <a:r>
              <a:rPr lang="ru-RU" sz="2200" i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-документ.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Преобразование ANSI-цветов в </a:t>
            </a:r>
            <a:r>
              <a:rPr lang="ru-RU" sz="22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-цвета</a:t>
            </a:r>
            <a:endParaRPr lang="en-GB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Метод </a:t>
            </a: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convert_ansi_to_latex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заменяет ANSI-коды на </a:t>
            </a:r>
            <a:r>
              <a:rPr lang="ru-RU" sz="2200" i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-команды для цветов.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Использует словарь для замены ANSI-кодов на </a:t>
            </a:r>
            <a:r>
              <a:rPr lang="ru-RU" sz="2200" i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-команды.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Возвращает текст с </a:t>
            </a:r>
            <a:r>
              <a:rPr lang="ru-RU" sz="2200" i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-цветами.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8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1793-2BF0-0342-E6A4-6A80EE66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1C3C77A-D244-8037-3852-036BC350805B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Архитектура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Publisher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3/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4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79C7-54D7-E234-45F9-71DB7A34A88F}"/>
              </a:ext>
            </a:extLst>
          </p:cNvPr>
          <p:cNvSpPr txBox="1"/>
          <p:nvPr/>
        </p:nvSpPr>
        <p:spPr>
          <a:xfrm>
            <a:off x="793789" y="1936084"/>
            <a:ext cx="10294271" cy="2722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Создание </a:t>
            </a:r>
            <a:r>
              <a:rPr lang="ru-RU" sz="22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-документа</a:t>
            </a:r>
            <a:endParaRPr lang="en-GB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Метод </a:t>
            </a: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save_to_latex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создаёт полный </a:t>
            </a:r>
            <a:r>
              <a:rPr lang="ru-RU" sz="2200" i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-документ и сохраняет его в файл.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Добавляет необходимые </a:t>
            </a:r>
            <a:r>
              <a:rPr lang="ru-RU" sz="2200" i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-заголовки и пакеты (</a:t>
            </a: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xcolor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и </a:t>
            </a: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fancyvrb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○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Вставляет преобразованный текст в окружение </a:t>
            </a: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Verbatim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Сохраняет документ в файл.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3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C6AFB-776A-FFF6-D9D4-AEDCC09B1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5B006EC-6800-3850-BBFD-0003E39C3155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Архитектура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Publisher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4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/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4</a:t>
            </a:r>
            <a:endParaRPr lang="en-US" sz="44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B041D-C296-C2F0-1C95-55AE261005E4}"/>
              </a:ext>
            </a:extLst>
          </p:cNvPr>
          <p:cNvSpPr txBox="1"/>
          <p:nvPr/>
        </p:nvSpPr>
        <p:spPr>
          <a:xfrm>
            <a:off x="793789" y="1690808"/>
            <a:ext cx="9449027" cy="2680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Выходные данные:</a:t>
            </a:r>
            <a:endParaRPr lang="en-GB" sz="2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ru-RU" sz="2200" b="1" i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-документ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Полный </a:t>
            </a:r>
            <a:r>
              <a:rPr lang="ru-RU" sz="2200" i="1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-документ, содержащий отформатированный и раскрашенный текст.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ru-RU" sz="22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Файл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Файл с расширением .</a:t>
            </a: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готовый для компиляции в PDF.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Файл </a:t>
            </a:r>
            <a:r>
              <a:rPr lang="ru-RU" sz="22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output.tex</a:t>
            </a:r>
            <a:r>
              <a:rPr lang="ru-RU" sz="22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GB" sz="22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5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9458F-5268-EEE7-75CC-BA3451F1C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256CAC0-7E91-B8C0-94FE-BF44A82BA002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UML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Publisher</a:t>
            </a:r>
            <a:endParaRPr lang="en-US" sz="44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9BB742-6397-017B-A98D-803F64C79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71" y="3003388"/>
            <a:ext cx="5749258" cy="22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07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262</Words>
  <Application>Microsoft Office PowerPoint</Application>
  <PresentationFormat>Произвольный</PresentationFormat>
  <Paragraphs>51</Paragraphs>
  <Slides>15</Slides>
  <Notes>1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Inter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Крылова Екатерина Олеговна</cp:lastModifiedBy>
  <cp:revision>22</cp:revision>
  <dcterms:created xsi:type="dcterms:W3CDTF">2025-02-24T20:46:39Z</dcterms:created>
  <dcterms:modified xsi:type="dcterms:W3CDTF">2025-03-18T00:59:00Z</dcterms:modified>
</cp:coreProperties>
</file>