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310" r:id="rId2"/>
    <p:sldId id="259" r:id="rId3"/>
    <p:sldId id="260" r:id="rId4"/>
    <p:sldId id="261" r:id="rId5"/>
    <p:sldId id="262" r:id="rId6"/>
    <p:sldId id="258" r:id="rId7"/>
    <p:sldId id="275" r:id="rId8"/>
    <p:sldId id="276" r:id="rId9"/>
    <p:sldId id="277" r:id="rId10"/>
    <p:sldId id="316" r:id="rId11"/>
    <p:sldId id="265" r:id="rId12"/>
    <p:sldId id="317" r:id="rId13"/>
    <p:sldId id="312" r:id="rId14"/>
    <p:sldId id="313" r:id="rId15"/>
    <p:sldId id="314" r:id="rId16"/>
    <p:sldId id="315" r:id="rId17"/>
    <p:sldId id="288" r:id="rId18"/>
    <p:sldId id="327" r:id="rId19"/>
    <p:sldId id="328" r:id="rId20"/>
    <p:sldId id="329" r:id="rId21"/>
    <p:sldId id="326" r:id="rId22"/>
    <p:sldId id="325" r:id="rId23"/>
    <p:sldId id="330" r:id="rId24"/>
    <p:sldId id="332" r:id="rId25"/>
    <p:sldId id="333" r:id="rId26"/>
    <p:sldId id="331" r:id="rId27"/>
    <p:sldId id="334" r:id="rId28"/>
    <p:sldId id="335" r:id="rId29"/>
    <p:sldId id="336" r:id="rId30"/>
    <p:sldId id="292" r:id="rId31"/>
    <p:sldId id="293" r:id="rId32"/>
    <p:sldId id="318" r:id="rId33"/>
    <p:sldId id="319" r:id="rId34"/>
    <p:sldId id="294" r:id="rId35"/>
    <p:sldId id="295" r:id="rId36"/>
    <p:sldId id="296" r:id="rId37"/>
    <p:sldId id="297" r:id="rId38"/>
    <p:sldId id="298" r:id="rId39"/>
    <p:sldId id="299" r:id="rId40"/>
    <p:sldId id="320" r:id="rId41"/>
    <p:sldId id="321" r:id="rId42"/>
    <p:sldId id="322" r:id="rId43"/>
    <p:sldId id="323" r:id="rId44"/>
    <p:sldId id="324" r:id="rId45"/>
    <p:sldId id="337" r:id="rId4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8" d="100"/>
          <a:sy n="38" d="100"/>
        </p:scale>
        <p:origin x="8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30" name="Shape 2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Google Shape;21;p11"/>
          <p:cNvSpPr txBox="1">
            <a:spLocks noGrp="1"/>
          </p:cNvSpPr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3" name="Google Shape;22;p11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22860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5000" b="1"/>
            </a:lvl1pPr>
            <a:lvl2pPr marL="228600" indent="4572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5000" b="1"/>
            </a:lvl2pPr>
            <a:lvl3pPr marL="228600" indent="9144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5000" b="1"/>
            </a:lvl3pPr>
            <a:lvl4pPr marL="22860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5000" b="1"/>
            </a:lvl4pPr>
            <a:lvl5pPr marL="22860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250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7" name="Google Shape;66;p21"/>
          <p:cNvSpPr txBox="1">
            <a:spLocks noGrp="1"/>
          </p:cNvSpPr>
          <p:nvPr>
            <p:ph type="body" sz="quarter" idx="2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699" tIns="45699" rIns="45699" bIns="45699"/>
          <a:lstStyle/>
          <a:p>
            <a:pPr marL="228600" indent="0" algn="ctr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pPr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600" b="1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Google Shape;70;p22"/>
          <p:cNvSpPr txBox="1">
            <a:spLocks noGrp="1"/>
          </p:cNvSpPr>
          <p:nvPr>
            <p:ph type="body" sz="half" idx="2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/>
          <a:p>
            <a:pPr marL="228600" indent="0">
              <a:spcBef>
                <a:spcPts val="0"/>
              </a:spcBef>
              <a:buClrTx/>
              <a:buSzTx/>
              <a:buFontTx/>
              <a:buNone/>
              <a:defRPr sz="8500"/>
            </a:pPr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73;p23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Google Shape;74;p23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Google Shape;75;p23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78;p24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101" cy="4648200"/>
          </a:xfrm>
          <a:prstGeom prst="rect">
            <a:avLst/>
          </a:prstGeom>
        </p:spPr>
        <p:txBody>
          <a:bodyPr anchor="ctr"/>
          <a:lstStyle>
            <a:lvl1pPr>
              <a:defRPr sz="11600" b="0"/>
            </a:lvl1pPr>
          </a:lstStyle>
          <a:p>
            <a:r>
              <a:t>Title Text</a:t>
            </a:r>
          </a:p>
        </p:txBody>
      </p:sp>
      <p:sp>
        <p:nvSpPr>
          <p:cNvPr id="17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48" y="130904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Title Text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101" cy="4648200"/>
          </a:xfrm>
          <a:prstGeom prst="rect">
            <a:avLst/>
          </a:prstGeom>
        </p:spPr>
        <p:txBody>
          <a:bodyPr anchor="ctr"/>
          <a:lstStyle>
            <a:lvl1pPr>
              <a:defRPr sz="11600" b="0"/>
            </a:lvl1pPr>
          </a:lstStyle>
          <a:p>
            <a:r>
              <a:t>Title Text</a:t>
            </a:r>
          </a:p>
        </p:txBody>
      </p:sp>
      <p:sp>
        <p:nvSpPr>
          <p:cNvPr id="1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48" y="130904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101" cy="14331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101" cy="93480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7" name="Google Shape;91;g3488393232b_0_312"/>
          <p:cNvSpPr txBox="1">
            <a:spLocks noGrp="1"/>
          </p:cNvSpPr>
          <p:nvPr>
            <p:ph type="body" idx="21"/>
          </p:nvPr>
        </p:nvSpPr>
        <p:spPr>
          <a:xfrm>
            <a:off x="1206499" y="4248503"/>
            <a:ext cx="21971102" cy="825600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8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48" y="130861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itle Text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101" cy="4648200"/>
          </a:xfrm>
          <a:prstGeom prst="rect">
            <a:avLst/>
          </a:prstGeom>
        </p:spPr>
        <p:txBody>
          <a:bodyPr anchor="ctr"/>
          <a:lstStyle>
            <a:lvl1pPr>
              <a:defRPr sz="11600" b="0"/>
            </a:lvl1pPr>
          </a:lstStyle>
          <a:p>
            <a:r>
              <a:t>Title Text</a:t>
            </a:r>
          </a:p>
        </p:txBody>
      </p:sp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48" y="13090433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26;p12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/>
            </a:lvl1pPr>
          </a:lstStyle>
          <a:p>
            <a:r>
              <a:t>Title Text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3600" b="1"/>
            </a:lvl1pPr>
            <a:lvl2pPr marL="8221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2pPr>
            <a:lvl3pPr marL="12793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3pPr>
            <a:lvl4pPr marL="17365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4pPr>
            <a:lvl5pPr marL="2193702" indent="-276891">
              <a:lnSpc>
                <a:spcPct val="100000"/>
              </a:lnSpc>
              <a:spcBef>
                <a:spcPts val="0"/>
              </a:spcBef>
              <a:buClrTx/>
              <a:buSzPts val="3600"/>
              <a:buFontTx/>
              <a:defRPr sz="36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29;p12"/>
          <p:cNvSpPr txBox="1">
            <a:spLocks noGrp="1"/>
          </p:cNvSpPr>
          <p:nvPr>
            <p:ph type="body" sz="quarter" idx="22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pPr>
            <a:endParaRPr/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itle Text"/>
          <p:cNvSpPr txBox="1">
            <a:spLocks noGrp="1"/>
          </p:cNvSpPr>
          <p:nvPr>
            <p:ph type="title"/>
          </p:nvPr>
        </p:nvSpPr>
        <p:spPr>
          <a:xfrm>
            <a:off x="2310513" y="2895604"/>
            <a:ext cx="17655901" cy="6659400"/>
          </a:xfrm>
          <a:prstGeom prst="rect">
            <a:avLst/>
          </a:prstGeom>
        </p:spPr>
        <p:txBody>
          <a:bodyPr lIns="105449" tIns="105449" rIns="105449" bIns="105449" anchor="b"/>
          <a:lstStyle>
            <a:lvl1pPr>
              <a:defRPr sz="16600"/>
            </a:lvl1pPr>
          </a:lstStyle>
          <a:p>
            <a:r>
              <a:t>Title Text</a:t>
            </a:r>
          </a:p>
        </p:txBody>
      </p:sp>
      <p:sp>
        <p:nvSpPr>
          <p:cNvPr id="20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10513" y="9554760"/>
            <a:ext cx="17655901" cy="1722601"/>
          </a:xfrm>
          <a:prstGeom prst="rect">
            <a:avLst/>
          </a:prstGeom>
        </p:spPr>
        <p:txBody>
          <a:bodyPr lIns="105449" tIns="105449" rIns="105449" bIns="105449"/>
          <a:lstStyle>
            <a:lvl1pPr marL="603504" indent="-7498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1pPr>
            <a:lvl2pPr marL="603504" indent="-2926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2pPr>
            <a:lvl3pPr marL="603504" indent="1645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3pPr>
            <a:lvl4pPr marL="603504" indent="6217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4pPr>
            <a:lvl5pPr marL="603504" indent="10789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10083" y="597774"/>
            <a:ext cx="477805" cy="483901"/>
          </a:xfrm>
          <a:prstGeom prst="rect">
            <a:avLst/>
          </a:prstGeom>
        </p:spPr>
        <p:txBody>
          <a:bodyPr lIns="105449" tIns="105449" rIns="105449" bIns="10544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Title Text"/>
          <p:cNvSpPr txBox="1">
            <a:spLocks noGrp="1"/>
          </p:cNvSpPr>
          <p:nvPr>
            <p:ph type="title"/>
          </p:nvPr>
        </p:nvSpPr>
        <p:spPr>
          <a:xfrm>
            <a:off x="2310518" y="2895612"/>
            <a:ext cx="17655901" cy="6659400"/>
          </a:xfrm>
          <a:prstGeom prst="rect">
            <a:avLst/>
          </a:prstGeom>
        </p:spPr>
        <p:txBody>
          <a:bodyPr lIns="105449" tIns="105449" rIns="105449" bIns="105449" anchor="b"/>
          <a:lstStyle>
            <a:lvl1pPr>
              <a:defRPr sz="16600"/>
            </a:lvl1pPr>
          </a:lstStyle>
          <a:p>
            <a:r>
              <a:t>Title Text</a:t>
            </a:r>
          </a:p>
        </p:txBody>
      </p:sp>
      <p:sp>
        <p:nvSpPr>
          <p:cNvPr id="2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10518" y="9554760"/>
            <a:ext cx="17655901" cy="1722601"/>
          </a:xfrm>
          <a:prstGeom prst="rect">
            <a:avLst/>
          </a:prstGeom>
        </p:spPr>
        <p:txBody>
          <a:bodyPr lIns="105449" tIns="105449" rIns="105449" bIns="105449"/>
          <a:lstStyle>
            <a:lvl1pPr marL="603504" indent="-7498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1pPr>
            <a:lvl2pPr marL="603504" indent="-2926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2pPr>
            <a:lvl3pPr marL="603504" indent="1645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3pPr>
            <a:lvl4pPr marL="603504" indent="6217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4pPr>
            <a:lvl5pPr marL="603504" indent="10789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10083" y="597782"/>
            <a:ext cx="477805" cy="483901"/>
          </a:xfrm>
          <a:prstGeom prst="rect">
            <a:avLst/>
          </a:prstGeom>
        </p:spPr>
        <p:txBody>
          <a:bodyPr lIns="105449" tIns="105449" rIns="105449" bIns="10544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itle Text"/>
          <p:cNvSpPr txBox="1">
            <a:spLocks noGrp="1"/>
          </p:cNvSpPr>
          <p:nvPr>
            <p:ph type="title"/>
          </p:nvPr>
        </p:nvSpPr>
        <p:spPr>
          <a:xfrm>
            <a:off x="2310518" y="2895612"/>
            <a:ext cx="17655901" cy="6659400"/>
          </a:xfrm>
          <a:prstGeom prst="rect">
            <a:avLst/>
          </a:prstGeom>
        </p:spPr>
        <p:txBody>
          <a:bodyPr lIns="105449" tIns="105449" rIns="105449" bIns="105449" anchor="b"/>
          <a:lstStyle>
            <a:lvl1pPr>
              <a:defRPr sz="16600"/>
            </a:lvl1pPr>
          </a:lstStyle>
          <a:p>
            <a:r>
              <a:t>Title Text</a:t>
            </a:r>
          </a:p>
        </p:txBody>
      </p:sp>
      <p:sp>
        <p:nvSpPr>
          <p:cNvPr id="2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310518" y="9554760"/>
            <a:ext cx="17655901" cy="1722601"/>
          </a:xfrm>
          <a:prstGeom prst="rect">
            <a:avLst/>
          </a:prstGeom>
        </p:spPr>
        <p:txBody>
          <a:bodyPr lIns="105449" tIns="105449" rIns="105449" bIns="105449"/>
          <a:lstStyle>
            <a:lvl1pPr marL="603504" indent="-7498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1pPr>
            <a:lvl2pPr marL="603504" indent="-292608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2pPr>
            <a:lvl3pPr marL="603504" indent="1645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3pPr>
            <a:lvl4pPr marL="603504" indent="6217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4pPr>
            <a:lvl5pPr marL="603504" indent="1078991">
              <a:spcBef>
                <a:spcPts val="2300"/>
              </a:spcBef>
              <a:buClrTx/>
              <a:buSzTx/>
              <a:buFontTx/>
              <a:buNone/>
              <a:defRPr>
                <a:solidFill>
                  <a:srgbClr val="86D1D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10083" y="597782"/>
            <a:ext cx="477805" cy="483901"/>
          </a:xfrm>
          <a:prstGeom prst="rect">
            <a:avLst/>
          </a:prstGeom>
        </p:spPr>
        <p:txBody>
          <a:bodyPr lIns="105449" tIns="105449" rIns="105449" bIns="10544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6425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32;p13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228600" indent="4572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2pPr>
            <a:lvl3pPr marL="228600" indent="9144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3pPr>
            <a:lvl4pPr marL="228600" indent="13716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4pPr>
            <a:lvl5pPr marL="228600" indent="182880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Google Shape;41;p15"/>
          <p:cNvSpPr txBox="1">
            <a:spLocks noGrp="1"/>
          </p:cNvSpPr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2" name="Google Shape;46;p16"/>
          <p:cNvSpPr txBox="1">
            <a:spLocks noGrp="1"/>
          </p:cNvSpPr>
          <p:nvPr>
            <p:ph type="body" sz="half" idx="2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 txBox="1">
            <a:spLocks noGrp="1"/>
          </p:cNvSpPr>
          <p:nvPr>
            <p:ph type="title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/>
            </a:lvl1pPr>
          </a:lstStyle>
          <a:p>
            <a:r>
              <a:t>Title Text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le Text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699" tIns="45699" rIns="45699" bIns="45699"/>
          <a:lstStyle>
            <a:lvl1pPr marL="228600" indent="0">
              <a:lnSpc>
                <a:spcPct val="100000"/>
              </a:lnSpc>
              <a:spcBef>
                <a:spcPts val="0"/>
              </a:spcBef>
              <a:buClrTx/>
              <a:buSzTx/>
              <a:buFontTx/>
              <a:buNone/>
              <a:defRPr sz="5500" b="1"/>
            </a:lvl1pPr>
            <a:lvl2pPr marL="9682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2pPr>
            <a:lvl3pPr marL="14254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3pPr>
            <a:lvl4pPr marL="18826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4pPr>
            <a:lvl5pPr marL="2339840" indent="-423029">
              <a:lnSpc>
                <a:spcPct val="100000"/>
              </a:lnSpc>
              <a:spcBef>
                <a:spcPts val="0"/>
              </a:spcBef>
              <a:buClrTx/>
              <a:buSzPts val="5500"/>
              <a:buFontTx/>
              <a:defRPr sz="55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0" name="Google Shape;59;p1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 marL="228600" indent="0">
              <a:lnSpc>
                <a:spcPct val="100000"/>
              </a:lnSpc>
              <a:spcBef>
                <a:spcPts val="1800"/>
              </a:spcBef>
              <a:buClrTx/>
              <a:buSzTx/>
              <a:buFontTx/>
              <a:buNone/>
              <a:defRPr sz="5500"/>
            </a:pPr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1219200" y="549275"/>
            <a:ext cx="21945600" cy="3699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>
              <a:defRPr sz="1800"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</p:sldLayoutIdLst>
  <p:transition spd="med"/>
  <p:txStyles>
    <p:titleStyle>
      <a:lvl1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titleStyle>
    <p:bodyStyle>
      <a:lvl1pPr marL="4572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9144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716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828800" marR="0" indent="-369188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860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7432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004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6576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14800" marR="0" indent="-369189" algn="l" defTabSz="914400" rtl="0" latinLnBrk="0">
        <a:lnSpc>
          <a:spcPct val="90000"/>
        </a:lnSpc>
        <a:spcBef>
          <a:spcPts val="4500"/>
        </a:spcBef>
        <a:spcAft>
          <a:spcPts val="0"/>
        </a:spcAft>
        <a:buClr>
          <a:srgbClr val="000000"/>
        </a:buClr>
        <a:buSzPts val="4800"/>
        <a:buFont typeface="Helvetica Neue"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Relationship Id="rId9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3.jpg"/><Relationship Id="rId11" Type="http://schemas.openxmlformats.org/officeDocument/2006/relationships/image" Target="../media/image28.jpg"/><Relationship Id="rId5" Type="http://schemas.openxmlformats.org/officeDocument/2006/relationships/image" Target="../media/image22.jpg"/><Relationship Id="rId10" Type="http://schemas.openxmlformats.org/officeDocument/2006/relationships/image" Target="../media/image27.jpg"/><Relationship Id="rId4" Type="http://schemas.openxmlformats.org/officeDocument/2006/relationships/image" Target="../media/image21.jpg"/><Relationship Id="rId9" Type="http://schemas.openxmlformats.org/officeDocument/2006/relationships/image" Target="../media/image26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30.jpg"/><Relationship Id="rId7" Type="http://schemas.openxmlformats.org/officeDocument/2006/relationships/image" Target="../media/image34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33.jpg"/><Relationship Id="rId5" Type="http://schemas.openxmlformats.org/officeDocument/2006/relationships/image" Target="../media/image32.jpg"/><Relationship Id="rId4" Type="http://schemas.openxmlformats.org/officeDocument/2006/relationships/image" Target="../media/image31.jpg"/><Relationship Id="rId9" Type="http://schemas.openxmlformats.org/officeDocument/2006/relationships/image" Target="../media/image36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38.jpg"/><Relationship Id="rId7" Type="http://schemas.openxmlformats.org/officeDocument/2006/relationships/image" Target="../media/image42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1.jpg"/><Relationship Id="rId11" Type="http://schemas.openxmlformats.org/officeDocument/2006/relationships/image" Target="../media/image46.jpg"/><Relationship Id="rId5" Type="http://schemas.openxmlformats.org/officeDocument/2006/relationships/image" Target="../media/image40.jpg"/><Relationship Id="rId10" Type="http://schemas.openxmlformats.org/officeDocument/2006/relationships/image" Target="../media/image45.jpg"/><Relationship Id="rId4" Type="http://schemas.openxmlformats.org/officeDocument/2006/relationships/image" Target="../media/image39.jpg"/><Relationship Id="rId9" Type="http://schemas.openxmlformats.org/officeDocument/2006/relationships/image" Target="../media/image4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forc/PSEKO" TargetMode="Externa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2.png"/><Relationship Id="rId4" Type="http://schemas.openxmlformats.org/officeDocument/2006/relationships/image" Target="../media/image54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2.png"/><Relationship Id="rId4" Type="http://schemas.openxmlformats.org/officeDocument/2006/relationships/image" Target="../media/image55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2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2983" y="1906662"/>
            <a:ext cx="21738035" cy="39460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ru-RU" sz="7417" b="1" spc="-223" dirty="0">
                <a:latin typeface="Inter Bold" pitchFamily="34" charset="0"/>
                <a:ea typeface="Inter Bold" pitchFamily="34" charset="-122"/>
                <a:cs typeface="Inter Bold" pitchFamily="34" charset="-120"/>
              </a:rPr>
              <a:t>ПСЕ КО</a:t>
            </a:r>
            <a:endParaRPr lang="en-US" sz="7417" b="1" spc="-223" dirty="0"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  <a:p>
            <a:endParaRPr lang="ru-RU" sz="5000" b="1" spc="-223" dirty="0">
              <a:latin typeface="Inter Bold" pitchFamily="34" charset="0"/>
              <a:ea typeface="Inter Bold" pitchFamily="34" charset="-122"/>
              <a:cs typeface="Inter Bold" pitchFamily="34" charset="-12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322984" y="7202886"/>
            <a:ext cx="21738035" cy="48482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ct val="150000"/>
              </a:lnSpc>
            </a:pPr>
            <a:r>
              <a:rPr lang="ru-RU" sz="3667" b="1" dirty="0"/>
              <a:t>Подготовили студенты группы 5030102/10201: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Гребнев Глеб Анатольевич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Карасев Вячеслав Алексеевич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Крылова Екатерина Олеговна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Пучкин Иван Александрович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Умнов Сергей Алексеевич</a:t>
            </a:r>
          </a:p>
          <a:p>
            <a:pPr>
              <a:lnSpc>
                <a:spcPts val="4750"/>
              </a:lnSpc>
            </a:pPr>
            <a:r>
              <a:rPr lang="ru-RU" sz="3667" dirty="0"/>
              <a:t>Шкуропат Павел Константинович</a:t>
            </a:r>
            <a:endParaRPr lang="en-US" sz="3667" dirty="0"/>
          </a:p>
        </p:txBody>
      </p:sp>
      <p:sp>
        <p:nvSpPr>
          <p:cNvPr id="4" name="Text 2"/>
          <p:cNvSpPr/>
          <p:nvPr/>
        </p:nvSpPr>
        <p:spPr>
          <a:xfrm>
            <a:off x="1322984" y="8837813"/>
            <a:ext cx="21738035" cy="6048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750"/>
              </a:lnSpc>
            </a:pPr>
            <a:endParaRPr lang="en-US" sz="2917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7E59F-062E-EF1B-8716-A6C1E8249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85;g3488393232b_0_521">
            <a:extLst>
              <a:ext uri="{FF2B5EF4-FFF2-40B4-BE49-F238E27FC236}">
                <a16:creationId xmlns:a16="http://schemas.microsoft.com/office/drawing/2014/main" id="{3D57D1A8-CBBB-8005-8DC4-25592A9BAB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РБНФ (1/3)</a:t>
            </a:r>
            <a:endParaRPr dirty="0"/>
          </a:p>
        </p:txBody>
      </p:sp>
      <p:sp>
        <p:nvSpPr>
          <p:cNvPr id="274" name="Google Shape;188;g3488393232b_0_521">
            <a:extLst>
              <a:ext uri="{FF2B5EF4-FFF2-40B4-BE49-F238E27FC236}">
                <a16:creationId xmlns:a16="http://schemas.microsoft.com/office/drawing/2014/main" id="{0260B8D4-0D14-EFFE-1D93-D5498693C892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2007798" y="13086200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D15D62E-D83E-F24F-D526-03C50EB25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708" y="4258101"/>
            <a:ext cx="10612421" cy="4294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0340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85;g3488393232b_0_521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РБНФ (2/3)</a:t>
            </a:r>
            <a:endParaRPr dirty="0"/>
          </a:p>
        </p:txBody>
      </p:sp>
      <p:sp>
        <p:nvSpPr>
          <p:cNvPr id="274" name="Google Shape;188;g3488393232b_0_521"/>
          <p:cNvSpPr txBox="1">
            <a:spLocks noGrp="1"/>
          </p:cNvSpPr>
          <p:nvPr>
            <p:ph type="sldNum" sz="quarter" idx="4294967295"/>
          </p:nvPr>
        </p:nvSpPr>
        <p:spPr>
          <a:xfrm>
            <a:off x="12007798" y="13086200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CC05523-55BC-9DD6-DD87-E1E38A17F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399" y="2259840"/>
            <a:ext cx="2543530" cy="1107912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3F01B4-86B1-E438-E06D-95F04A0C3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9111" y="2714014"/>
            <a:ext cx="12610770" cy="34745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8C85C-CC92-5367-9096-975D6135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185;g3488393232b_0_521">
            <a:extLst>
              <a:ext uri="{FF2B5EF4-FFF2-40B4-BE49-F238E27FC236}">
                <a16:creationId xmlns:a16="http://schemas.microsoft.com/office/drawing/2014/main" id="{9E5496CC-DB15-A630-321E-605296975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РБНФ (3/3)</a:t>
            </a:r>
            <a:endParaRPr dirty="0"/>
          </a:p>
        </p:txBody>
      </p:sp>
      <p:sp>
        <p:nvSpPr>
          <p:cNvPr id="274" name="Google Shape;188;g3488393232b_0_521">
            <a:extLst>
              <a:ext uri="{FF2B5EF4-FFF2-40B4-BE49-F238E27FC236}">
                <a16:creationId xmlns:a16="http://schemas.microsoft.com/office/drawing/2014/main" id="{DBB48991-B27B-CCB7-182B-1C12C49EE09B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2007798" y="13086200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9A53820-AA5B-4D7C-0FF2-FD2465DBB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38" y="2697799"/>
            <a:ext cx="18724079" cy="948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584290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линия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314F0CA-69E6-CDB8-7616-F1E96E13B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673" y="3070431"/>
            <a:ext cx="3746500" cy="6699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59CC60-6122-65B2-33F4-841A72142554}"/>
              </a:ext>
            </a:extLst>
          </p:cNvPr>
          <p:cNvSpPr txBox="1"/>
          <p:nvPr/>
        </p:nvSpPr>
        <p:spPr>
          <a:xfrm>
            <a:off x="2623174" y="5553631"/>
            <a:ext cx="122661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>
                <a:latin typeface="Inter"/>
              </a:rPr>
              <a:t>Program</a:t>
            </a:r>
            <a:endParaRPr lang="en-GB" sz="2333" dirty="0">
              <a:latin typeface="Inter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3B4BC-22EC-207B-5F6E-86FF053C5F9E}"/>
              </a:ext>
            </a:extLst>
          </p:cNvPr>
          <p:cNvSpPr txBox="1"/>
          <p:nvPr/>
        </p:nvSpPr>
        <p:spPr>
          <a:xfrm>
            <a:off x="7530793" y="9769681"/>
            <a:ext cx="146226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>
                <a:latin typeface="Inter"/>
              </a:rPr>
              <a:t>Statement</a:t>
            </a:r>
            <a:endParaRPr lang="en-GB" sz="2333" dirty="0">
              <a:latin typeface="Inter"/>
            </a:endParaRPr>
          </a:p>
        </p:txBody>
      </p:sp>
      <p:pic>
        <p:nvPicPr>
          <p:cNvPr id="14" name="Рисунок 13" descr="Изображение выглядит как текст, Шрифт, символ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89312BB-8899-AE5A-FD1A-98FEACDC7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348" y="4124881"/>
            <a:ext cx="4000500" cy="142875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снимок экрана, текст, диаграмм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F9DBDCE9-BC40-C0E4-DF9F-4043C33D1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2998" y="4124882"/>
            <a:ext cx="5080000" cy="14128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D6F4269-9858-8FF2-9FB4-F846ABA2805A}"/>
              </a:ext>
            </a:extLst>
          </p:cNvPr>
          <p:cNvSpPr txBox="1"/>
          <p:nvPr/>
        </p:nvSpPr>
        <p:spPr>
          <a:xfrm>
            <a:off x="13520994" y="5469605"/>
            <a:ext cx="914033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Block</a:t>
            </a:r>
          </a:p>
        </p:txBody>
      </p:sp>
      <p:pic>
        <p:nvPicPr>
          <p:cNvPr id="19" name="Рисунок 18" descr="Изображение выглядит как текст, Шрифт, символ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838971E5-1C55-C360-73B2-0B820E2F10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00993" y="4124881"/>
            <a:ext cx="3302000" cy="9842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C035B3-A9A2-D4AB-945E-B45E36ED49A6}"/>
              </a:ext>
            </a:extLst>
          </p:cNvPr>
          <p:cNvSpPr txBox="1"/>
          <p:nvPr/>
        </p:nvSpPr>
        <p:spPr>
          <a:xfrm>
            <a:off x="19263048" y="5109131"/>
            <a:ext cx="166263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Expression</a:t>
            </a:r>
            <a:endParaRPr lang="en-GB" sz="2333" dirty="0"/>
          </a:p>
        </p:txBody>
      </p:sp>
      <p:pic>
        <p:nvPicPr>
          <p:cNvPr id="22" name="Рисунок 21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41E0F31-90DE-8B76-0404-92CD53DD3D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21872" y="7153117"/>
            <a:ext cx="7620000" cy="173037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8B95680-E233-3EBC-AA8C-6EA194B4DBCB}"/>
              </a:ext>
            </a:extLst>
          </p:cNvPr>
          <p:cNvSpPr txBox="1"/>
          <p:nvPr/>
        </p:nvSpPr>
        <p:spPr>
          <a:xfrm>
            <a:off x="16499271" y="8883491"/>
            <a:ext cx="174599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LogicalExpr</a:t>
            </a:r>
            <a:endParaRPr lang="en-GB" sz="2333" dirty="0"/>
          </a:p>
        </p:txBody>
      </p:sp>
      <p:pic>
        <p:nvPicPr>
          <p:cNvPr id="25" name="Рисунок 24" descr="Изображение выглядит как диаграмма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EEB30B65-1A68-1DA3-4DD0-C1D53302F7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6737" y="10314280"/>
            <a:ext cx="6127750" cy="20320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F77FB6-8408-D320-5C39-ACF3892BBA8C}"/>
              </a:ext>
            </a:extLst>
          </p:cNvPr>
          <p:cNvSpPr txBox="1"/>
          <p:nvPr/>
        </p:nvSpPr>
        <p:spPr>
          <a:xfrm>
            <a:off x="2823616" y="12346280"/>
            <a:ext cx="2029723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CompareExpr</a:t>
            </a:r>
            <a:endParaRPr lang="en-GB" sz="2333" dirty="0"/>
          </a:p>
        </p:txBody>
      </p:sp>
      <p:pic>
        <p:nvPicPr>
          <p:cNvPr id="28" name="Рисунок 27" descr="Изображение выглядит как диаграмма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5E1DAFCA-15A0-64F9-45D5-685D27E6A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1365" y="10222603"/>
            <a:ext cx="5334000" cy="150812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BC1CA48-23C0-A887-6C8A-5E668029B55E}"/>
              </a:ext>
            </a:extLst>
          </p:cNvPr>
          <p:cNvSpPr txBox="1"/>
          <p:nvPr/>
        </p:nvSpPr>
        <p:spPr>
          <a:xfrm>
            <a:off x="10854280" y="11730727"/>
            <a:ext cx="1330814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AddExpr</a:t>
            </a:r>
            <a:endParaRPr lang="en-GB" sz="2333" dirty="0"/>
          </a:p>
        </p:txBody>
      </p:sp>
      <p:pic>
        <p:nvPicPr>
          <p:cNvPr id="31" name="Рисунок 30" descr="Изображение выглядит как Шрифт, текст, диаграмма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3562AFA4-085C-A778-C151-1ECE5CB805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88280" y="10314281"/>
            <a:ext cx="5969000" cy="16033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07E19B3-8934-3AED-3F0E-30C47F8458A5}"/>
              </a:ext>
            </a:extLst>
          </p:cNvPr>
          <p:cNvSpPr txBox="1"/>
          <p:nvPr/>
        </p:nvSpPr>
        <p:spPr>
          <a:xfrm>
            <a:off x="18581076" y="11917655"/>
            <a:ext cx="881973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Term</a:t>
            </a:r>
            <a:endParaRPr lang="en-GB" sz="2333" dirty="0"/>
          </a:p>
        </p:txBody>
      </p:sp>
      <p:sp>
        <p:nvSpPr>
          <p:cNvPr id="2" name="Google Shape;296;g3488393232b_0_127">
            <a:extLst>
              <a:ext uri="{FF2B5EF4-FFF2-40B4-BE49-F238E27FC236}">
                <a16:creationId xmlns:a16="http://schemas.microsoft.com/office/drawing/2014/main" id="{F441F005-61D0-D48B-BA01-8C807113F49B}"/>
              </a:ext>
            </a:extLst>
          </p:cNvPr>
          <p:cNvSpPr txBox="1">
            <a:spLocks/>
          </p:cNvSpPr>
          <p:nvPr/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ru-RU" dirty="0"/>
              <a:t>Диаграммы Вирта (1/4)</a:t>
            </a:r>
          </a:p>
        </p:txBody>
      </p:sp>
    </p:spTree>
    <p:extLst>
      <p:ext uri="{BB962C8B-B14F-4D97-AF65-F5344CB8AC3E}">
        <p14:creationId xmlns:p14="http://schemas.microsoft.com/office/powerpoint/2010/main" val="18257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снимок экрана, диаграмма, Шрифт, текст&#10;&#10;Автоматически созданное описание">
            <a:extLst>
              <a:ext uri="{FF2B5EF4-FFF2-40B4-BE49-F238E27FC236}">
                <a16:creationId xmlns:a16="http://schemas.microsoft.com/office/drawing/2014/main" id="{221C9FD1-BD9B-A7A5-84DD-11C5825CB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193" y="3047094"/>
            <a:ext cx="5032375" cy="2174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26311-2C36-03C5-F6CC-0695BF9D9665}"/>
              </a:ext>
            </a:extLst>
          </p:cNvPr>
          <p:cNvSpPr txBox="1"/>
          <p:nvPr/>
        </p:nvSpPr>
        <p:spPr>
          <a:xfrm>
            <a:off x="3508284" y="5221968"/>
            <a:ext cx="103265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Factor</a:t>
            </a:r>
            <a:endParaRPr lang="en-GB" sz="233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30536A-A097-B6C9-C042-B42B30E1C0A4}"/>
              </a:ext>
            </a:extLst>
          </p:cNvPr>
          <p:cNvSpPr txBox="1"/>
          <p:nvPr/>
        </p:nvSpPr>
        <p:spPr>
          <a:xfrm>
            <a:off x="10444327" y="4301218"/>
            <a:ext cx="184698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FunctionCall</a:t>
            </a:r>
            <a:endParaRPr lang="en-GB" sz="2333" dirty="0"/>
          </a:p>
        </p:txBody>
      </p:sp>
      <p:pic>
        <p:nvPicPr>
          <p:cNvPr id="11" name="Рисунок 10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767BE3A-3AA9-CA03-4755-3E3786D40F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7174" y="3047094"/>
            <a:ext cx="6556375" cy="1254125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Шрифт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D29D7FD-68C4-604D-05C0-EF11FCE1F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07917" y="3047094"/>
            <a:ext cx="6350000" cy="12223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06431C-BC20-996A-1379-38493D7150F2}"/>
              </a:ext>
            </a:extLst>
          </p:cNvPr>
          <p:cNvSpPr txBox="1"/>
          <p:nvPr/>
        </p:nvSpPr>
        <p:spPr>
          <a:xfrm>
            <a:off x="18773133" y="4269468"/>
            <a:ext cx="163057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Arguments</a:t>
            </a:r>
            <a:endParaRPr lang="en-GB" sz="2333" dirty="0"/>
          </a:p>
        </p:txBody>
      </p:sp>
      <p:pic>
        <p:nvPicPr>
          <p:cNvPr id="16" name="Рисунок 15" descr="Изображение выглядит как текст, Шрифт, линия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94F0980-2E1F-3A79-EE33-3DFDE0AD6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814" y="6123601"/>
            <a:ext cx="5953125" cy="11271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D9AC0-83A6-E554-A69E-FAB60EE6A79B}"/>
              </a:ext>
            </a:extLst>
          </p:cNvPr>
          <p:cNvSpPr txBox="1"/>
          <p:nvPr/>
        </p:nvSpPr>
        <p:spPr>
          <a:xfrm>
            <a:off x="2467188" y="7250725"/>
            <a:ext cx="172996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Parameters</a:t>
            </a:r>
            <a:endParaRPr lang="en-GB" sz="2333" dirty="0"/>
          </a:p>
        </p:txBody>
      </p:sp>
      <p:pic>
        <p:nvPicPr>
          <p:cNvPr id="19" name="Рисунок 18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02279AFF-2BF1-8A1B-2A63-459B97BAF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3769" y="6123600"/>
            <a:ext cx="5857875" cy="825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D4D2F6-0D58-69A9-84DC-BF96E05B963B}"/>
              </a:ext>
            </a:extLst>
          </p:cNvPr>
          <p:cNvSpPr txBox="1"/>
          <p:nvPr/>
        </p:nvSpPr>
        <p:spPr>
          <a:xfrm>
            <a:off x="11375511" y="6942949"/>
            <a:ext cx="106792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Range</a:t>
            </a:r>
            <a:endParaRPr lang="en-GB" sz="2333" dirty="0"/>
          </a:p>
        </p:txBody>
      </p:sp>
      <p:pic>
        <p:nvPicPr>
          <p:cNvPr id="22" name="Рисунок 21" descr="Изображение выглядит как текст, Шрифт, линия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8D61D09E-1401-D0B4-EE8B-8B19DC2F6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893859" y="6123600"/>
            <a:ext cx="3349625" cy="1206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B598AFB-950A-976C-D888-89438AE4AF53}"/>
              </a:ext>
            </a:extLst>
          </p:cNvPr>
          <p:cNvSpPr txBox="1"/>
          <p:nvPr/>
        </p:nvSpPr>
        <p:spPr>
          <a:xfrm>
            <a:off x="19167331" y="7330101"/>
            <a:ext cx="802678" cy="451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33" dirty="0"/>
              <a:t>Set</a:t>
            </a:r>
            <a:endParaRPr lang="en-GB" sz="2333" dirty="0"/>
          </a:p>
        </p:txBody>
      </p:sp>
      <p:pic>
        <p:nvPicPr>
          <p:cNvPr id="25" name="Рисунок 24" descr="Изображение выглядит как текст, Шрифт, символ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F0BB9E38-D2B9-B280-3525-A1EF950AE2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3192" y="9892834"/>
            <a:ext cx="2952750" cy="8731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43253CA-A043-0D02-4A70-3C1777340976}"/>
              </a:ext>
            </a:extLst>
          </p:cNvPr>
          <p:cNvSpPr txBox="1"/>
          <p:nvPr/>
        </p:nvSpPr>
        <p:spPr>
          <a:xfrm>
            <a:off x="2319820" y="10765958"/>
            <a:ext cx="128112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Variable</a:t>
            </a:r>
            <a:endParaRPr lang="en-GB" sz="2333" dirty="0"/>
          </a:p>
        </p:txBody>
      </p:sp>
      <p:pic>
        <p:nvPicPr>
          <p:cNvPr id="28" name="Рисунок 27" descr="Изображение выглядит как диаграмма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43A1AF9C-3059-2788-4ACB-73F8E473C8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2000" y="8063947"/>
            <a:ext cx="5080000" cy="496887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F48571F-4A53-A51C-3B1D-A606F7CDCDFE}"/>
              </a:ext>
            </a:extLst>
          </p:cNvPr>
          <p:cNvSpPr txBox="1"/>
          <p:nvPr/>
        </p:nvSpPr>
        <p:spPr>
          <a:xfrm>
            <a:off x="8778524" y="12804601"/>
            <a:ext cx="133241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Identifier</a:t>
            </a:r>
            <a:endParaRPr lang="en-GB" sz="2333" dirty="0"/>
          </a:p>
        </p:txBody>
      </p:sp>
      <p:pic>
        <p:nvPicPr>
          <p:cNvPr id="31" name="Рисунок 30" descr="Изображение выглядит как диаграмма, графическая вставк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AFCF0128-E61A-0F3B-7A6E-CFCDB2214D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89372" y="9495957"/>
            <a:ext cx="3746500" cy="166687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57CA022-502C-6049-A689-9DCBD432C1CB}"/>
              </a:ext>
            </a:extLst>
          </p:cNvPr>
          <p:cNvSpPr txBox="1"/>
          <p:nvPr/>
        </p:nvSpPr>
        <p:spPr>
          <a:xfrm>
            <a:off x="14864860" y="11073735"/>
            <a:ext cx="124906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Number</a:t>
            </a:r>
            <a:endParaRPr lang="en-GB" sz="2333" dirty="0"/>
          </a:p>
        </p:txBody>
      </p:sp>
      <p:pic>
        <p:nvPicPr>
          <p:cNvPr id="34" name="Рисунок 33" descr="Изображение выглядит как диаграмма, линия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BFBAF768-82ED-2F67-A891-D09C5E55781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62677" y="9789643"/>
            <a:ext cx="3651250" cy="10795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E43C813-BEEF-ADB7-CB3F-0D45B313B2F6}"/>
              </a:ext>
            </a:extLst>
          </p:cNvPr>
          <p:cNvSpPr txBox="1"/>
          <p:nvPr/>
        </p:nvSpPr>
        <p:spPr>
          <a:xfrm>
            <a:off x="19917179" y="10765958"/>
            <a:ext cx="766557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Text</a:t>
            </a:r>
            <a:endParaRPr lang="en-GB" sz="2333" dirty="0"/>
          </a:p>
        </p:txBody>
      </p:sp>
      <p:sp>
        <p:nvSpPr>
          <p:cNvPr id="2" name="Google Shape;332;g3488393232b_0_162">
            <a:extLst>
              <a:ext uri="{FF2B5EF4-FFF2-40B4-BE49-F238E27FC236}">
                <a16:creationId xmlns:a16="http://schemas.microsoft.com/office/drawing/2014/main" id="{9D9F6C38-EB61-F9DB-1890-AC2D717AD518}"/>
              </a:ext>
            </a:extLst>
          </p:cNvPr>
          <p:cNvSpPr txBox="1">
            <a:spLocks/>
          </p:cNvSpPr>
          <p:nvPr/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ru-RU" dirty="0"/>
              <a:t>Диаграммы Вирта (2/4)</a:t>
            </a:r>
          </a:p>
        </p:txBody>
      </p:sp>
    </p:spTree>
    <p:extLst>
      <p:ext uri="{BB962C8B-B14F-4D97-AF65-F5344CB8AC3E}">
        <p14:creationId xmlns:p14="http://schemas.microsoft.com/office/powerpoint/2010/main" val="3906342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Шрифт, снимок экрана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308A13B2-AB93-C4B9-62BE-C0CE96F9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92" y="2475743"/>
            <a:ext cx="5588000" cy="9842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AB5C9B-2989-F99D-7B9C-101D97FC01EF}"/>
              </a:ext>
            </a:extLst>
          </p:cNvPr>
          <p:cNvSpPr txBox="1"/>
          <p:nvPr/>
        </p:nvSpPr>
        <p:spPr>
          <a:xfrm>
            <a:off x="2860491" y="3459993"/>
            <a:ext cx="1604927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>
                <a:latin typeface="Inter"/>
              </a:rPr>
              <a:t>Assignment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6A8FB5-A47B-8286-250B-F0087DCCE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993" y="4375715"/>
            <a:ext cx="17383125" cy="1238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ED2F46-AF2F-78B3-3042-F9F56E93EB39}"/>
              </a:ext>
            </a:extLst>
          </p:cNvPr>
          <p:cNvSpPr txBox="1"/>
          <p:nvPr/>
        </p:nvSpPr>
        <p:spPr>
          <a:xfrm>
            <a:off x="8769648" y="5613965"/>
            <a:ext cx="168187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Conditional</a:t>
            </a:r>
            <a:endParaRPr lang="en-GB" sz="2333" dirty="0"/>
          </a:p>
        </p:txBody>
      </p:sp>
      <p:pic>
        <p:nvPicPr>
          <p:cNvPr id="7" name="Рисунок 6" descr="Изображение выглядит как диаграмма, Шрифт, снимок экрана, графическая вставка&#10;&#10;Автоматически созданное описание">
            <a:extLst>
              <a:ext uri="{FF2B5EF4-FFF2-40B4-BE49-F238E27FC236}">
                <a16:creationId xmlns:a16="http://schemas.microsoft.com/office/drawing/2014/main" id="{FD8CDC74-9DA6-18D9-5D3C-3DB1B813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378" y="3255894"/>
            <a:ext cx="2428875" cy="204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F9F294-71E8-E4F3-AD94-B37E30E5F972}"/>
              </a:ext>
            </a:extLst>
          </p:cNvPr>
          <p:cNvSpPr txBox="1"/>
          <p:nvPr/>
        </p:nvSpPr>
        <p:spPr>
          <a:xfrm>
            <a:off x="21205869" y="5303768"/>
            <a:ext cx="85151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Loop</a:t>
            </a:r>
            <a:endParaRPr lang="en-GB" sz="2333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EC8064C-6FCA-C110-F3E1-E3F244FEED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993" y="7007363"/>
            <a:ext cx="8588375" cy="857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4EAD94-5508-5A25-F89A-8F23A26431FC}"/>
              </a:ext>
            </a:extLst>
          </p:cNvPr>
          <p:cNvSpPr txBox="1"/>
          <p:nvPr/>
        </p:nvSpPr>
        <p:spPr>
          <a:xfrm>
            <a:off x="5089028" y="8004420"/>
            <a:ext cx="567784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LC</a:t>
            </a:r>
            <a:endParaRPr lang="en-GB" sz="2333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2302F8C-32B8-008C-2DF1-249A60E2ED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4148" y="7019903"/>
            <a:ext cx="6842125" cy="825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7FB5A0C-9E64-1B8A-9B9E-DBD324A7C3FE}"/>
              </a:ext>
            </a:extLst>
          </p:cNvPr>
          <p:cNvSpPr txBox="1"/>
          <p:nvPr/>
        </p:nvSpPr>
        <p:spPr>
          <a:xfrm>
            <a:off x="17198961" y="8004420"/>
            <a:ext cx="5501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LA</a:t>
            </a:r>
            <a:endParaRPr lang="en-GB" sz="2333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A668D08-4641-9A9C-371D-7648D8B308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0993" y="9258013"/>
            <a:ext cx="8112125" cy="9048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ACC7A0-7E26-6FA7-02ED-D382C6404F26}"/>
              </a:ext>
            </a:extLst>
          </p:cNvPr>
          <p:cNvSpPr txBox="1"/>
          <p:nvPr/>
        </p:nvSpPr>
        <p:spPr>
          <a:xfrm>
            <a:off x="4847484" y="10162887"/>
            <a:ext cx="5501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LB</a:t>
            </a:r>
            <a:endParaRPr lang="en-GB" sz="2333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F1B6AB4-9BE3-A3E4-E078-E603979B89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25583" y="9337387"/>
            <a:ext cx="9239250" cy="8255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B8C3E2F-7891-CBA1-735A-BCC13F46E1D7}"/>
              </a:ext>
            </a:extLst>
          </p:cNvPr>
          <p:cNvSpPr txBox="1"/>
          <p:nvPr/>
        </p:nvSpPr>
        <p:spPr>
          <a:xfrm>
            <a:off x="17567918" y="10162887"/>
            <a:ext cx="5501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LS</a:t>
            </a:r>
            <a:endParaRPr lang="en-GB" sz="2333" dirty="0"/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5F259CDD-6445-6B1C-8209-2B5BADCF712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13032" y="11825226"/>
            <a:ext cx="10572750" cy="103187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87CDD8-CD58-1F3A-223B-5CA8F37E70F5}"/>
              </a:ext>
            </a:extLst>
          </p:cNvPr>
          <p:cNvSpPr txBox="1"/>
          <p:nvPr/>
        </p:nvSpPr>
        <p:spPr>
          <a:xfrm>
            <a:off x="6964894" y="12857100"/>
            <a:ext cx="1930337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FunctionDecl</a:t>
            </a:r>
            <a:endParaRPr lang="en-GB" sz="2333" dirty="0"/>
          </a:p>
        </p:txBody>
      </p:sp>
      <p:sp>
        <p:nvSpPr>
          <p:cNvPr id="2" name="Google Shape;332;g3488393232b_0_162">
            <a:extLst>
              <a:ext uri="{FF2B5EF4-FFF2-40B4-BE49-F238E27FC236}">
                <a16:creationId xmlns:a16="http://schemas.microsoft.com/office/drawing/2014/main" id="{B5E782C6-1197-0650-5EDC-482EED88FBE4}"/>
              </a:ext>
            </a:extLst>
          </p:cNvPr>
          <p:cNvSpPr txBox="1">
            <a:spLocks/>
          </p:cNvSpPr>
          <p:nvPr/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ru-RU" dirty="0"/>
              <a:t>Диаграммы Вирта (3/4)</a:t>
            </a:r>
          </a:p>
        </p:txBody>
      </p:sp>
    </p:spTree>
    <p:extLst>
      <p:ext uri="{BB962C8B-B14F-4D97-AF65-F5344CB8AC3E}">
        <p14:creationId xmlns:p14="http://schemas.microsoft.com/office/powerpoint/2010/main" val="4133628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15229B7-7048-6E13-CD55-12FD1EE5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489" y="2813959"/>
            <a:ext cx="3857625" cy="90487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DCECC46-C9A4-18DD-2F22-2AEBA7A35A73}"/>
              </a:ext>
            </a:extLst>
          </p:cNvPr>
          <p:cNvSpPr txBox="1"/>
          <p:nvPr/>
        </p:nvSpPr>
        <p:spPr>
          <a:xfrm>
            <a:off x="3053631" y="3712193"/>
            <a:ext cx="851515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Input</a:t>
            </a:r>
            <a:endParaRPr lang="en-GB" sz="2333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97C6658-29D2-FBFC-03D5-BD6009E26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1398" y="2813958"/>
            <a:ext cx="4349750" cy="730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F412F8-C044-A603-9948-816422571E91}"/>
              </a:ext>
            </a:extLst>
          </p:cNvPr>
          <p:cNvSpPr txBox="1"/>
          <p:nvPr/>
        </p:nvSpPr>
        <p:spPr>
          <a:xfrm>
            <a:off x="8942669" y="3544208"/>
            <a:ext cx="108395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Output</a:t>
            </a:r>
            <a:endParaRPr lang="en-GB" sz="2333" dirty="0"/>
          </a:p>
        </p:txBody>
      </p:sp>
      <p:pic>
        <p:nvPicPr>
          <p:cNvPr id="6" name="Рисунок 5" descr="Изображение выглядит как текст, Шрифт, символ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138759B6-A158-FD80-3D97-2CCFA3C777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9433" y="2813958"/>
            <a:ext cx="3190875" cy="88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2087D-66D6-9DCE-6190-15834E66A81E}"/>
              </a:ext>
            </a:extLst>
          </p:cNvPr>
          <p:cNvSpPr txBox="1"/>
          <p:nvPr/>
        </p:nvSpPr>
        <p:spPr>
          <a:xfrm>
            <a:off x="14429293" y="3696318"/>
            <a:ext cx="1481496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Comment</a:t>
            </a:r>
            <a:endParaRPr lang="en-GB" sz="2333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A914D66-8440-8675-D852-7F51E8EAE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8591" y="2813958"/>
            <a:ext cx="3921125" cy="76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BB252F-BED7-1FFA-FDE2-72E3432F3B05}"/>
              </a:ext>
            </a:extLst>
          </p:cNvPr>
          <p:cNvSpPr txBox="1"/>
          <p:nvPr/>
        </p:nvSpPr>
        <p:spPr>
          <a:xfrm>
            <a:off x="20298406" y="3575958"/>
            <a:ext cx="833883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Goto</a:t>
            </a:r>
            <a:endParaRPr lang="en-GB" sz="2333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12862CF-EBDC-B7D3-7588-7339619CA0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5489" y="5948061"/>
            <a:ext cx="9826625" cy="8096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E10D15-7170-7849-50D5-243227A31A04}"/>
              </a:ext>
            </a:extLst>
          </p:cNvPr>
          <p:cNvSpPr txBox="1"/>
          <p:nvPr/>
        </p:nvSpPr>
        <p:spPr>
          <a:xfrm>
            <a:off x="5698347" y="6757685"/>
            <a:ext cx="1495922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ArrayDecl</a:t>
            </a:r>
            <a:endParaRPr lang="en-GB" sz="2333" dirty="0"/>
          </a:p>
        </p:txBody>
      </p:sp>
      <p:pic>
        <p:nvPicPr>
          <p:cNvPr id="15" name="Рисунок 14" descr="Изображение выглядит как текст, Шриф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EF116095-7BA7-E8D8-8877-73C7749933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41719" y="5789309"/>
            <a:ext cx="8302625" cy="11271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BEA88CD-A382-CA0D-44FE-E4E63132DD55}"/>
              </a:ext>
            </a:extLst>
          </p:cNvPr>
          <p:cNvSpPr txBox="1"/>
          <p:nvPr/>
        </p:nvSpPr>
        <p:spPr>
          <a:xfrm>
            <a:off x="16732297" y="6757685"/>
            <a:ext cx="1563248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StructDecl</a:t>
            </a:r>
            <a:endParaRPr lang="en-GB" sz="2333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DC74CAE-9FB9-AC73-A0C5-83599D6629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5489" y="9023582"/>
            <a:ext cx="6380733" cy="8984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FF12EF-E701-D994-D41E-2078F5097983}"/>
              </a:ext>
            </a:extLst>
          </p:cNvPr>
          <p:cNvSpPr txBox="1"/>
          <p:nvPr/>
        </p:nvSpPr>
        <p:spPr>
          <a:xfrm>
            <a:off x="4017293" y="9922017"/>
            <a:ext cx="143020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FieldDecl</a:t>
            </a:r>
            <a:endParaRPr lang="en-GB" sz="2333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9C23F74-71E4-2CFC-1039-352CA7BAEA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23395" y="9127560"/>
            <a:ext cx="5867350" cy="7150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CCA9BDC-FF04-DB23-DC7E-2EA6382CA4A8}"/>
              </a:ext>
            </a:extLst>
          </p:cNvPr>
          <p:cNvSpPr txBox="1"/>
          <p:nvPr/>
        </p:nvSpPr>
        <p:spPr>
          <a:xfrm>
            <a:off x="12332967" y="9922017"/>
            <a:ext cx="1015021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Select</a:t>
            </a:r>
            <a:endParaRPr lang="en-GB" sz="2333" dirty="0"/>
          </a:p>
        </p:txBody>
      </p:sp>
      <p:pic>
        <p:nvPicPr>
          <p:cNvPr id="24" name="Рисунок 23" descr="Изображение выглядит как текст, Шрифт, символ, линия&#10;&#10;Автоматически созданное описание">
            <a:extLst>
              <a:ext uri="{FF2B5EF4-FFF2-40B4-BE49-F238E27FC236}">
                <a16:creationId xmlns:a16="http://schemas.microsoft.com/office/drawing/2014/main" id="{C8540808-9C72-D309-517F-4FDF792C4C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06799" y="9002784"/>
            <a:ext cx="4767218" cy="93510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F0EF96E-BDA4-B405-740E-6566080160F8}"/>
              </a:ext>
            </a:extLst>
          </p:cNvPr>
          <p:cNvSpPr txBox="1"/>
          <p:nvPr/>
        </p:nvSpPr>
        <p:spPr>
          <a:xfrm>
            <a:off x="19778606" y="9922017"/>
            <a:ext cx="848309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/>
              <a:t>Yield</a:t>
            </a:r>
            <a:endParaRPr lang="en-GB" sz="2333" dirty="0"/>
          </a:p>
        </p:txBody>
      </p:sp>
      <p:pic>
        <p:nvPicPr>
          <p:cNvPr id="29" name="Рисунок 28" descr="Изображение выглядит как текст, Шрифт, число, символ&#10;&#10;Автоматически созданное описание">
            <a:extLst>
              <a:ext uri="{FF2B5EF4-FFF2-40B4-BE49-F238E27FC236}">
                <a16:creationId xmlns:a16="http://schemas.microsoft.com/office/drawing/2014/main" id="{DDA08B61-4001-D402-5475-0772B912DB6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37606" y="11645278"/>
            <a:ext cx="5078092" cy="88824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873E7C1-A0AE-5824-B6D2-D320E6D4BCB9}"/>
              </a:ext>
            </a:extLst>
          </p:cNvPr>
          <p:cNvSpPr txBox="1"/>
          <p:nvPr/>
        </p:nvSpPr>
        <p:spPr>
          <a:xfrm>
            <a:off x="8303842" y="12533525"/>
            <a:ext cx="1249060" cy="4513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33" dirty="0" err="1"/>
              <a:t>NextFor</a:t>
            </a:r>
            <a:endParaRPr lang="en-GB" sz="2333" dirty="0"/>
          </a:p>
        </p:txBody>
      </p:sp>
      <p:sp>
        <p:nvSpPr>
          <p:cNvPr id="2" name="Google Shape;332;g3488393232b_0_162">
            <a:extLst>
              <a:ext uri="{FF2B5EF4-FFF2-40B4-BE49-F238E27FC236}">
                <a16:creationId xmlns:a16="http://schemas.microsoft.com/office/drawing/2014/main" id="{885CE8F2-1FDF-E3D2-3BD2-DA949EC4B924}"/>
              </a:ext>
            </a:extLst>
          </p:cNvPr>
          <p:cNvSpPr txBox="1">
            <a:spLocks/>
          </p:cNvSpPr>
          <p:nvPr/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>
            <a:lvl1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500" b="1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hangingPunct="1"/>
            <a:r>
              <a:rPr lang="ru-RU" dirty="0"/>
              <a:t>Диаграммы Вирта (4/4)</a:t>
            </a:r>
          </a:p>
        </p:txBody>
      </p:sp>
    </p:spTree>
    <p:extLst>
      <p:ext uri="{BB962C8B-B14F-4D97-AF65-F5344CB8AC3E}">
        <p14:creationId xmlns:p14="http://schemas.microsoft.com/office/powerpoint/2010/main" val="1990290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05;g3488393232b_1_674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22239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UML</a:t>
            </a:r>
            <a:endParaRPr dirty="0"/>
          </a:p>
        </p:txBody>
      </p:sp>
      <p:sp>
        <p:nvSpPr>
          <p:cNvPr id="439" name="Google Shape;406;g3488393232b_1_674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A8EA73-3C3F-0B10-658A-3AD77161E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399" y="2685998"/>
            <a:ext cx="8369917" cy="9950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9A2C4B-A384-0F43-D17B-41031E65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9497" y="2685998"/>
            <a:ext cx="5957461" cy="307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2D0A445-90B2-216A-243B-FC7835164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3225" y="2685998"/>
            <a:ext cx="6716480" cy="259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F474B95-7504-9D38-344A-3C4730E34D20}"/>
              </a:ext>
            </a:extLst>
          </p:cNvPr>
          <p:cNvSpPr/>
          <p:nvPr/>
        </p:nvSpPr>
        <p:spPr>
          <a:xfrm>
            <a:off x="5445760" y="6482080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458B149-F5FD-66FB-96F3-62EE75F7AA4C}"/>
              </a:ext>
            </a:extLst>
          </p:cNvPr>
          <p:cNvSpPr/>
          <p:nvPr/>
        </p:nvSpPr>
        <p:spPr>
          <a:xfrm>
            <a:off x="5445760" y="10036680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FDCF9-168D-285E-4355-6A942F290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1978EB-D820-24D5-3D2B-AAD17BDF5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5BD09B-2A96-3480-5F46-6F18CFDC2F2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12733020" cy="410911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Отвечает за преобразование исходного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Abstract Syntax Tree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в текстовый формат, который будет использоваться для дальнейшей обработки.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ru-RU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2F9C5-0BC0-E1D3-8534-2EA32B585B2D}"/>
              </a:ext>
            </a:extLst>
          </p:cNvPr>
          <p:cNvSpPr txBox="1"/>
          <p:nvPr/>
        </p:nvSpPr>
        <p:spPr>
          <a:xfrm>
            <a:off x="1477010" y="5784181"/>
            <a:ext cx="12192000" cy="43040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1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Чтение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из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YAML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-файла :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 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read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4000" b="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читает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из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YAML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-файла.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Возвращает структуру данных, представляющую программу.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03E4AF85-6ECE-BDA1-2B3F-6CB8055F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4154" y="1634441"/>
            <a:ext cx="8428711" cy="10020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44F7FF3-07C6-56E3-1CC2-866F992B73DF}"/>
              </a:ext>
            </a:extLst>
          </p:cNvPr>
          <p:cNvSpPr/>
          <p:nvPr/>
        </p:nvSpPr>
        <p:spPr>
          <a:xfrm>
            <a:off x="18586704" y="5285232"/>
            <a:ext cx="1936496" cy="8748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9CFEC05-9D58-3F9A-AD3D-350C95398FC2}"/>
              </a:ext>
            </a:extLst>
          </p:cNvPr>
          <p:cNvSpPr/>
          <p:nvPr/>
        </p:nvSpPr>
        <p:spPr>
          <a:xfrm>
            <a:off x="18586704" y="9018726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124823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6A026-DECC-7191-B0FE-B800E3EA5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ACA19-61B5-ABE1-8E92-6F42E3DB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998E2-8D02-D515-24EC-3DEAA63F4EF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10091420" cy="113430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4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Обработка узлов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Методы 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nonterminal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block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_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process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US" sz="4000" b="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programm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рекурсивно обрабатывают узлы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AST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Определяют, как отформатировать каждый узел в зависимости от его типа (например, блоки, ключевые слова, комментарии).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Учитывают формат (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ladder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tree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для корректного отображения отступов и структуры.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93BABFE-A038-D631-0572-FDEA7530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082" y="1079500"/>
            <a:ext cx="9644481" cy="114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E0B98AE-3D34-53B0-BC98-370B00D6CEF8}"/>
              </a:ext>
            </a:extLst>
          </p:cNvPr>
          <p:cNvSpPr/>
          <p:nvPr/>
        </p:nvSpPr>
        <p:spPr>
          <a:xfrm>
            <a:off x="17962880" y="5403798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B241997-2634-7B1A-19C9-4BDF55B58620}"/>
              </a:ext>
            </a:extLst>
          </p:cNvPr>
          <p:cNvSpPr/>
          <p:nvPr/>
        </p:nvSpPr>
        <p:spPr>
          <a:xfrm>
            <a:off x="17962880" y="9660838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159183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32;g3488393232b_3_21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t>Техническое задание (1/4)</a:t>
            </a:r>
          </a:p>
        </p:txBody>
      </p:sp>
      <p:sp>
        <p:nvSpPr>
          <p:cNvPr id="244" name="Google Shape;133;g3488393232b_3_21"/>
          <p:cNvSpPr txBox="1">
            <a:spLocks noGrp="1"/>
          </p:cNvSpPr>
          <p:nvPr>
            <p:ph type="body" sz="quarter" idx="1"/>
          </p:nvPr>
        </p:nvSpPr>
        <p:spPr>
          <a:xfrm>
            <a:off x="1206499" y="2372961"/>
            <a:ext cx="21971102" cy="934801"/>
          </a:xfrm>
          <a:prstGeom prst="rect">
            <a:avLst/>
          </a:prstGeom>
        </p:spPr>
        <p:txBody>
          <a:bodyPr/>
          <a:lstStyle/>
          <a:p>
            <a:pPr marL="0"/>
            <a:r>
              <a:rPr lang="ru-RU" dirty="0"/>
              <a:t>Введение</a:t>
            </a:r>
            <a:endParaRPr dirty="0"/>
          </a:p>
        </p:txBody>
      </p:sp>
      <p:sp>
        <p:nvSpPr>
          <p:cNvPr id="245" name="Google Shape;134;g3488393232b_3_2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 marL="88012" indent="0"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effectLst/>
              </a:rPr>
              <a:t>Целью данного проекта является разработка языка описания алгоритмов псевдокода, который будет включать в себя как ядро для описания алгоритмов, так и дополнительные инструменты для обеспечения его применимости в различных сценариях использования.</a:t>
            </a:r>
            <a:endParaRPr lang="ru-RU" dirty="0">
              <a:effectLst/>
            </a:endParaRPr>
          </a:p>
        </p:txBody>
      </p:sp>
      <p:sp>
        <p:nvSpPr>
          <p:cNvPr id="246" name="Google Shape;135;g3488393232b_3_2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99" y="130861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4EEE-B2E4-A097-769B-9CE0C1C10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E7E368-DD9E-6EEB-8B5B-CB308AD7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C3D967-B692-0EB3-481E-3644851B8EE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10091420" cy="11343039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40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Методы</a:t>
            </a: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Форматирование текста :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Добавляет отступы, переносы строк и другие элементы для создания читаемого текстового представления программы.</a:t>
            </a:r>
          </a:p>
          <a:p>
            <a:pPr marL="1539740" lvl="1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ru-RU" sz="4000" b="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Поддерживает разные форматы вывода (например, линейный, древовидный).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7059B57-12D0-FC1C-25CF-AE5F032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86082" y="1079500"/>
            <a:ext cx="9644481" cy="11465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1DA96D-5705-BC3A-ACCB-33AE12F90694}"/>
              </a:ext>
            </a:extLst>
          </p:cNvPr>
          <p:cNvSpPr/>
          <p:nvPr/>
        </p:nvSpPr>
        <p:spPr>
          <a:xfrm>
            <a:off x="17962880" y="5403798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48226-A878-7B89-504C-6266DA1CF822}"/>
              </a:ext>
            </a:extLst>
          </p:cNvPr>
          <p:cNvSpPr/>
          <p:nvPr/>
        </p:nvSpPr>
        <p:spPr>
          <a:xfrm>
            <a:off x="17962880" y="9660838"/>
            <a:ext cx="1788160" cy="751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59621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FDCC5-6E42-4F6F-FB43-1720BD5A2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0A5C31-8AF8-4806-AAE9-40BC762A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Highlighter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901479-D9E3-8233-0549-D60AED4B372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499" y="2372960"/>
            <a:ext cx="14291409" cy="11085131"/>
          </a:xfrm>
        </p:spPr>
        <p:txBody>
          <a:bodyPr>
            <a:normAutofit lnSpcReduction="10000"/>
          </a:bodyPr>
          <a:lstStyle/>
          <a:p>
            <a:r>
              <a:rPr lang="ru-RU" sz="4400" b="0" dirty="0"/>
              <a:t>Отвечает за добавление цветовых акцентов к тексту (подсветка синтаксиса).</a:t>
            </a:r>
          </a:p>
          <a:p>
            <a:endParaRPr lang="ru-RU" sz="4400" b="0" dirty="0"/>
          </a:p>
          <a:p>
            <a:r>
              <a:rPr lang="ru-RU" sz="4400" dirty="0"/>
              <a:t>Методы</a:t>
            </a:r>
            <a:r>
              <a:rPr lang="ru-RU" sz="4400" b="0" dirty="0"/>
              <a:t>: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ru-RU" sz="4400" b="0" dirty="0"/>
              <a:t>Цветовая обработка ключевых слов :</a:t>
            </a:r>
          </a:p>
          <a:p>
            <a:pPr marL="1539740" lvl="1" indent="-571500">
              <a:buFont typeface="Arial" panose="020B0604020202020204" pitchFamily="34" charset="0"/>
              <a:buChar char="•"/>
            </a:pPr>
            <a:r>
              <a:rPr lang="ru-RU" sz="4400" b="0" dirty="0"/>
              <a:t>Метод _</a:t>
            </a:r>
            <a:r>
              <a:rPr lang="ru-RU" sz="4400" b="0" dirty="0" err="1"/>
              <a:t>colorize</a:t>
            </a:r>
            <a:r>
              <a:rPr lang="ru-RU" sz="4400" b="0" dirty="0"/>
              <a:t> добавляет ANSI-коды или </a:t>
            </a:r>
            <a:r>
              <a:rPr lang="ru-RU" sz="4400" b="0" dirty="0" err="1"/>
              <a:t>LaTeX</a:t>
            </a:r>
            <a:r>
              <a:rPr lang="ru-RU" sz="4400" b="0" dirty="0"/>
              <a:t>-команды для окрашивания ключевых слов (например, IF, FOR, WHILE).</a:t>
            </a:r>
          </a:p>
          <a:p>
            <a:pPr marL="1539740" lvl="1" indent="-571500">
              <a:buFont typeface="Arial" panose="020B0604020202020204" pitchFamily="34" charset="0"/>
              <a:buChar char="•"/>
            </a:pPr>
            <a:r>
              <a:rPr lang="ru-RU" sz="4400" b="0" dirty="0"/>
              <a:t>Использует цвет, указанный в параметре </a:t>
            </a:r>
            <a:r>
              <a:rPr lang="ru-RU" sz="4400" b="0" dirty="0" err="1"/>
              <a:t>keyword_color</a:t>
            </a:r>
            <a:r>
              <a:rPr lang="ru-RU" sz="4400" b="0" dirty="0"/>
              <a:t>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ru-RU" sz="4400" b="0" dirty="0"/>
              <a:t>Подсветка комментариев :</a:t>
            </a:r>
          </a:p>
          <a:p>
            <a:pPr marL="1539740" lvl="1" indent="-571500">
              <a:buFont typeface="Arial" panose="020B0604020202020204" pitchFamily="34" charset="0"/>
              <a:buChar char="•"/>
            </a:pPr>
            <a:r>
              <a:rPr lang="ru-RU" sz="4400" b="0" dirty="0"/>
              <a:t>Комментарии (узлы с типом </a:t>
            </a:r>
            <a:r>
              <a:rPr lang="ru-RU" sz="4400" b="0" dirty="0" err="1"/>
              <a:t>commenttext</a:t>
            </a:r>
            <a:r>
              <a:rPr lang="ru-RU" sz="4400" b="0" dirty="0"/>
              <a:t>) окрашиваются в цвет, указанный в параметре </a:t>
            </a:r>
            <a:r>
              <a:rPr lang="ru-RU" sz="4400" b="0" dirty="0" err="1"/>
              <a:t>comment_color</a:t>
            </a:r>
            <a:r>
              <a:rPr lang="ru-RU" sz="4400" b="0" dirty="0"/>
              <a:t>.</a:t>
            </a:r>
          </a:p>
          <a:p>
            <a:pPr marL="800100" indent="-571500">
              <a:buFont typeface="Arial" panose="020B0604020202020204" pitchFamily="34" charset="0"/>
              <a:buChar char="•"/>
            </a:pPr>
            <a:r>
              <a:rPr lang="ru-RU" sz="4400" b="0" dirty="0"/>
              <a:t>Удаление ANSI-кодов :</a:t>
            </a:r>
          </a:p>
          <a:p>
            <a:pPr marL="1539740" lvl="1" indent="-571500">
              <a:buFont typeface="Arial" panose="020B0604020202020204" pitchFamily="34" charset="0"/>
              <a:buChar char="•"/>
            </a:pPr>
            <a:r>
              <a:rPr lang="ru-RU" sz="4400" b="0" dirty="0"/>
              <a:t>Метод _</a:t>
            </a:r>
            <a:r>
              <a:rPr lang="ru-RU" sz="4400" b="0" dirty="0" err="1"/>
              <a:t>remove_ansi_codes</a:t>
            </a:r>
            <a:r>
              <a:rPr lang="ru-RU" sz="4400" b="0" dirty="0"/>
              <a:t> очищает текст от ANSI-кодов перед экспортом в </a:t>
            </a:r>
            <a:r>
              <a:rPr lang="ru-RU" sz="4400" b="0" dirty="0" err="1"/>
              <a:t>LaTeX</a:t>
            </a:r>
            <a:r>
              <a:rPr lang="ru-RU" sz="4400" b="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DCA2D1-D9ED-DF42-6284-BCD28EBCA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7928" y="4895788"/>
            <a:ext cx="7611800" cy="3924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04038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3DAF2-1730-2E99-EAA6-CB980A3D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500" y="867672"/>
            <a:ext cx="21971000" cy="1434950"/>
          </a:xfrm>
        </p:spPr>
        <p:txBody>
          <a:bodyPr/>
          <a:lstStyle/>
          <a:p>
            <a:r>
              <a:rPr lang="en-US" dirty="0"/>
              <a:t>Publisher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579C56-32DB-4F19-5287-64F37CC8813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831362" y="2302622"/>
            <a:ext cx="13869376" cy="10921008"/>
          </a:xfrm>
        </p:spPr>
        <p:txBody>
          <a:bodyPr>
            <a:normAutofit fontScale="77500" lnSpcReduction="20000"/>
          </a:bodyPr>
          <a:lstStyle/>
          <a:p>
            <a:r>
              <a:rPr lang="ru-RU" b="0" dirty="0"/>
              <a:t>Отвечает за экспорт отформатированного и подсвеченного текста в </a:t>
            </a:r>
            <a:r>
              <a:rPr lang="ru-RU" b="0" dirty="0" err="1"/>
              <a:t>LaTeX</a:t>
            </a:r>
            <a:r>
              <a:rPr lang="ru-RU" b="0" dirty="0"/>
              <a:t>-документ.</a:t>
            </a:r>
          </a:p>
          <a:p>
            <a:endParaRPr lang="ru-RU" b="0" dirty="0"/>
          </a:p>
          <a:p>
            <a:r>
              <a:rPr lang="ru-RU" dirty="0"/>
              <a:t>Методы</a:t>
            </a:r>
            <a:r>
              <a:rPr lang="ru-RU" b="0" dirty="0"/>
              <a:t>: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b="0" dirty="0"/>
              <a:t>Конвертация в </a:t>
            </a:r>
            <a:r>
              <a:rPr lang="ru-RU" b="0" dirty="0" err="1"/>
              <a:t>LaTeX</a:t>
            </a:r>
            <a:r>
              <a:rPr lang="ru-RU" b="0" dirty="0"/>
              <a:t> 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Метод _</a:t>
            </a:r>
            <a:r>
              <a:rPr lang="ru-RU" b="0" dirty="0" err="1"/>
              <a:t>convert_to_latex</a:t>
            </a:r>
            <a:r>
              <a:rPr lang="ru-RU" b="0" dirty="0"/>
              <a:t> преобразует текст в </a:t>
            </a:r>
            <a:r>
              <a:rPr lang="ru-RU" b="0" dirty="0" err="1"/>
              <a:t>LaTeX</a:t>
            </a:r>
            <a:r>
              <a:rPr lang="ru-RU" b="0" dirty="0"/>
              <a:t>-код.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Разбивает текст на строки, определяет уровень отступов и преобразует конструкции (например, IF, FOR, WHILE) в соответствующие </a:t>
            </a:r>
            <a:r>
              <a:rPr lang="ru-RU" b="0" dirty="0" err="1"/>
              <a:t>LaTeX</a:t>
            </a:r>
            <a:r>
              <a:rPr lang="ru-RU" b="0" dirty="0"/>
              <a:t>-команды.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b="0" dirty="0"/>
              <a:t>Создание полного документа 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Генерирует полный </a:t>
            </a:r>
            <a:r>
              <a:rPr lang="ru-RU" b="0" dirty="0" err="1"/>
              <a:t>LaTeX</a:t>
            </a:r>
            <a:r>
              <a:rPr lang="ru-RU" b="0" dirty="0"/>
              <a:t>-документ с заголовком, пакетами и алгоритмической структурой.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Использует пакеты </a:t>
            </a:r>
            <a:r>
              <a:rPr lang="ru-RU" b="0" dirty="0" err="1"/>
              <a:t>algorithm</a:t>
            </a:r>
            <a:r>
              <a:rPr lang="ru-RU" b="0" dirty="0"/>
              <a:t>, </a:t>
            </a:r>
            <a:r>
              <a:rPr lang="ru-RU" b="0" dirty="0" err="1"/>
              <a:t>algorithmic</a:t>
            </a:r>
            <a:r>
              <a:rPr lang="ru-RU" b="0" dirty="0"/>
              <a:t>, </a:t>
            </a:r>
            <a:r>
              <a:rPr lang="ru-RU" b="0" dirty="0" err="1"/>
              <a:t>xcolor</a:t>
            </a:r>
            <a:r>
              <a:rPr lang="ru-RU" b="0" dirty="0"/>
              <a:t> для оформления.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b="0" dirty="0"/>
              <a:t>Экспорт в файл или строку 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Метод </a:t>
            </a:r>
            <a:r>
              <a:rPr lang="ru-RU" b="0" dirty="0" err="1"/>
              <a:t>export_to_latex</a:t>
            </a:r>
            <a:r>
              <a:rPr lang="ru-RU" b="0" dirty="0"/>
              <a:t> сохраняет результат в файл или возвращает строку с </a:t>
            </a:r>
            <a:r>
              <a:rPr lang="ru-RU" b="0" dirty="0" err="1"/>
              <a:t>LaTeX</a:t>
            </a:r>
            <a:r>
              <a:rPr lang="ru-RU" b="0" dirty="0"/>
              <a:t>-кодом.</a:t>
            </a:r>
          </a:p>
        </p:txBody>
      </p:sp>
      <p:pic>
        <p:nvPicPr>
          <p:cNvPr id="5" name="Picture 6">
            <a:extLst>
              <a:ext uri="{FF2B5EF4-FFF2-40B4-BE49-F238E27FC236}">
                <a16:creationId xmlns:a16="http://schemas.microsoft.com/office/drawing/2014/main" id="{4FDA872F-229B-1657-9BCE-D85460BD5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8411" y="5661330"/>
            <a:ext cx="8337273" cy="322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81453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8CC8E9-F844-E648-7933-014EE31AC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0" y="1796975"/>
            <a:ext cx="20123894" cy="1222637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F59B1E-FE60-2759-5D95-543338EFB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Клиент-серверное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32189998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17F91-59F6-3B5E-843D-242A37BF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06E52-CBFA-77D4-2299-D3C49CD7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ED416-8C0E-5C63-4C8F-BB1C7EE1BF9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10827224"/>
          </a:xfrm>
        </p:spPr>
        <p:txBody>
          <a:bodyPr>
            <a:normAutofit/>
          </a:bodyPr>
          <a:lstStyle/>
          <a:p>
            <a:r>
              <a:rPr lang="ru-RU" sz="4800" dirty="0"/>
              <a:t>1. Общая структура приложения</a:t>
            </a:r>
          </a:p>
          <a:p>
            <a:r>
              <a:rPr lang="ru-RU" sz="4800" b="0" dirty="0"/>
              <a:t>Приложение разделено на три основные колонки: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Левая колонка (</a:t>
            </a:r>
            <a:r>
              <a:rPr lang="ru-RU" sz="4800" b="0" dirty="0" err="1"/>
              <a:t>LeftColumn</a:t>
            </a:r>
            <a:r>
              <a:rPr lang="ru-RU" sz="4800" b="0" dirty="0"/>
              <a:t>): Ввод данных, выбор стиля и загрузка файла.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/>
              <a:t>Средняя колонка (</a:t>
            </a:r>
            <a:r>
              <a:rPr lang="ru-RU" sz="4800" b="0" dirty="0" err="1"/>
              <a:t>MiddleColumn</a:t>
            </a:r>
            <a:r>
              <a:rPr lang="ru-RU" sz="4800" b="0" dirty="0"/>
              <a:t>): Отображение </a:t>
            </a:r>
            <a:r>
              <a:rPr lang="ru-RU" sz="4800" b="0" dirty="0" err="1"/>
              <a:t>LaTeX</a:t>
            </a:r>
            <a:r>
              <a:rPr lang="ru-RU" sz="4800" b="0" dirty="0"/>
              <a:t>-кода и управление форматом.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Правая колонка (</a:t>
            </a:r>
            <a:r>
              <a:rPr lang="ru-RU" sz="4800" b="0" dirty="0" err="1"/>
              <a:t>RightColumn</a:t>
            </a:r>
            <a:r>
              <a:rPr lang="ru-RU" sz="4800" b="0" dirty="0"/>
              <a:t>): Предварительный просмотр PDF или </a:t>
            </a:r>
            <a:r>
              <a:rPr lang="ru-RU" sz="4800" b="0" dirty="0" err="1"/>
              <a:t>LaTeX</a:t>
            </a:r>
            <a:r>
              <a:rPr lang="ru-RU" sz="4800" b="0" dirty="0"/>
              <a:t>-кода, а также кнопки для скачивания файлов.</a:t>
            </a:r>
          </a:p>
          <a:p>
            <a:endParaRPr lang="ru-RU" sz="4800" b="0" dirty="0"/>
          </a:p>
          <a:p>
            <a:r>
              <a:rPr lang="ru-RU" sz="4800" dirty="0"/>
              <a:t>Технологии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 err="1"/>
              <a:t>Frontend</a:t>
            </a:r>
            <a:r>
              <a:rPr lang="ru-RU" sz="4800" b="0" dirty="0"/>
              <a:t>: Vue.js, </a:t>
            </a:r>
            <a:r>
              <a:rPr lang="ru-RU" sz="4800" b="0" dirty="0" err="1"/>
              <a:t>Vuetify</a:t>
            </a:r>
            <a:r>
              <a:rPr lang="ru-RU" sz="4800" b="0" dirty="0"/>
              <a:t> (UI), </a:t>
            </a:r>
            <a:r>
              <a:rPr lang="ru-RU" sz="4800" b="0" dirty="0" err="1"/>
              <a:t>pdfjs-dist</a:t>
            </a:r>
            <a:r>
              <a:rPr lang="ru-RU" sz="4800" b="0" dirty="0"/>
              <a:t> (рендеринг PDF).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 err="1"/>
              <a:t>Backend</a:t>
            </a:r>
            <a:r>
              <a:rPr lang="ru-RU" sz="4800" b="0" dirty="0"/>
              <a:t> API: </a:t>
            </a:r>
            <a:r>
              <a:rPr lang="ru-RU" sz="4800" b="0" dirty="0" err="1"/>
              <a:t>Axios</a:t>
            </a:r>
            <a:r>
              <a:rPr lang="ru-RU" sz="4800" b="0" dirty="0"/>
              <a:t> для отправки запросов на сервер.</a:t>
            </a:r>
          </a:p>
          <a:p>
            <a:pPr marL="914400" indent="-685800">
              <a:buFont typeface="Arial" panose="020B0604020202020204" pitchFamily="34" charset="0"/>
              <a:buChar char="•"/>
            </a:pPr>
            <a:r>
              <a:rPr lang="ru-RU" sz="4800" b="0" dirty="0"/>
              <a:t>Форматы файлов: .</a:t>
            </a:r>
            <a:r>
              <a:rPr lang="ru-RU" sz="4800" b="0" dirty="0" err="1"/>
              <a:t>txt</a:t>
            </a:r>
            <a:r>
              <a:rPr lang="ru-RU" sz="4800" b="0" dirty="0"/>
              <a:t>, .</a:t>
            </a:r>
            <a:r>
              <a:rPr lang="ru-RU" sz="4800" b="0" dirty="0" err="1"/>
              <a:t>tex</a:t>
            </a:r>
            <a:r>
              <a:rPr lang="ru-RU" sz="4800" b="0" dirty="0"/>
              <a:t>, .</a:t>
            </a:r>
            <a:r>
              <a:rPr lang="ru-RU" sz="4800" b="0" dirty="0" err="1"/>
              <a:t>pdf</a:t>
            </a:r>
            <a:r>
              <a:rPr lang="ru-RU" sz="4800" b="0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790550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6CD2B-CD6F-9768-CD81-52A8D42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463AF-AA6D-BFD4-D307-3B4A77FF2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5701B4-CE39-34F7-A1E7-F5E866D4E7A2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2263100" cy="10827224"/>
          </a:xfrm>
        </p:spPr>
        <p:txBody>
          <a:bodyPr>
            <a:normAutofit lnSpcReduction="10000"/>
          </a:bodyPr>
          <a:lstStyle/>
          <a:p>
            <a:r>
              <a:rPr lang="ru-RU" sz="4800" dirty="0"/>
              <a:t>2. Основной поток работы</a:t>
            </a:r>
          </a:p>
          <a:p>
            <a:r>
              <a:rPr lang="ru-RU" sz="4800" dirty="0"/>
              <a:t>Шаг 1: Ввод данных в левой колонке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Пользователь выбирает стиль программы (например, "</a:t>
            </a:r>
            <a:r>
              <a:rPr lang="ru-RU" sz="4800" b="0" dirty="0" err="1"/>
              <a:t>tree</a:t>
            </a:r>
            <a:r>
              <a:rPr lang="ru-RU" sz="4800" b="0" dirty="0"/>
              <a:t>", "</a:t>
            </a:r>
            <a:r>
              <a:rPr lang="ru-RU" sz="4800" b="0" dirty="0" err="1"/>
              <a:t>ladder</a:t>
            </a:r>
            <a:r>
              <a:rPr lang="ru-RU" sz="4800" b="0" dirty="0"/>
              <a:t>", "</a:t>
            </a:r>
            <a:r>
              <a:rPr lang="ru-RU" sz="4800" b="0" dirty="0" err="1"/>
              <a:t>line</a:t>
            </a:r>
            <a:r>
              <a:rPr lang="ru-RU" sz="4800" b="0" dirty="0"/>
              <a:t>").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Вводит текст программы в текстовое поле или загружает .</a:t>
            </a:r>
            <a:r>
              <a:rPr lang="ru-RU" sz="4800" b="0" dirty="0" err="1"/>
              <a:t>txt</a:t>
            </a:r>
            <a:r>
              <a:rPr lang="ru-RU" sz="4800" b="0" dirty="0"/>
              <a:t> файл.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Выбирает цвета для ключевых слов и комментариев с помощью палитры.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Нажимает кнопку "Публикация" , чтобы отправить данные на сервер.</a:t>
            </a:r>
          </a:p>
          <a:p>
            <a:r>
              <a:rPr lang="ru-RU" sz="4800" dirty="0"/>
              <a:t>Шаг 2: Получение </a:t>
            </a:r>
            <a:r>
              <a:rPr lang="ru-RU" sz="4800" dirty="0" err="1"/>
              <a:t>LaTeX</a:t>
            </a:r>
            <a:r>
              <a:rPr lang="ru-RU" sz="4800" dirty="0"/>
              <a:t>-кода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Данные отправляются на </a:t>
            </a:r>
            <a:r>
              <a:rPr lang="ru-RU" sz="4800" b="0" dirty="0" err="1"/>
              <a:t>бэкэнд</a:t>
            </a:r>
            <a:r>
              <a:rPr lang="ru-RU" sz="4800" b="0" dirty="0"/>
              <a:t> через API.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 err="1"/>
              <a:t>Бэкэнд</a:t>
            </a:r>
            <a:r>
              <a:rPr lang="ru-RU" sz="4800" b="0" dirty="0"/>
              <a:t> возвращает </a:t>
            </a:r>
            <a:r>
              <a:rPr lang="ru-RU" sz="4800" b="0" dirty="0" err="1"/>
              <a:t>LaTeX</a:t>
            </a:r>
            <a:r>
              <a:rPr lang="ru-RU" sz="4800" b="0" dirty="0"/>
              <a:t>-код, который отображается в средней колонке 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В средней колонке пользователь может: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Изменить имя файла для скачивания.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sz="4800" b="0" dirty="0"/>
              <a:t>Переключиться между полным и упрощенным форматом отображения </a:t>
            </a:r>
            <a:r>
              <a:rPr lang="ru-RU" sz="4800" b="0" dirty="0" err="1"/>
              <a:t>LaTeX</a:t>
            </a:r>
            <a:r>
              <a:rPr lang="ru-RU" sz="4800" b="0" dirty="0"/>
              <a:t>-кода.</a:t>
            </a:r>
          </a:p>
        </p:txBody>
      </p:sp>
    </p:spTree>
    <p:extLst>
      <p:ext uri="{BB962C8B-B14F-4D97-AF65-F5344CB8AC3E}">
        <p14:creationId xmlns:p14="http://schemas.microsoft.com/office/powerpoint/2010/main" val="3026108052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7C9D73-3B92-9DE6-D7C0-B8913E06C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Клиентская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279BF2-7EAA-3064-6D40-C45F0A37ED3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1082722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Шаг 3: Компиляция </a:t>
            </a:r>
            <a:r>
              <a:rPr lang="ru-RU" dirty="0" err="1"/>
              <a:t>LaTeX</a:t>
            </a:r>
            <a:endParaRPr lang="ru-RU" dirty="0"/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Если выбран полный формат , пользователь может нажать кнопку "Компиляция" 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Данные отправляются на </a:t>
            </a:r>
            <a:r>
              <a:rPr lang="ru-RU" b="0" dirty="0" err="1"/>
              <a:t>бэкэнд</a:t>
            </a:r>
            <a:r>
              <a:rPr lang="ru-RU" b="0" dirty="0"/>
              <a:t> через API.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 err="1"/>
              <a:t>Бэкэнд</a:t>
            </a:r>
            <a:r>
              <a:rPr lang="ru-RU" b="0" dirty="0"/>
              <a:t> возвращает ссылки на сгенерированные файлы: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.</a:t>
            </a:r>
            <a:r>
              <a:rPr lang="ru-RU" b="0" dirty="0" err="1"/>
              <a:t>tex</a:t>
            </a:r>
            <a:r>
              <a:rPr lang="ru-RU" b="0" dirty="0"/>
              <a:t> файл (обязательно).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.</a:t>
            </a:r>
            <a:r>
              <a:rPr lang="ru-RU" b="0" dirty="0" err="1"/>
              <a:t>pdf</a:t>
            </a:r>
            <a:r>
              <a:rPr lang="ru-RU" b="0" dirty="0"/>
              <a:t> файл (опционально).</a:t>
            </a:r>
          </a:p>
          <a:p>
            <a:r>
              <a:rPr lang="ru-RU" dirty="0"/>
              <a:t>Шаг 4: Отображение результатов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В правой колонке отображаются результаты: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Если доступен PDF, он </a:t>
            </a:r>
            <a:r>
              <a:rPr lang="ru-RU" b="0" dirty="0" err="1"/>
              <a:t>рендерится</a:t>
            </a:r>
            <a:r>
              <a:rPr lang="ru-RU" b="0" dirty="0"/>
              <a:t> с использованием </a:t>
            </a:r>
            <a:r>
              <a:rPr lang="ru-RU" b="0" dirty="0" err="1"/>
              <a:t>pdfjs-dist</a:t>
            </a:r>
            <a:r>
              <a:rPr lang="ru-RU" b="0" dirty="0"/>
              <a:t>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Если PDF недоступен, показывается сообщение об ошибке.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Пользователь может скачать файлы: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.</a:t>
            </a:r>
            <a:r>
              <a:rPr lang="ru-RU" b="0" dirty="0" err="1"/>
              <a:t>tex</a:t>
            </a:r>
            <a:r>
              <a:rPr lang="ru-RU" b="0" dirty="0"/>
              <a:t> файл всегда доступен.</a:t>
            </a:r>
          </a:p>
          <a:p>
            <a:pPr marL="1654040" lvl="1" indent="-685800">
              <a:buFont typeface="Arial" panose="020B0604020202020204" pitchFamily="34" charset="0"/>
              <a:buChar char="•"/>
            </a:pPr>
            <a:r>
              <a:rPr lang="ru-RU" b="0" dirty="0"/>
              <a:t>.</a:t>
            </a:r>
            <a:r>
              <a:rPr lang="ru-RU" b="0" dirty="0" err="1"/>
              <a:t>pdf</a:t>
            </a:r>
            <a:r>
              <a:rPr lang="ru-RU" b="0" dirty="0"/>
              <a:t> файл доступен только в полном формате.</a:t>
            </a:r>
          </a:p>
        </p:txBody>
      </p:sp>
    </p:spTree>
    <p:extLst>
      <p:ext uri="{BB962C8B-B14F-4D97-AF65-F5344CB8AC3E}">
        <p14:creationId xmlns:p14="http://schemas.microsoft.com/office/powerpoint/2010/main" val="231644187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2E571-8904-CC87-0195-BDA59C123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91B4D85-17D9-C5AF-9719-1BF7C0C8E5D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10874116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Общая структура</a:t>
            </a:r>
          </a:p>
          <a:p>
            <a:r>
              <a:rPr lang="ru-RU" b="0" dirty="0"/>
              <a:t>Серверное приложение реализовано с использованием </a:t>
            </a:r>
            <a:r>
              <a:rPr lang="ru-RU" b="0" dirty="0" err="1"/>
              <a:t>FastAPI</a:t>
            </a:r>
            <a:r>
              <a:rPr lang="ru-RU" b="0" dirty="0"/>
              <a:t> , что обеспечивает высокую производительность и удобство разработки </a:t>
            </a:r>
            <a:r>
              <a:rPr lang="ru-RU" b="0" dirty="0" err="1"/>
              <a:t>RESTful</a:t>
            </a:r>
            <a:r>
              <a:rPr lang="ru-RU" b="0" dirty="0"/>
              <a:t> API. Архитектура приложения состоит из следующих компонентов:</a:t>
            </a:r>
          </a:p>
          <a:p>
            <a:endParaRPr lang="ru-RU" b="0" dirty="0"/>
          </a:p>
          <a:p>
            <a:r>
              <a:rPr lang="ru-RU" dirty="0"/>
              <a:t>1. Маршрутизация (</a:t>
            </a:r>
            <a:r>
              <a:rPr lang="ru-RU" dirty="0" err="1"/>
              <a:t>Endpoints</a:t>
            </a:r>
            <a:r>
              <a:rPr lang="ru-RU" dirty="0"/>
              <a:t>) :</a:t>
            </a:r>
          </a:p>
          <a:p>
            <a:pPr marL="1002411" lvl="2" indent="0">
              <a:buNone/>
            </a:pPr>
            <a:r>
              <a:rPr lang="ru-RU" b="0" dirty="0"/>
              <a:t>/</a:t>
            </a:r>
            <a:r>
              <a:rPr lang="ru-RU" b="0" dirty="0" err="1"/>
              <a:t>api</a:t>
            </a:r>
            <a:r>
              <a:rPr lang="ru-RU" b="0" dirty="0"/>
              <a:t>/</a:t>
            </a:r>
            <a:r>
              <a:rPr lang="ru-RU" b="0" dirty="0" err="1"/>
              <a:t>latex</a:t>
            </a:r>
            <a:r>
              <a:rPr lang="ru-RU" b="0" dirty="0"/>
              <a:t>: Обрабатывает запросы на форматирование исходного кода в </a:t>
            </a:r>
            <a:r>
              <a:rPr lang="ru-RU" b="0" dirty="0" err="1"/>
              <a:t>LaTeX</a:t>
            </a:r>
            <a:r>
              <a:rPr lang="ru-RU" b="0" dirty="0"/>
              <a:t>.</a:t>
            </a:r>
          </a:p>
          <a:p>
            <a:pPr marL="1002411" lvl="2" indent="0">
              <a:buNone/>
            </a:pPr>
            <a:r>
              <a:rPr lang="ru-RU" b="0" dirty="0"/>
              <a:t>/</a:t>
            </a:r>
            <a:r>
              <a:rPr lang="ru-RU" b="0" dirty="0" err="1"/>
              <a:t>api</a:t>
            </a:r>
            <a:r>
              <a:rPr lang="ru-RU" b="0" dirty="0"/>
              <a:t>/</a:t>
            </a:r>
            <a:r>
              <a:rPr lang="ru-RU" b="0" dirty="0" err="1"/>
              <a:t>compile</a:t>
            </a:r>
            <a:r>
              <a:rPr lang="ru-RU" b="0" dirty="0"/>
              <a:t>: Принимает </a:t>
            </a:r>
            <a:r>
              <a:rPr lang="ru-RU" b="0" dirty="0" err="1"/>
              <a:t>LaTeX</a:t>
            </a:r>
            <a:r>
              <a:rPr lang="ru-RU" b="0" dirty="0"/>
              <a:t>-код и компилирует его в PDF.</a:t>
            </a:r>
          </a:p>
          <a:p>
            <a:pPr marL="1002411" lvl="2" indent="0">
              <a:buNone/>
            </a:pPr>
            <a:r>
              <a:rPr lang="ru-RU" b="0" dirty="0"/>
              <a:t>/</a:t>
            </a:r>
            <a:r>
              <a:rPr lang="ru-RU" b="0" dirty="0" err="1"/>
              <a:t>static</a:t>
            </a:r>
            <a:r>
              <a:rPr lang="ru-RU" b="0" dirty="0"/>
              <a:t>: Предоставляет доступ к статическим файлам (например, .</a:t>
            </a:r>
            <a:r>
              <a:rPr lang="ru-RU" b="0" dirty="0" err="1"/>
              <a:t>tex</a:t>
            </a:r>
            <a:r>
              <a:rPr lang="ru-RU" b="0" dirty="0"/>
              <a:t> и .</a:t>
            </a:r>
            <a:r>
              <a:rPr lang="ru-RU" b="0" dirty="0" err="1"/>
              <a:t>pdf</a:t>
            </a:r>
            <a:r>
              <a:rPr lang="ru-RU" b="0" dirty="0"/>
              <a:t>).</a:t>
            </a:r>
          </a:p>
          <a:p>
            <a:r>
              <a:rPr lang="ru-RU" dirty="0"/>
              <a:t>2. Бизнес-логика :</a:t>
            </a:r>
          </a:p>
          <a:p>
            <a:pPr marL="1002411" lvl="2" indent="0">
              <a:buNone/>
            </a:pPr>
            <a:r>
              <a:rPr lang="ru-RU" b="0" dirty="0"/>
              <a:t>Класс </a:t>
            </a:r>
            <a:r>
              <a:rPr lang="ru-RU" b="0" dirty="0" err="1"/>
              <a:t>Formatter</a:t>
            </a:r>
            <a:r>
              <a:rPr lang="ru-RU" b="0" dirty="0"/>
              <a:t> отвечает за форматирование AST в </a:t>
            </a:r>
            <a:r>
              <a:rPr lang="ru-RU" b="0" dirty="0" err="1"/>
              <a:t>LaTeX</a:t>
            </a:r>
            <a:r>
              <a:rPr lang="ru-RU" b="0" dirty="0"/>
              <a:t>.</a:t>
            </a:r>
          </a:p>
          <a:p>
            <a:pPr marL="1002411" lvl="2" indent="0">
              <a:buNone/>
            </a:pPr>
            <a:r>
              <a:rPr lang="ru-RU" b="0" dirty="0"/>
              <a:t>Методы </a:t>
            </a:r>
            <a:r>
              <a:rPr lang="ru-RU" b="0" dirty="0" err="1"/>
              <a:t>build_pdf</a:t>
            </a:r>
            <a:r>
              <a:rPr lang="ru-RU" b="0" dirty="0"/>
              <a:t> и </a:t>
            </a:r>
            <a:r>
              <a:rPr lang="ru-RU" b="0" dirty="0" err="1"/>
              <a:t>save_to</a:t>
            </a:r>
            <a:r>
              <a:rPr lang="ru-RU" b="0" dirty="0"/>
              <a:t> используются для компиляции </a:t>
            </a:r>
            <a:r>
              <a:rPr lang="ru-RU" b="0" dirty="0" err="1"/>
              <a:t>LaTeX</a:t>
            </a:r>
            <a:r>
              <a:rPr lang="ru-RU" b="0" dirty="0"/>
              <a:t>-кода в PDF.</a:t>
            </a:r>
          </a:p>
          <a:p>
            <a:pPr marL="1002411" lvl="2" indent="0">
              <a:buNone/>
            </a:pPr>
            <a:r>
              <a:rPr lang="ru-RU" b="0" dirty="0"/>
              <a:t>Вспомогательные модули :</a:t>
            </a:r>
          </a:p>
          <a:p>
            <a:pPr marL="1002411" lvl="2" indent="0">
              <a:buNone/>
            </a:pPr>
            <a:r>
              <a:rPr lang="ru-RU" b="0" dirty="0" err="1"/>
              <a:t>extract_filename</a:t>
            </a:r>
            <a:r>
              <a:rPr lang="ru-RU" b="0" dirty="0"/>
              <a:t> и </a:t>
            </a:r>
            <a:r>
              <a:rPr lang="ru-RU" b="0" dirty="0" err="1"/>
              <a:t>get_yaml_file_path</a:t>
            </a:r>
            <a:r>
              <a:rPr lang="ru-RU" b="0" dirty="0"/>
              <a:t> помогают работать с YAML-файлами.</a:t>
            </a:r>
          </a:p>
          <a:p>
            <a:pPr marL="1002411" lvl="2" indent="0">
              <a:buNone/>
            </a:pPr>
            <a:r>
              <a:rPr lang="ru-RU" b="0" dirty="0"/>
              <a:t>TEMP_DIR используется для хранения временных файлов (.</a:t>
            </a:r>
            <a:r>
              <a:rPr lang="ru-RU" b="0" dirty="0" err="1"/>
              <a:t>tex</a:t>
            </a:r>
            <a:r>
              <a:rPr lang="ru-RU" b="0" dirty="0"/>
              <a:t>, .</a:t>
            </a:r>
            <a:r>
              <a:rPr lang="ru-RU" b="0" dirty="0" err="1"/>
              <a:t>pdf</a:t>
            </a:r>
            <a:r>
              <a:rPr lang="ru-RU" b="0" dirty="0"/>
              <a:t>).</a:t>
            </a:r>
          </a:p>
          <a:p>
            <a:r>
              <a:rPr lang="ru-RU" dirty="0"/>
              <a:t>3. </a:t>
            </a:r>
            <a:r>
              <a:rPr lang="ru-RU" dirty="0" err="1"/>
              <a:t>Middleware</a:t>
            </a:r>
            <a:r>
              <a:rPr lang="ru-RU" dirty="0"/>
              <a:t> :</a:t>
            </a:r>
          </a:p>
          <a:p>
            <a:pPr marL="1002411" lvl="2" indent="0">
              <a:buNone/>
            </a:pPr>
            <a:r>
              <a:rPr lang="ru-RU" b="0" dirty="0" err="1"/>
              <a:t>CORSMiddleware</a:t>
            </a:r>
            <a:r>
              <a:rPr lang="ru-RU" b="0" dirty="0"/>
              <a:t> обеспечивает поддержку кросс-доменных запросов.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948783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2719C-72E6-7CFB-5A29-8E0E0E25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8094C-B4E5-7952-0B31-B2C2A6FC8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9A77AD-6B9C-169A-B033-264B27C2DCA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108741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a) </a:t>
            </a:r>
            <a:r>
              <a:rPr lang="ru-RU" dirty="0" err="1"/>
              <a:t>Эндпоинт</a:t>
            </a:r>
            <a:r>
              <a:rPr lang="ru-RU" dirty="0"/>
              <a:t> /</a:t>
            </a:r>
            <a:r>
              <a:rPr lang="en-US" dirty="0" err="1"/>
              <a:t>api</a:t>
            </a:r>
            <a:r>
              <a:rPr lang="en-US" dirty="0"/>
              <a:t>/latex</a:t>
            </a:r>
          </a:p>
          <a:p>
            <a:r>
              <a:rPr lang="ru-RU" b="0" dirty="0"/>
              <a:t>Этот </a:t>
            </a:r>
            <a:r>
              <a:rPr lang="ru-RU" b="0" dirty="0" err="1"/>
              <a:t>эндпоинт</a:t>
            </a:r>
            <a:r>
              <a:rPr lang="ru-RU" b="0" dirty="0"/>
              <a:t> отвечает за форматирование исходного кода в </a:t>
            </a:r>
            <a:r>
              <a:rPr lang="en-US" b="0" dirty="0"/>
              <a:t>LaTeX.</a:t>
            </a:r>
          </a:p>
          <a:p>
            <a:endParaRPr lang="en-US" b="0" dirty="0"/>
          </a:p>
          <a:p>
            <a:r>
              <a:rPr lang="ru-RU" dirty="0"/>
              <a:t>1. Получение данных </a:t>
            </a:r>
            <a:r>
              <a:rPr lang="ru-RU" b="0" dirty="0"/>
              <a:t>:</a:t>
            </a:r>
          </a:p>
          <a:p>
            <a:pPr marL="1002411" lvl="2" indent="0">
              <a:buNone/>
            </a:pPr>
            <a:r>
              <a:rPr lang="ru-RU" b="0" dirty="0"/>
              <a:t>Запрос содержит </a:t>
            </a:r>
            <a:r>
              <a:rPr lang="en-US" b="0" dirty="0"/>
              <a:t>JSON </a:t>
            </a:r>
            <a:r>
              <a:rPr lang="ru-RU" b="0" dirty="0"/>
              <a:t>с полями:</a:t>
            </a:r>
          </a:p>
          <a:p>
            <a:pPr marL="1002411" lvl="2" indent="0">
              <a:buNone/>
            </a:pPr>
            <a:r>
              <a:rPr lang="en-US" b="0" dirty="0"/>
              <a:t>style: </a:t>
            </a:r>
            <a:r>
              <a:rPr lang="ru-RU" b="0" dirty="0"/>
              <a:t>Стиль форматирования (например, </a:t>
            </a:r>
            <a:r>
              <a:rPr lang="en-US" b="0" dirty="0"/>
              <a:t>ladder, string, tree).</a:t>
            </a:r>
          </a:p>
          <a:p>
            <a:pPr marL="1002411" lvl="2" indent="0">
              <a:buNone/>
            </a:pPr>
            <a:r>
              <a:rPr lang="en-US" b="0" dirty="0"/>
              <a:t>text: </a:t>
            </a:r>
            <a:r>
              <a:rPr lang="ru-RU" b="0" dirty="0"/>
              <a:t>Исходный код для форматирования.</a:t>
            </a:r>
          </a:p>
          <a:p>
            <a:pPr marL="1002411" lvl="2" indent="0">
              <a:buNone/>
            </a:pPr>
            <a:r>
              <a:rPr lang="en-US" b="0" dirty="0" err="1"/>
              <a:t>colorKeywords</a:t>
            </a:r>
            <a:r>
              <a:rPr lang="en-US" b="0" dirty="0"/>
              <a:t>, </a:t>
            </a:r>
            <a:r>
              <a:rPr lang="en-US" b="0" dirty="0" err="1"/>
              <a:t>colorComment</a:t>
            </a:r>
            <a:r>
              <a:rPr lang="en-US" b="0" dirty="0"/>
              <a:t>: </a:t>
            </a:r>
            <a:r>
              <a:rPr lang="ru-RU" b="0" dirty="0"/>
              <a:t>Цвета для подсветки.</a:t>
            </a:r>
          </a:p>
          <a:p>
            <a:r>
              <a:rPr lang="ru-RU" dirty="0"/>
              <a:t>2. Обработка данных </a:t>
            </a:r>
            <a:r>
              <a:rPr lang="ru-RU" b="0" dirty="0"/>
              <a:t>:</a:t>
            </a:r>
          </a:p>
          <a:p>
            <a:pPr marL="1002411" lvl="2" indent="0">
              <a:buNone/>
            </a:pPr>
            <a:r>
              <a:rPr lang="ru-RU" b="0" dirty="0"/>
              <a:t>Функция </a:t>
            </a:r>
            <a:r>
              <a:rPr lang="en-US" b="0" dirty="0" err="1"/>
              <a:t>extract_filename</a:t>
            </a:r>
            <a:r>
              <a:rPr lang="en-US" b="0" dirty="0"/>
              <a:t> </a:t>
            </a:r>
            <a:r>
              <a:rPr lang="ru-RU" b="0" dirty="0"/>
              <a:t>извлекает имя файла из текста.</a:t>
            </a:r>
          </a:p>
          <a:p>
            <a:pPr marL="1002411" lvl="2" indent="0">
              <a:buNone/>
            </a:pPr>
            <a:r>
              <a:rPr lang="ru-RU" b="0" dirty="0"/>
              <a:t>Путь к </a:t>
            </a:r>
            <a:r>
              <a:rPr lang="en-US" b="0" dirty="0"/>
              <a:t>YAML-</a:t>
            </a:r>
            <a:r>
              <a:rPr lang="ru-RU" b="0" dirty="0"/>
              <a:t>файлу определяется с помощью </a:t>
            </a:r>
            <a:r>
              <a:rPr lang="en-US" b="0" dirty="0" err="1"/>
              <a:t>get_yaml_file_path</a:t>
            </a:r>
            <a:r>
              <a:rPr lang="en-US" b="0" dirty="0"/>
              <a:t>.</a:t>
            </a:r>
          </a:p>
          <a:p>
            <a:pPr marL="1002411" lvl="2" indent="0">
              <a:buNone/>
            </a:pPr>
            <a:r>
              <a:rPr lang="ru-RU" b="0" dirty="0"/>
              <a:t>Создается экземпляр класса </a:t>
            </a:r>
            <a:r>
              <a:rPr lang="en-US" b="0" dirty="0"/>
              <a:t>Formatter </a:t>
            </a:r>
            <a:r>
              <a:rPr lang="ru-RU" b="0" dirty="0"/>
              <a:t>с параметрами:</a:t>
            </a:r>
          </a:p>
          <a:p>
            <a:pPr marL="1002411" lvl="2" indent="0">
              <a:buNone/>
            </a:pPr>
            <a:r>
              <a:rPr lang="ru-RU" b="0" dirty="0"/>
              <a:t>Путь к </a:t>
            </a:r>
            <a:r>
              <a:rPr lang="en-US" b="0" dirty="0"/>
              <a:t>YAML-</a:t>
            </a:r>
            <a:r>
              <a:rPr lang="ru-RU" b="0" dirty="0"/>
              <a:t>файлу.</a:t>
            </a:r>
          </a:p>
          <a:p>
            <a:pPr marL="1002411" lvl="2" indent="0">
              <a:buNone/>
            </a:pPr>
            <a:r>
              <a:rPr lang="ru-RU" b="0" dirty="0"/>
              <a:t>Стиль форматирования.</a:t>
            </a:r>
          </a:p>
          <a:p>
            <a:pPr marL="1002411" lvl="2" indent="0">
              <a:buNone/>
            </a:pPr>
            <a:r>
              <a:rPr lang="ru-RU" b="0" dirty="0"/>
              <a:t>Цвета для подсветки.</a:t>
            </a:r>
          </a:p>
          <a:p>
            <a:r>
              <a:rPr lang="ru-RU" dirty="0"/>
              <a:t>3. Формирование ответа </a:t>
            </a:r>
            <a:r>
              <a:rPr lang="ru-RU" b="0" dirty="0"/>
              <a:t>:</a:t>
            </a:r>
          </a:p>
          <a:p>
            <a:pPr marL="1002411" lvl="2" indent="0">
              <a:buNone/>
            </a:pPr>
            <a:r>
              <a:rPr lang="ru-RU" b="0" dirty="0"/>
              <a:t>Метод </a:t>
            </a:r>
            <a:r>
              <a:rPr lang="en-US" b="0" dirty="0" err="1"/>
              <a:t>export_to_latex</a:t>
            </a:r>
            <a:r>
              <a:rPr lang="en-US" b="0" dirty="0"/>
              <a:t> </a:t>
            </a:r>
            <a:r>
              <a:rPr lang="ru-RU" b="0" dirty="0"/>
              <a:t>преобразует </a:t>
            </a:r>
            <a:r>
              <a:rPr lang="en-US" b="0" dirty="0"/>
              <a:t>AST </a:t>
            </a:r>
            <a:r>
              <a:rPr lang="ru-RU" b="0" dirty="0"/>
              <a:t>в </a:t>
            </a:r>
            <a:r>
              <a:rPr lang="en-US" b="0" dirty="0"/>
              <a:t>LaTeX-</a:t>
            </a:r>
            <a:r>
              <a:rPr lang="ru-RU" b="0" dirty="0"/>
              <a:t>код.</a:t>
            </a:r>
          </a:p>
          <a:p>
            <a:pPr marL="1002411" lvl="2" indent="0">
              <a:buNone/>
            </a:pPr>
            <a:r>
              <a:rPr lang="ru-RU" b="0" dirty="0"/>
              <a:t>Результат возвращается в </a:t>
            </a:r>
            <a:r>
              <a:rPr lang="en-US" b="0" dirty="0"/>
              <a:t>JSON-</a:t>
            </a:r>
            <a:r>
              <a:rPr lang="ru-RU" b="0" dirty="0"/>
              <a:t>ответе.</a:t>
            </a:r>
          </a:p>
        </p:txBody>
      </p:sp>
    </p:spTree>
    <p:extLst>
      <p:ext uri="{BB962C8B-B14F-4D97-AF65-F5344CB8AC3E}">
        <p14:creationId xmlns:p14="http://schemas.microsoft.com/office/powerpoint/2010/main" val="279401914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9A5DA-3F47-1722-491A-41EBD6F2D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009777-DA2E-FC9B-96AF-0C57CD2F5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Серверная часть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6A96E9-5B44-59B6-52E5-93F64AC16D6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1206500" y="2372961"/>
            <a:ext cx="21971000" cy="1087411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b) </a:t>
            </a:r>
            <a:r>
              <a:rPr lang="ru-RU" dirty="0" err="1"/>
              <a:t>Эндпоинт</a:t>
            </a:r>
            <a:r>
              <a:rPr lang="ru-RU" dirty="0"/>
              <a:t> /</a:t>
            </a:r>
            <a:r>
              <a:rPr lang="ru-RU" dirty="0" err="1"/>
              <a:t>api</a:t>
            </a:r>
            <a:r>
              <a:rPr lang="ru-RU" dirty="0"/>
              <a:t>/</a:t>
            </a:r>
            <a:r>
              <a:rPr lang="ru-RU" dirty="0" err="1"/>
              <a:t>compile</a:t>
            </a:r>
            <a:endParaRPr lang="ru-RU" dirty="0"/>
          </a:p>
          <a:p>
            <a:r>
              <a:rPr lang="ru-RU" b="0" dirty="0"/>
              <a:t>Этот </a:t>
            </a:r>
            <a:r>
              <a:rPr lang="ru-RU" b="0" dirty="0" err="1"/>
              <a:t>эндпоинт</a:t>
            </a:r>
            <a:r>
              <a:rPr lang="ru-RU" b="0" dirty="0"/>
              <a:t> отвечает за компиляцию </a:t>
            </a:r>
            <a:r>
              <a:rPr lang="ru-RU" b="0" dirty="0" err="1"/>
              <a:t>LaTeX</a:t>
            </a:r>
            <a:r>
              <a:rPr lang="ru-RU" b="0" dirty="0"/>
              <a:t>-кода в PDF.</a:t>
            </a:r>
          </a:p>
          <a:p>
            <a:endParaRPr lang="ru-RU" b="0" dirty="0"/>
          </a:p>
          <a:p>
            <a:r>
              <a:rPr lang="ru-RU" dirty="0"/>
              <a:t>1. Получение данных :</a:t>
            </a:r>
          </a:p>
          <a:p>
            <a:pPr lvl="1" indent="0">
              <a:buNone/>
            </a:pPr>
            <a:r>
              <a:rPr lang="ru-RU" b="0" dirty="0"/>
              <a:t>Запрос содержит JSON с полями:</a:t>
            </a:r>
          </a:p>
          <a:p>
            <a:pPr lvl="1" indent="0">
              <a:buNone/>
            </a:pPr>
            <a:r>
              <a:rPr lang="ru-RU" b="0" dirty="0" err="1"/>
              <a:t>isFullFormat</a:t>
            </a:r>
            <a:r>
              <a:rPr lang="ru-RU" b="0" dirty="0"/>
              <a:t>: Флаг, указывающий, нужно ли компилировать PDF.</a:t>
            </a:r>
          </a:p>
          <a:p>
            <a:pPr lvl="1" indent="0">
              <a:buNone/>
            </a:pPr>
            <a:r>
              <a:rPr lang="ru-RU" b="0" dirty="0" err="1"/>
              <a:t>filename</a:t>
            </a:r>
            <a:r>
              <a:rPr lang="ru-RU" b="0" dirty="0"/>
              <a:t>: Имя файла (опционально).</a:t>
            </a:r>
          </a:p>
          <a:p>
            <a:pPr lvl="1" indent="0">
              <a:buNone/>
            </a:pPr>
            <a:r>
              <a:rPr lang="ru-RU" b="0" dirty="0" err="1"/>
              <a:t>latexCode</a:t>
            </a:r>
            <a:r>
              <a:rPr lang="ru-RU" b="0" dirty="0"/>
              <a:t>: </a:t>
            </a:r>
            <a:r>
              <a:rPr lang="ru-RU" b="0" dirty="0" err="1"/>
              <a:t>LaTeX</a:t>
            </a:r>
            <a:r>
              <a:rPr lang="ru-RU" b="0" dirty="0"/>
              <a:t>-код для компиляции.</a:t>
            </a:r>
          </a:p>
          <a:p>
            <a:r>
              <a:rPr lang="ru-RU" dirty="0"/>
              <a:t>2. Создание временных файлов :</a:t>
            </a:r>
          </a:p>
          <a:p>
            <a:pPr marL="1002411" lvl="2" indent="0">
              <a:buNone/>
            </a:pPr>
            <a:r>
              <a:rPr lang="ru-RU" b="0" dirty="0" err="1"/>
              <a:t>LaTeX</a:t>
            </a:r>
            <a:r>
              <a:rPr lang="ru-RU" b="0" dirty="0"/>
              <a:t>-код записывается во временный .</a:t>
            </a:r>
            <a:r>
              <a:rPr lang="ru-RU" b="0" dirty="0" err="1"/>
              <a:t>tex</a:t>
            </a:r>
            <a:r>
              <a:rPr lang="ru-RU" b="0" dirty="0"/>
              <a:t> файл.</a:t>
            </a:r>
          </a:p>
          <a:p>
            <a:pPr marL="1002411" lvl="2" indent="0">
              <a:buNone/>
            </a:pPr>
            <a:r>
              <a:rPr lang="ru-RU" b="0" dirty="0"/>
              <a:t>Имена файлов генерируются на основе переданного имени или по умолчанию (</a:t>
            </a:r>
            <a:r>
              <a:rPr lang="ru-RU" b="0" dirty="0" err="1"/>
              <a:t>output</a:t>
            </a:r>
            <a:r>
              <a:rPr lang="ru-RU" b="0" dirty="0"/>
              <a:t>).</a:t>
            </a:r>
          </a:p>
          <a:p>
            <a:r>
              <a:rPr lang="ru-RU" dirty="0"/>
              <a:t>3. Компиляция PDF </a:t>
            </a:r>
            <a:r>
              <a:rPr lang="ru-RU" b="0" dirty="0"/>
              <a:t>:</a:t>
            </a:r>
          </a:p>
          <a:p>
            <a:pPr marL="1002411" lvl="2" indent="0">
              <a:buNone/>
            </a:pPr>
            <a:r>
              <a:rPr lang="ru-RU" b="0" dirty="0"/>
              <a:t>Если </a:t>
            </a:r>
            <a:r>
              <a:rPr lang="ru-RU" b="0" dirty="0" err="1"/>
              <a:t>isFullFormat</a:t>
            </a:r>
            <a:r>
              <a:rPr lang="ru-RU" b="0" dirty="0"/>
              <a:t>=True, вызывается метод </a:t>
            </a:r>
            <a:r>
              <a:rPr lang="ru-RU" b="0" dirty="0" err="1"/>
              <a:t>build_pdf</a:t>
            </a:r>
            <a:r>
              <a:rPr lang="ru-RU" b="0" dirty="0"/>
              <a:t> для компиляции </a:t>
            </a:r>
            <a:r>
              <a:rPr lang="ru-RU" b="0" dirty="0" err="1"/>
              <a:t>LaTeX</a:t>
            </a:r>
            <a:r>
              <a:rPr lang="ru-RU" b="0" dirty="0"/>
              <a:t>-кода.</a:t>
            </a:r>
          </a:p>
          <a:p>
            <a:pPr marL="1002411" lvl="2" indent="0">
              <a:buNone/>
            </a:pPr>
            <a:r>
              <a:rPr lang="ru-RU" b="0" dirty="0"/>
              <a:t>Результирующий PDF сохраняется во временный файл.</a:t>
            </a:r>
          </a:p>
          <a:p>
            <a:r>
              <a:rPr lang="ru-RU" dirty="0"/>
              <a:t>4. Формирование ответа </a:t>
            </a:r>
            <a:r>
              <a:rPr lang="ru-RU" b="0" dirty="0"/>
              <a:t>:</a:t>
            </a:r>
          </a:p>
          <a:p>
            <a:pPr marL="1002411" lvl="2" indent="0">
              <a:buNone/>
            </a:pPr>
            <a:r>
              <a:rPr lang="ru-RU" b="0" dirty="0"/>
              <a:t>Возвращается JSON с путями к .</a:t>
            </a:r>
            <a:r>
              <a:rPr lang="ru-RU" b="0" dirty="0" err="1"/>
              <a:t>tex</a:t>
            </a:r>
            <a:r>
              <a:rPr lang="ru-RU" b="0" dirty="0"/>
              <a:t> и .</a:t>
            </a:r>
            <a:r>
              <a:rPr lang="ru-RU" b="0" dirty="0" err="1"/>
              <a:t>pdf</a:t>
            </a:r>
            <a:r>
              <a:rPr lang="ru-RU" b="0" dirty="0"/>
              <a:t> файлам:</a:t>
            </a:r>
          </a:p>
        </p:txBody>
      </p:sp>
    </p:spTree>
    <p:extLst>
      <p:ext uri="{BB962C8B-B14F-4D97-AF65-F5344CB8AC3E}">
        <p14:creationId xmlns:p14="http://schemas.microsoft.com/office/powerpoint/2010/main" val="13835628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40;g3488393232b_3_31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t>Техническое задание (2/4)</a:t>
            </a:r>
          </a:p>
        </p:txBody>
      </p:sp>
      <p:sp>
        <p:nvSpPr>
          <p:cNvPr id="249" name="Google Shape;141;g3488393232b_3_31"/>
          <p:cNvSpPr txBox="1">
            <a:spLocks noGrp="1"/>
          </p:cNvSpPr>
          <p:nvPr>
            <p:ph type="body" sz="quarter" idx="1"/>
          </p:nvPr>
        </p:nvSpPr>
        <p:spPr>
          <a:xfrm>
            <a:off x="1206499" y="2372961"/>
            <a:ext cx="21971102" cy="934801"/>
          </a:xfrm>
          <a:prstGeom prst="rect">
            <a:avLst/>
          </a:prstGeom>
        </p:spPr>
        <p:txBody>
          <a:bodyPr/>
          <a:lstStyle/>
          <a:p>
            <a:pPr marL="0"/>
            <a:r>
              <a:rPr lang="ru-RU" dirty="0"/>
              <a:t>Модель использования</a:t>
            </a:r>
            <a:endParaRPr dirty="0"/>
          </a:p>
        </p:txBody>
      </p:sp>
      <p:sp>
        <p:nvSpPr>
          <p:cNvPr id="250" name="Google Shape;142;g3488393232b_3_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effectLst/>
              </a:rPr>
              <a:t>Проект предполагает несколько вариантов использования, что требует разработки дополнительных инструментов для обеспечения полезности и применимости языка. Основные варианты использования включают:</a:t>
            </a:r>
            <a:endParaRPr lang="ru-RU" dirty="0">
              <a:effectLst/>
            </a:endParaRPr>
          </a:p>
          <a:p>
            <a:r>
              <a:rPr lang="ru-RU" dirty="0">
                <a:solidFill>
                  <a:srgbClr val="000000"/>
                </a:solidFill>
                <a:effectLst/>
              </a:rPr>
              <a:t>Публикация: Необходимо учитывать различные требования к вёрстке при публикации, включая размер, цвет, нумерацию и масштаб (от строчки до периодического издания).</a:t>
            </a:r>
            <a:endParaRPr dirty="0"/>
          </a:p>
        </p:txBody>
      </p:sp>
      <p:sp>
        <p:nvSpPr>
          <p:cNvPr id="251" name="Google Shape;143;g3488393232b_3_31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99" y="130861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33;g3488393232b_1_406"/>
          <p:cNvSpPr txBox="1"/>
          <p:nvPr/>
        </p:nvSpPr>
        <p:spPr>
          <a:xfrm>
            <a:off x="1020275" y="2166936"/>
            <a:ext cx="16547850" cy="858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05449" tIns="105449" rIns="105449" bIns="105449">
            <a:spAutoFit/>
          </a:bodyPr>
          <a:lstStyle/>
          <a:p>
            <a:pPr>
              <a:defRPr sz="4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rPr dirty="0" err="1"/>
              <a:t>Репозиторий</a:t>
            </a:r>
            <a:r>
              <a:rPr dirty="0"/>
              <a:t>:</a:t>
            </a:r>
            <a:r>
              <a:rPr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en-GB" dirty="0">
                <a:hlinkClick r:id="rId2"/>
              </a:rPr>
              <a:t>https://github.com/Deforc/PSEKO</a:t>
            </a:r>
            <a:endParaRPr dirty="0">
              <a:solidFill>
                <a:schemeClr val="accen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5" name="Google Shape;435;g3488393232b_1_406"/>
          <p:cNvSpPr txBox="1">
            <a:spLocks noGrp="1"/>
          </p:cNvSpPr>
          <p:nvPr>
            <p:ph type="title"/>
          </p:nvPr>
        </p:nvSpPr>
        <p:spPr>
          <a:xfrm>
            <a:off x="914749" y="544492"/>
            <a:ext cx="21971102" cy="1334402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868680">
              <a:defRPr sz="8075"/>
            </a:lvl1pPr>
          </a:lstStyle>
          <a:p>
            <a:r>
              <a:rPr dirty="0" err="1"/>
              <a:t>Github</a:t>
            </a:r>
            <a:endParaRPr dirty="0"/>
          </a:p>
        </p:txBody>
      </p:sp>
      <p:sp>
        <p:nvSpPr>
          <p:cNvPr id="456" name="Google Shape;436;g3488393232b_1_40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3202275"/>
            <a:ext cx="368504" cy="37460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42;g3488393232b_1_437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(1/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61" name="Google Shape;443;g3488393232b_1_43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pic>
        <p:nvPicPr>
          <p:cNvPr id="4" name="Рисунок 3" descr="Изображение выглядит как текст, веб-страница, программное обеспечение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7D790D9-DD92-3F3B-63A4-0B65972B2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33" y="2243822"/>
            <a:ext cx="21415168" cy="1013874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3B6712E-4221-8D42-88CF-7567E805A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8167" y="10564150"/>
            <a:ext cx="6643255" cy="46961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6C24E75-FAA5-C0AE-E369-5396E18DA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751" y="2364794"/>
            <a:ext cx="3477110" cy="43821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F62B6-4BDE-8E78-7CE3-577072EE8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42;g3488393232b_1_437">
            <a:extLst>
              <a:ext uri="{FF2B5EF4-FFF2-40B4-BE49-F238E27FC236}">
                <a16:creationId xmlns:a16="http://schemas.microsoft.com/office/drawing/2014/main" id="{661CABE2-13E9-EE8D-B485-0ABC983B70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2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61" name="Google Shape;443;g3488393232b_1_437">
            <a:extLst>
              <a:ext uri="{FF2B5EF4-FFF2-40B4-BE49-F238E27FC236}">
                <a16:creationId xmlns:a16="http://schemas.microsoft.com/office/drawing/2014/main" id="{806DC94E-9C2A-2A22-AFD5-C70A2C24F1CB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pic>
        <p:nvPicPr>
          <p:cNvPr id="4" name="Рисунок 3" descr="Изображение выглядит как текст, веб-страница, программное обеспечение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FF66FD3-914D-C428-36D5-A7DC1E47C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33" y="2243822"/>
            <a:ext cx="21415168" cy="10138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A7712F-3C02-3149-04E3-308B13E35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51" y="2364794"/>
            <a:ext cx="3477110" cy="43821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69C1E04-0C00-7E41-3B0B-03025A95D0DD}"/>
              </a:ext>
            </a:extLst>
          </p:cNvPr>
          <p:cNvSpPr/>
          <p:nvPr/>
        </p:nvSpPr>
        <p:spPr>
          <a:xfrm>
            <a:off x="1575833" y="2243822"/>
            <a:ext cx="2231891" cy="690447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48A2A661-2241-C66C-7305-60D8BFB823C5}"/>
              </a:ext>
            </a:extLst>
          </p:cNvPr>
          <p:cNvCxnSpPr>
            <a:cxnSpLocks/>
          </p:cNvCxnSpPr>
          <p:nvPr/>
        </p:nvCxnSpPr>
        <p:spPr>
          <a:xfrm flipH="1" flipV="1">
            <a:off x="3807724" y="2934269"/>
            <a:ext cx="3452884" cy="901507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11" name="Рисунок 10" descr="Изображение выглядит как текст, меню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A435B96-EB7B-36AA-D600-AAA43DC9A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2939" y="2422492"/>
            <a:ext cx="15485228" cy="66175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5B2B86A-BB95-A37E-2CB1-72CA01C2F5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167" y="10564150"/>
            <a:ext cx="6643255" cy="4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41868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50B55-0FAD-B32B-2A28-4EC727CB2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42;g3488393232b_1_437">
            <a:extLst>
              <a:ext uri="{FF2B5EF4-FFF2-40B4-BE49-F238E27FC236}">
                <a16:creationId xmlns:a16="http://schemas.microsoft.com/office/drawing/2014/main" id="{E2016373-DEC0-3F3B-74A0-161FA83DE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3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61" name="Google Shape;443;g3488393232b_1_437">
            <a:extLst>
              <a:ext uri="{FF2B5EF4-FFF2-40B4-BE49-F238E27FC236}">
                <a16:creationId xmlns:a16="http://schemas.microsoft.com/office/drawing/2014/main" id="{A5C1394E-4D63-3456-571C-3E452FE71C49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pic>
        <p:nvPicPr>
          <p:cNvPr id="4" name="Рисунок 3" descr="Изображение выглядит как текст, веб-страница, программное обеспечение, Веб-сай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930A888-0567-3126-3A41-3FB7375B7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833" y="2243822"/>
            <a:ext cx="21415168" cy="101387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ED2DEF6-8244-94DC-6DF5-4A25ECD5DC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1751" y="2364794"/>
            <a:ext cx="3477110" cy="438211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8DB7865-F553-D834-067A-B912B5042829}"/>
              </a:ext>
            </a:extLst>
          </p:cNvPr>
          <p:cNvSpPr/>
          <p:nvPr/>
        </p:nvSpPr>
        <p:spPr>
          <a:xfrm>
            <a:off x="3779521" y="2243822"/>
            <a:ext cx="1379340" cy="690447"/>
          </a:xfrm>
          <a:prstGeom prst="rect">
            <a:avLst/>
          </a:prstGeom>
          <a:noFill/>
          <a:ln w="762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C3269766-BFCA-B704-399C-CDBDD0AD3F93}"/>
              </a:ext>
            </a:extLst>
          </p:cNvPr>
          <p:cNvCxnSpPr>
            <a:cxnSpLocks/>
          </p:cNvCxnSpPr>
          <p:nvPr/>
        </p:nvCxnSpPr>
        <p:spPr>
          <a:xfrm flipH="1" flipV="1">
            <a:off x="5264779" y="2980801"/>
            <a:ext cx="1968534" cy="690447"/>
          </a:xfrm>
          <a:prstGeom prst="straightConnector1">
            <a:avLst/>
          </a:prstGeom>
          <a:noFill/>
          <a:ln w="76200" cap="flat">
            <a:solidFill>
              <a:srgbClr val="FF0000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9" name="Рисунок 8" descr="Изображение выглядит как текст, программное обеспечение, веб-страница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C4707F6-32B9-171F-B337-4009D4F9A5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904" y="2583900"/>
            <a:ext cx="14402937" cy="66951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6B3782-3DB9-F2A6-5A58-7696BD3E4A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8167" y="10564150"/>
            <a:ext cx="6643255" cy="46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50850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50;g3488393232b_1_443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4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66" name="Google Shape;451;g3488393232b_1_443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pic>
        <p:nvPicPr>
          <p:cNvPr id="3" name="Рисунок 2" descr="Изображение выглядит как текст, программное обеспечение, веб-страница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7F9A1B7-F16E-BB60-175D-3F9257880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717" y="2398091"/>
            <a:ext cx="17457762" cy="10155717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99E66AE-B7A1-9328-BA78-4E6DCDED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0" y="11768110"/>
            <a:ext cx="8152385" cy="57629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57;g3488393232b_1_450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5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70" name="Google Shape;458;g3488393232b_1_450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31489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25E8789-9019-3655-C624-DC169B2DE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00" y="2720080"/>
            <a:ext cx="9286804" cy="925718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65;g3488393232b_1_456"/>
          <p:cNvSpPr txBox="1">
            <a:spLocks noGrp="1"/>
          </p:cNvSpPr>
          <p:nvPr>
            <p:ph type="title"/>
          </p:nvPr>
        </p:nvSpPr>
        <p:spPr>
          <a:xfrm>
            <a:off x="1066549" y="144369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6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75" name="Google Shape;466;g3488393232b_1_45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32251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pic>
        <p:nvPicPr>
          <p:cNvPr id="3" name="Рисунок 2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A4939E7-7E6A-C935-6216-4FC93C3F13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725" y="2006879"/>
            <a:ext cx="10009745" cy="1076085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8C8D6F-C54F-5F97-F268-A661A1D17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224" y="12040557"/>
            <a:ext cx="9014745" cy="6372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3;g3488393232b_1_463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7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80" name="Google Shape;474;g3488393232b_1_463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веб-страниц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38C667A-2285-9D87-B580-117006E9D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708" y="2366456"/>
            <a:ext cx="8762787" cy="10113072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9215ED8-5849-8681-36A5-AA7B808CA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33" y="11705278"/>
            <a:ext cx="8334336" cy="589152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1;g3488393232b_1_470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8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85" name="Google Shape;482;g3488393232b_1_470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B9AF688-4AF2-DA3E-E84C-271C37E5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9147" y="2583900"/>
            <a:ext cx="16080901" cy="861383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/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dirty="0"/>
              <a:t> (</a:t>
            </a:r>
            <a:r>
              <a:rPr lang="en-US" dirty="0"/>
              <a:t>9</a:t>
            </a:r>
            <a:r>
              <a:rPr dirty="0"/>
              <a:t>/</a:t>
            </a:r>
            <a:r>
              <a:rPr lang="en-US" dirty="0"/>
              <a:t>9</a:t>
            </a:r>
            <a:r>
              <a:rPr dirty="0"/>
              <a:t>)</a:t>
            </a:r>
          </a:p>
        </p:txBody>
      </p:sp>
      <p:sp>
        <p:nvSpPr>
          <p:cNvPr id="491" name="Google Shape;491;g3488393232b_1_477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FE69F1D-8BEF-1C04-3054-1DFB703F7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336" y="4578018"/>
            <a:ext cx="7945201" cy="455996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48;g3488393232b_3_39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t>Техническое задание (3/4)</a:t>
            </a:r>
          </a:p>
        </p:txBody>
      </p:sp>
      <p:sp>
        <p:nvSpPr>
          <p:cNvPr id="254" name="Google Shape;149;g3488393232b_3_39"/>
          <p:cNvSpPr txBox="1">
            <a:spLocks noGrp="1"/>
          </p:cNvSpPr>
          <p:nvPr>
            <p:ph type="body" sz="quarter" idx="1"/>
          </p:nvPr>
        </p:nvSpPr>
        <p:spPr>
          <a:xfrm>
            <a:off x="1206499" y="2372961"/>
            <a:ext cx="21971102" cy="934801"/>
          </a:xfrm>
          <a:prstGeom prst="rect">
            <a:avLst/>
          </a:prstGeom>
        </p:spPr>
        <p:txBody>
          <a:bodyPr/>
          <a:lstStyle/>
          <a:p>
            <a:pPr marL="0"/>
            <a:r>
              <a:rPr lang="ru-RU" dirty="0"/>
              <a:t>Структура языка</a:t>
            </a:r>
            <a:endParaRPr dirty="0"/>
          </a:p>
        </p:txBody>
      </p:sp>
      <p:sp>
        <p:nvSpPr>
          <p:cNvPr id="255" name="Google Shape;150;g3488393232b_3_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effectLst/>
              </a:rPr>
              <a:t>Язык псевдокода должен состоять из ядра и набора дополнительных инструментов:</a:t>
            </a:r>
            <a:endParaRPr lang="ru-RU" dirty="0"/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</a:rPr>
              <a:t>Ядро: Средства описания алгоритмов.</a:t>
            </a:r>
            <a:endParaRPr lang="ru-RU" dirty="0">
              <a:effectLst/>
            </a:endParaRPr>
          </a:p>
          <a:p>
            <a:r>
              <a:rPr lang="ru-RU" dirty="0">
                <a:solidFill>
                  <a:srgbClr val="000000"/>
                </a:solidFill>
                <a:effectLst/>
              </a:rPr>
              <a:t>Дополнительные инструменты: средства для использования описаний алгоритмов.</a:t>
            </a:r>
            <a:endParaRPr dirty="0"/>
          </a:p>
        </p:txBody>
      </p:sp>
      <p:sp>
        <p:nvSpPr>
          <p:cNvPr id="256" name="Google Shape;151;g3488393232b_3_39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99" y="130861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52079-F6FD-1D31-7AB8-4701C151E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3CFA9169-4D5F-386C-2902-0EA6057A3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2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A738C3A2-F470-70C4-9218-55D6363AD410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pic>
        <p:nvPicPr>
          <p:cNvPr id="4" name="Рисунок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0D55D96-A416-E40F-867F-2C02A8E7B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30" y="2583900"/>
            <a:ext cx="23401340" cy="936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35018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1E384-A4A5-DC0E-D44A-E3C89C9AB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7F182444-31A2-B416-7702-75A21271F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3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C33EBC77-3B14-379F-039F-4CF942FE6948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D443BF9-BDD2-D1EF-20EF-D6AA18AF3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1" y="3014507"/>
            <a:ext cx="24122863" cy="85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866146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CCF9-7DE7-F121-BF9A-6FEC7F49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1FE216FA-618C-37C8-1461-10F898CA0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4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CFFEA322-1345-ED5E-644D-CF8DD1568F42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FFD6FFA-353A-1DAC-F7E8-694FC29FBB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28" y="2659313"/>
            <a:ext cx="23587417" cy="934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17508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AA3C5-4653-685A-73A4-13EFAFB3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9A8FB2C1-B8CF-A482-AFF4-69653D4F64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5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8CC5D988-4583-8B9B-EA47-1FFBE952B823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FA14D3D-8254-6BDD-EE54-3D42CF14A7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32" y="2860301"/>
            <a:ext cx="22946435" cy="79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67003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3B9B4-B7BA-852F-E343-1495C483C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48EBA70A-C930-C696-8F5A-34AE59D29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6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3C5EEDB1-8E1D-6E24-A79D-8584F4D0CCAC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pic>
        <p:nvPicPr>
          <p:cNvPr id="3" name="Рисунок 2" descr="Изображение выглядит как текст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969AB17-5573-5E8A-7851-25E9AB840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5" y="2765654"/>
            <a:ext cx="24317350" cy="881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29695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7CE06-616A-4DF2-6A92-7D312D23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488393232b_1_477">
            <a:extLst>
              <a:ext uri="{FF2B5EF4-FFF2-40B4-BE49-F238E27FC236}">
                <a16:creationId xmlns:a16="http://schemas.microsoft.com/office/drawing/2014/main" id="{5109FD6F-934C-B6C9-3A7E-42330D53F7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9899" y="360000"/>
            <a:ext cx="21971102" cy="2223900"/>
          </a:xfrm>
          <a:prstGeom prst="rect">
            <a:avLst/>
          </a:prstGeom>
        </p:spPr>
        <p:txBody>
          <a:bodyPr lIns="50800" tIns="50800" rIns="50800" bIns="50800" anchor="t"/>
          <a:lstStyle>
            <a:lvl1pPr>
              <a:defRPr sz="8500"/>
            </a:lvl1pPr>
          </a:lstStyle>
          <a:p>
            <a:r>
              <a:rPr dirty="0" err="1"/>
              <a:t>Демонстрация</a:t>
            </a:r>
            <a:r>
              <a:rPr lang="en-US" dirty="0"/>
              <a:t> 6</a:t>
            </a:r>
            <a:endParaRPr dirty="0"/>
          </a:p>
        </p:txBody>
      </p:sp>
      <p:sp>
        <p:nvSpPr>
          <p:cNvPr id="491" name="Google Shape;491;g3488393232b_1_477">
            <a:extLst>
              <a:ext uri="{FF2B5EF4-FFF2-40B4-BE49-F238E27FC236}">
                <a16:creationId xmlns:a16="http://schemas.microsoft.com/office/drawing/2014/main" id="{FEDDD0F4-261C-F005-822E-1ABDBAF739F8}"/>
              </a:ext>
            </a:extLst>
          </p:cNvPr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667E58-CD52-D0C4-4060-FE131D6246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6" t="7476" r="3605" b="7475"/>
          <a:stretch/>
        </p:blipFill>
        <p:spPr>
          <a:xfrm>
            <a:off x="562208" y="2550160"/>
            <a:ext cx="23259583" cy="861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02743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156;g3488393232b_3_56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t>Техническое задание (4/4)</a:t>
            </a:r>
          </a:p>
        </p:txBody>
      </p:sp>
      <p:sp>
        <p:nvSpPr>
          <p:cNvPr id="259" name="Google Shape;157;g3488393232b_3_56"/>
          <p:cNvSpPr txBox="1">
            <a:spLocks noGrp="1"/>
          </p:cNvSpPr>
          <p:nvPr>
            <p:ph type="body" sz="quarter" idx="1"/>
          </p:nvPr>
        </p:nvSpPr>
        <p:spPr>
          <a:xfrm>
            <a:off x="1206499" y="2372961"/>
            <a:ext cx="21971102" cy="934801"/>
          </a:xfrm>
          <a:prstGeom prst="rect">
            <a:avLst/>
          </a:prstGeom>
        </p:spPr>
        <p:txBody>
          <a:bodyPr/>
          <a:lstStyle/>
          <a:p>
            <a:pPr marL="0"/>
            <a:r>
              <a:rPr lang="ru-RU" dirty="0"/>
              <a:t>Практическая значимость</a:t>
            </a:r>
            <a:endParaRPr dirty="0"/>
          </a:p>
        </p:txBody>
      </p:sp>
      <p:sp>
        <p:nvSpPr>
          <p:cNvPr id="260" name="Google Shape;158;g3488393232b_3_5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ru-RU" dirty="0">
                <a:solidFill>
                  <a:srgbClr val="000000"/>
                </a:solidFill>
                <a:effectLst/>
              </a:rPr>
              <a:t>Необходимо автоматизировать процесс публикации, что включает:</a:t>
            </a:r>
            <a:endParaRPr lang="ru-RU" dirty="0">
              <a:effectLst/>
            </a:endParaRPr>
          </a:p>
          <a:p>
            <a:pPr marL="914400" indent="-685800"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</a:rPr>
              <a:t>Конструкции языка: Введение новых конструкций, таких как заголовки процедур/функций, определения типов, множества, переходы.</a:t>
            </a:r>
            <a:endParaRPr lang="ru-RU" dirty="0">
              <a:effectLst/>
            </a:endParaRPr>
          </a:p>
          <a:p>
            <a:pPr marL="914400" indent="-685800"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</a:rPr>
              <a:t>Стиль форматирования: Поддержка различных стилей форматирования, таких как строка, лесенка, дерево.</a:t>
            </a:r>
            <a:endParaRPr lang="ru-RU" dirty="0">
              <a:effectLst/>
            </a:endParaRPr>
          </a:p>
          <a:p>
            <a:pPr marL="914400" indent="-685800"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</a:rPr>
              <a:t>Раскраска: Возможность раскраски кода.</a:t>
            </a:r>
            <a:endParaRPr lang="ru-RU" dirty="0">
              <a:effectLst/>
            </a:endParaRPr>
          </a:p>
          <a:p>
            <a:pPr marL="914400" indent="-685800"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effectLst/>
              </a:rPr>
              <a:t>Нумерация: Поддержка нумерации строк и элементов.</a:t>
            </a:r>
            <a:endParaRPr lang="ru-RU" dirty="0">
              <a:effectLst/>
            </a:endParaRPr>
          </a:p>
        </p:txBody>
      </p:sp>
      <p:sp>
        <p:nvSpPr>
          <p:cNvPr id="261" name="Google Shape;159;g3488393232b_3_56"/>
          <p:cNvSpPr txBox="1">
            <a:spLocks noGrp="1"/>
          </p:cNvSpPr>
          <p:nvPr>
            <p:ph type="sldNum" sz="quarter" idx="4294967295"/>
          </p:nvPr>
        </p:nvSpPr>
        <p:spPr>
          <a:xfrm>
            <a:off x="12065099" y="13086199"/>
            <a:ext cx="241403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CC62418-72FA-098B-7438-9CEAEA4B69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502" y="-438578"/>
            <a:ext cx="19724996" cy="1568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0" name="Google Shape;179;g3488393232b_1_12"/>
          <p:cNvSpPr txBox="1">
            <a:spLocks noGrp="1"/>
          </p:cNvSpPr>
          <p:nvPr>
            <p:ph type="title"/>
          </p:nvPr>
        </p:nvSpPr>
        <p:spPr>
          <a:xfrm>
            <a:off x="1019899" y="359999"/>
            <a:ext cx="21971102" cy="1288502"/>
          </a:xfrm>
          <a:prstGeom prst="rect">
            <a:avLst/>
          </a:prstGeom>
        </p:spPr>
        <p:txBody>
          <a:bodyPr lIns="50800" tIns="50800" rIns="50800" bIns="50800" anchor="t"/>
          <a:lstStyle>
            <a:lvl1pPr defTabSz="841247">
              <a:defRPr sz="7820"/>
            </a:lvl1pPr>
          </a:lstStyle>
          <a:p>
            <a:r>
              <a:t>Диаграмма использования</a:t>
            </a:r>
          </a:p>
        </p:txBody>
      </p:sp>
      <p:sp>
        <p:nvSpPr>
          <p:cNvPr id="241" name="Google Shape;180;g3488393232b_1_12"/>
          <p:cNvSpPr txBox="1">
            <a:spLocks noGrp="1"/>
          </p:cNvSpPr>
          <p:nvPr>
            <p:ph type="sldNum" sz="quarter" idx="4294967295"/>
          </p:nvPr>
        </p:nvSpPr>
        <p:spPr>
          <a:xfrm>
            <a:off x="11833149" y="12920325"/>
            <a:ext cx="241402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264;g3488393232b_0_99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Форма</a:t>
            </a:r>
            <a:r>
              <a:rPr dirty="0"/>
              <a:t> </a:t>
            </a:r>
            <a:r>
              <a:rPr dirty="0" err="1"/>
              <a:t>Бэкуса</a:t>
            </a:r>
            <a:r>
              <a:rPr dirty="0"/>
              <a:t>—</a:t>
            </a:r>
            <a:r>
              <a:rPr dirty="0" err="1"/>
              <a:t>Наура</a:t>
            </a:r>
            <a:r>
              <a:rPr dirty="0"/>
              <a:t> (1/</a:t>
            </a:r>
            <a:r>
              <a:rPr lang="ru-RU" dirty="0"/>
              <a:t>3</a:t>
            </a:r>
            <a:r>
              <a:rPr dirty="0"/>
              <a:t>)</a:t>
            </a:r>
          </a:p>
        </p:txBody>
      </p:sp>
      <p:sp>
        <p:nvSpPr>
          <p:cNvPr id="323" name="Google Shape;267;g3488393232b_0_99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05A35A6-4156-CBA8-76DD-B8A6AADB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265" y="3665795"/>
            <a:ext cx="9583487" cy="480127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272;g3488393232b_0_106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Форма</a:t>
            </a:r>
            <a:r>
              <a:rPr dirty="0"/>
              <a:t> </a:t>
            </a:r>
            <a:r>
              <a:rPr dirty="0" err="1"/>
              <a:t>Бэкуса</a:t>
            </a:r>
            <a:r>
              <a:rPr dirty="0"/>
              <a:t>—</a:t>
            </a:r>
            <a:r>
              <a:rPr dirty="0" err="1"/>
              <a:t>Наура</a:t>
            </a:r>
            <a:r>
              <a:rPr dirty="0"/>
              <a:t> (2/</a:t>
            </a:r>
            <a:r>
              <a:rPr lang="ru-RU" dirty="0"/>
              <a:t>3</a:t>
            </a:r>
            <a:r>
              <a:rPr dirty="0"/>
              <a:t>)</a:t>
            </a:r>
          </a:p>
        </p:txBody>
      </p:sp>
      <p:sp>
        <p:nvSpPr>
          <p:cNvPr id="328" name="Google Shape;275;g3488393232b_0_106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255C2-A895-7879-7392-0F083A937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883" y="2872012"/>
            <a:ext cx="8983329" cy="976448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4A2EC0-E9F7-D837-B285-5876F2E11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2238" y="2872012"/>
            <a:ext cx="8964276" cy="925006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280;g3488393232b_0_113"/>
          <p:cNvSpPr txBox="1">
            <a:spLocks noGrp="1"/>
          </p:cNvSpPr>
          <p:nvPr>
            <p:ph type="title"/>
          </p:nvPr>
        </p:nvSpPr>
        <p:spPr>
          <a:xfrm>
            <a:off x="1206499" y="1079500"/>
            <a:ext cx="21971102" cy="143310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Форма</a:t>
            </a:r>
            <a:r>
              <a:rPr dirty="0"/>
              <a:t> </a:t>
            </a:r>
            <a:r>
              <a:rPr dirty="0" err="1"/>
              <a:t>Бэкуса</a:t>
            </a:r>
            <a:r>
              <a:rPr dirty="0"/>
              <a:t>—</a:t>
            </a:r>
            <a:r>
              <a:rPr dirty="0" err="1"/>
              <a:t>Наура</a:t>
            </a:r>
            <a:r>
              <a:rPr dirty="0"/>
              <a:t> (3/</a:t>
            </a:r>
            <a:r>
              <a:rPr lang="ru-RU" dirty="0"/>
              <a:t>3</a:t>
            </a:r>
            <a:r>
              <a:rPr dirty="0"/>
              <a:t>)</a:t>
            </a:r>
          </a:p>
        </p:txBody>
      </p:sp>
      <p:sp>
        <p:nvSpPr>
          <p:cNvPr id="333" name="Google Shape;283;g3488393232b_0_113"/>
          <p:cNvSpPr txBox="1">
            <a:spLocks noGrp="1"/>
          </p:cNvSpPr>
          <p:nvPr>
            <p:ph type="sldNum" sz="quarter" idx="4294967295"/>
          </p:nvPr>
        </p:nvSpPr>
        <p:spPr>
          <a:xfrm>
            <a:off x="11769598" y="12920325"/>
            <a:ext cx="368504" cy="374600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7639EC-BA41-798F-9F81-131C65CAD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351" y="4137148"/>
            <a:ext cx="9183382" cy="467742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E44F4C-5E1B-C5D6-DDA6-EC59B617F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912" y="3284542"/>
            <a:ext cx="9316750" cy="638264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1462</Words>
  <Application>Microsoft Office PowerPoint</Application>
  <PresentationFormat>Произвольный</PresentationFormat>
  <Paragraphs>253</Paragraphs>
  <Slides>45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2" baseType="lpstr">
      <vt:lpstr>Arial</vt:lpstr>
      <vt:lpstr>Calibri</vt:lpstr>
      <vt:lpstr>Century Gothic</vt:lpstr>
      <vt:lpstr>Helvetica Neue</vt:lpstr>
      <vt:lpstr>Inter</vt:lpstr>
      <vt:lpstr>Inter Bold</vt:lpstr>
      <vt:lpstr>21_BasicWhite</vt:lpstr>
      <vt:lpstr>Презентация PowerPoint</vt:lpstr>
      <vt:lpstr>Техническое задание (1/4)</vt:lpstr>
      <vt:lpstr>Техническое задание (2/4)</vt:lpstr>
      <vt:lpstr>Техническое задание (3/4)</vt:lpstr>
      <vt:lpstr>Техническое задание (4/4)</vt:lpstr>
      <vt:lpstr>Диаграмма использования</vt:lpstr>
      <vt:lpstr>Форма Бэкуса—Наура (1/3)</vt:lpstr>
      <vt:lpstr>Форма Бэкуса—Наура (2/3)</vt:lpstr>
      <vt:lpstr>Форма Бэкуса—Наура (3/3)</vt:lpstr>
      <vt:lpstr>РБНФ (1/3)</vt:lpstr>
      <vt:lpstr>РБНФ (2/3)</vt:lpstr>
      <vt:lpstr>РБНФ (3/3)</vt:lpstr>
      <vt:lpstr>Презентация PowerPoint</vt:lpstr>
      <vt:lpstr>Презентация PowerPoint</vt:lpstr>
      <vt:lpstr>Презентация PowerPoint</vt:lpstr>
      <vt:lpstr>Презентация PowerPoint</vt:lpstr>
      <vt:lpstr>UML</vt:lpstr>
      <vt:lpstr>Formatter</vt:lpstr>
      <vt:lpstr>Formatter</vt:lpstr>
      <vt:lpstr>Formatter</vt:lpstr>
      <vt:lpstr>Highlighter</vt:lpstr>
      <vt:lpstr>Publisher</vt:lpstr>
      <vt:lpstr>Клиент-серверное приложение</vt:lpstr>
      <vt:lpstr>Клиентская часть</vt:lpstr>
      <vt:lpstr>Клиентская часть</vt:lpstr>
      <vt:lpstr>Клиентская часть</vt:lpstr>
      <vt:lpstr>Серверная часть</vt:lpstr>
      <vt:lpstr>Серверная часть</vt:lpstr>
      <vt:lpstr>Серверная часть</vt:lpstr>
      <vt:lpstr>Github</vt:lpstr>
      <vt:lpstr>Демонстрация (1/9)</vt:lpstr>
      <vt:lpstr>Демонстрация (2/9)</vt:lpstr>
      <vt:lpstr>Демонстрация (3/9)</vt:lpstr>
      <vt:lpstr>Демонстрация (4/9)</vt:lpstr>
      <vt:lpstr>Демонстрация (5/9)</vt:lpstr>
      <vt:lpstr>Демонстрация (6/9)</vt:lpstr>
      <vt:lpstr>Демонстрация (7/9)</vt:lpstr>
      <vt:lpstr>Демонстрация (8/9)</vt:lpstr>
      <vt:lpstr>Демонстрация (9/9)</vt:lpstr>
      <vt:lpstr>Демонстрация 2</vt:lpstr>
      <vt:lpstr>Демонстрация 3</vt:lpstr>
      <vt:lpstr>Демонстрация 4</vt:lpstr>
      <vt:lpstr>Демонстрация 5</vt:lpstr>
      <vt:lpstr>Демонстрация 6</vt:lpstr>
      <vt:lpstr>Демонстрация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Гребнев Глеб Анатольевич</cp:lastModifiedBy>
  <cp:revision>5</cp:revision>
  <dcterms:modified xsi:type="dcterms:W3CDTF">2025-04-15T07:05:32Z</dcterms:modified>
</cp:coreProperties>
</file>