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71" r:id="rId14"/>
    <p:sldId id="272" r:id="rId15"/>
    <p:sldId id="273" r:id="rId16"/>
    <p:sldId id="270" r:id="rId17"/>
    <p:sldId id="269" r:id="rId18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32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27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8D6E2-38B0-6A3B-0E32-BD094CC42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D77CB4-6E1D-FFE1-0966-C08626432D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1F3023-6063-2CDE-1BC0-02936E2591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79DE9-29D4-D1FD-B3F1-5AA28E9B05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17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11840-E01A-3F2F-93DA-8D74ED902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A698EA-E00B-410F-228F-EB2977D235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A69FDE-D872-FBF9-635E-FAADDCD67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AEDAA-C4F9-04D0-1B7B-A772CDAE7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70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E3D8F-312E-52B4-45B9-C8E2B6C6B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ACA377-46EC-52FD-6F85-CAD8C7E911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869E1E-048A-1329-7425-67042C703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D52A-7AAE-C5A0-4B0E-B6A96D5C4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9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11" Type="http://schemas.openxmlformats.org/officeDocument/2006/relationships/image" Target="../media/image21.jpg"/><Relationship Id="rId5" Type="http://schemas.openxmlformats.org/officeDocument/2006/relationships/image" Target="../media/image15.jpg"/><Relationship Id="rId10" Type="http://schemas.openxmlformats.org/officeDocument/2006/relationships/image" Target="../media/image20.jpg"/><Relationship Id="rId4" Type="http://schemas.openxmlformats.org/officeDocument/2006/relationships/image" Target="../media/image14.jpg"/><Relationship Id="rId9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Relationship Id="rId9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31.jpg"/><Relationship Id="rId7" Type="http://schemas.openxmlformats.org/officeDocument/2006/relationships/image" Target="../media/image35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g"/><Relationship Id="rId11" Type="http://schemas.openxmlformats.org/officeDocument/2006/relationships/image" Target="../media/image39.jpg"/><Relationship Id="rId5" Type="http://schemas.openxmlformats.org/officeDocument/2006/relationships/image" Target="../media/image33.jpg"/><Relationship Id="rId10" Type="http://schemas.openxmlformats.org/officeDocument/2006/relationships/image" Target="../media/image38.jpg"/><Relationship Id="rId4" Type="http://schemas.openxmlformats.org/officeDocument/2006/relationships/image" Target="../media/image32.jpg"/><Relationship Id="rId9" Type="http://schemas.openxmlformats.org/officeDocument/2006/relationships/image" Target="../media/image3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9" y="1143997"/>
            <a:ext cx="13042821" cy="23676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ПСЕ КО</a:t>
            </a:r>
            <a:endParaRPr lang="en-US" sz="4450" b="1" kern="0" spc="-134" dirty="0">
              <a:solidFill>
                <a:srgbClr val="000000"/>
              </a:solidFill>
              <a:latin typeface="Inter Bold" pitchFamily="34" charset="0"/>
              <a:ea typeface="Inter Bold" pitchFamily="34" charset="-122"/>
              <a:cs typeface="Inter Bold" pitchFamily="34" charset="-120"/>
            </a:endParaRPr>
          </a:p>
          <a:p>
            <a:r>
              <a:rPr lang="en-US" sz="3000" b="1" kern="0" spc="-134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Методика</a:t>
            </a:r>
            <a:r>
              <a:rPr lang="en-US" sz="300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3000" b="1" kern="0" spc="-134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испытаний</a:t>
            </a:r>
            <a:r>
              <a:rPr lang="en-US" sz="300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3000" b="1" kern="0" spc="-134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для</a:t>
            </a:r>
            <a:r>
              <a:rPr lang="en-US" sz="300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3000" b="1" kern="0" spc="-134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обработки</a:t>
            </a:r>
            <a:r>
              <a:rPr lang="en-US" sz="300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3000" b="1" kern="0" spc="-134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псевдокода</a:t>
            </a:r>
            <a:endParaRPr lang="ru-RU" sz="3000" b="1" kern="0" spc="-134" dirty="0">
              <a:solidFill>
                <a:srgbClr val="000000"/>
              </a:solidFill>
              <a:latin typeface="Inter Bold" pitchFamily="34" charset="0"/>
              <a:ea typeface="Inter Bold" pitchFamily="34" charset="-122"/>
              <a:cs typeface="Inter Bold" pitchFamily="34" charset="-120"/>
            </a:endParaRPr>
          </a:p>
          <a:p>
            <a:pPr marL="0" indent="0">
              <a:lnSpc>
                <a:spcPts val="5550"/>
              </a:lnSpc>
              <a:buNone/>
            </a:pPr>
            <a:r>
              <a:rPr lang="ru-RU" sz="2800" dirty="0"/>
              <a:t>25.02.2025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793790" y="4321731"/>
            <a:ext cx="13042821" cy="29089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ru-RU" sz="2200" b="1" dirty="0"/>
              <a:t>Подготовили студенты группы 5030102/10201: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2200" dirty="0"/>
              <a:t>Гребнев Глеб Анатольевич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2200" dirty="0"/>
              <a:t>Карасев Вячеслав Алексеевич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2200" dirty="0"/>
              <a:t>Крылова Екатерина Олеговна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2200" dirty="0"/>
              <a:t>Пучкин Иван Александрович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2200" dirty="0"/>
              <a:t>Умнов Сергей Алексеевич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2200" dirty="0"/>
              <a:t>Шкуропат Павел Константинович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3026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46E9A0-762C-6836-F42D-18F1E33C7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63" y="453358"/>
            <a:ext cx="6321189" cy="742277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5C8E6B-7D6C-D668-2EC1-15F9BF2D5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453358"/>
            <a:ext cx="6382608" cy="525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44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C0776-47B9-E509-C9B3-5DDC40512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2923718-1ADA-E869-8B89-BB6222CDBADA}"/>
              </a:ext>
            </a:extLst>
          </p:cNvPr>
          <p:cNvSpPr/>
          <p:nvPr/>
        </p:nvSpPr>
        <p:spPr>
          <a:xfrm>
            <a:off x="793790" y="256401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134" dirty="0">
                <a:solidFill>
                  <a:srgbClr val="000000"/>
                </a:solidFill>
                <a:ea typeface="Inter Bold" pitchFamily="34" charset="-122"/>
              </a:rPr>
              <a:t>Диаграммы Вирта</a:t>
            </a:r>
            <a:endParaRPr lang="en-US" sz="4450" b="1" kern="0" spc="-134" dirty="0">
              <a:solidFill>
                <a:srgbClr val="000000"/>
              </a:solidFill>
              <a:ea typeface="Inter Bold" pitchFamily="34" charset="-122"/>
            </a:endParaRPr>
          </a:p>
          <a:p>
            <a:pPr marL="0" indent="0">
              <a:lnSpc>
                <a:spcPts val="5550"/>
              </a:lnSpc>
              <a:buNone/>
            </a:pPr>
            <a:r>
              <a:rPr lang="ru-RU" sz="2800" kern="0" spc="-134" dirty="0">
                <a:solidFill>
                  <a:srgbClr val="000000"/>
                </a:solidFill>
                <a:ea typeface="Inter Bold" pitchFamily="34" charset="-122"/>
              </a:rPr>
              <a:t>4</a:t>
            </a:r>
            <a:r>
              <a:rPr lang="en-US" sz="2800" kern="0" spc="-134" dirty="0">
                <a:solidFill>
                  <a:srgbClr val="000000"/>
                </a:solidFill>
                <a:ea typeface="Inter Bold" pitchFamily="34" charset="-122"/>
              </a:rPr>
              <a:t> </a:t>
            </a:r>
            <a:r>
              <a:rPr lang="ru-RU" sz="2800" kern="0" spc="-134" dirty="0">
                <a:solidFill>
                  <a:srgbClr val="000000"/>
                </a:solidFill>
                <a:ea typeface="Inter Bold" pitchFamily="34" charset="-122"/>
              </a:rPr>
              <a:t>слайда</a:t>
            </a:r>
            <a:endParaRPr lang="en-US" sz="28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C6E68715-0383-B508-3731-8E37742372C2}"/>
              </a:ext>
            </a:extLst>
          </p:cNvPr>
          <p:cNvSpPr/>
          <p:nvPr/>
        </p:nvSpPr>
        <p:spPr>
          <a:xfrm>
            <a:off x="793790" y="53026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41535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снимок экрана, линия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E314F0CA-69E6-CDB8-7616-F1E96E13B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204" y="433808"/>
            <a:ext cx="2247900" cy="4019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59CC60-6122-65B2-33F4-841A72142554}"/>
              </a:ext>
            </a:extLst>
          </p:cNvPr>
          <p:cNvSpPr txBox="1"/>
          <p:nvPr/>
        </p:nvSpPr>
        <p:spPr>
          <a:xfrm>
            <a:off x="1573904" y="1923728"/>
            <a:ext cx="98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ter"/>
              </a:rPr>
              <a:t>Program</a:t>
            </a:r>
            <a:endParaRPr lang="en-GB" dirty="0">
              <a:latin typeface="Inte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3B4BC-22EC-207B-5F6E-86FF053C5F9E}"/>
              </a:ext>
            </a:extLst>
          </p:cNvPr>
          <p:cNvSpPr txBox="1"/>
          <p:nvPr/>
        </p:nvSpPr>
        <p:spPr>
          <a:xfrm>
            <a:off x="4518476" y="4453358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ter"/>
              </a:rPr>
              <a:t>Statement</a:t>
            </a:r>
            <a:endParaRPr lang="en-GB" dirty="0">
              <a:latin typeface="Inter"/>
            </a:endParaRPr>
          </a:p>
        </p:txBody>
      </p:sp>
      <p:pic>
        <p:nvPicPr>
          <p:cNvPr id="14" name="Рисунок 13" descr="Изображение выглядит как текст, Шрифт, символ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E89312BB-8899-AE5A-FD1A-98FEACDC7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09" y="1066478"/>
            <a:ext cx="2400300" cy="857250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снимок экрана, текст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F9DBDCE9-BC40-C0E4-DF9F-4043C33D1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799" y="1066478"/>
            <a:ext cx="3048000" cy="8477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6F4269-9858-8FF2-9FB4-F846ABA2805A}"/>
              </a:ext>
            </a:extLst>
          </p:cNvPr>
          <p:cNvSpPr txBox="1"/>
          <p:nvPr/>
        </p:nvSpPr>
        <p:spPr>
          <a:xfrm>
            <a:off x="8112596" y="18733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pic>
        <p:nvPicPr>
          <p:cNvPr id="19" name="Рисунок 18" descr="Изображение выглядит как текст, Шрифт, символ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838971E5-1C55-C360-73B2-0B820E2F1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0596" y="1066478"/>
            <a:ext cx="1981200" cy="5905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6C035B3-A9A2-D4AB-945E-B45E36ED49A6}"/>
              </a:ext>
            </a:extLst>
          </p:cNvPr>
          <p:cNvSpPr txBox="1"/>
          <p:nvPr/>
        </p:nvSpPr>
        <p:spPr>
          <a:xfrm>
            <a:off x="11557828" y="1657028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Expression</a:t>
            </a:r>
            <a:endParaRPr lang="en-GB" dirty="0"/>
          </a:p>
        </p:txBody>
      </p:sp>
      <p:pic>
        <p:nvPicPr>
          <p:cNvPr id="22" name="Рисунок 21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541E0F31-90DE-8B76-0404-92CD53DD3D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3123" y="2883419"/>
            <a:ext cx="4572000" cy="10382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B95680-E233-3EBC-AA8C-6EA194B4DBCB}"/>
              </a:ext>
            </a:extLst>
          </p:cNvPr>
          <p:cNvSpPr txBox="1"/>
          <p:nvPr/>
        </p:nvSpPr>
        <p:spPr>
          <a:xfrm>
            <a:off x="9899562" y="3921644"/>
            <a:ext cx="123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LogicalExpr</a:t>
            </a:r>
            <a:endParaRPr lang="en-GB" dirty="0"/>
          </a:p>
        </p:txBody>
      </p:sp>
      <p:pic>
        <p:nvPicPr>
          <p:cNvPr id="25" name="Рисунок 24" descr="Изображение выглядит как диаграмма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EEB30B65-1A68-1DA3-4DD0-C1D53302F7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042" y="5492531"/>
            <a:ext cx="3676650" cy="1219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FF77FB6-8408-D320-5C39-ACF3892BBA8C}"/>
              </a:ext>
            </a:extLst>
          </p:cNvPr>
          <p:cNvSpPr txBox="1"/>
          <p:nvPr/>
        </p:nvSpPr>
        <p:spPr>
          <a:xfrm>
            <a:off x="1694169" y="6711731"/>
            <a:ext cx="145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CompareExpr</a:t>
            </a:r>
            <a:endParaRPr lang="en-GB" dirty="0"/>
          </a:p>
        </p:txBody>
      </p:sp>
      <p:pic>
        <p:nvPicPr>
          <p:cNvPr id="28" name="Рисунок 27" descr="Изображение выглядит как диаграмма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5E1DAFCA-15A0-64F9-45D5-685D27E6A1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0819" y="5437524"/>
            <a:ext cx="3200400" cy="9048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BC1CA48-23C0-A887-6C8A-5E668029B55E}"/>
              </a:ext>
            </a:extLst>
          </p:cNvPr>
          <p:cNvSpPr txBox="1"/>
          <p:nvPr/>
        </p:nvSpPr>
        <p:spPr>
          <a:xfrm>
            <a:off x="6512568" y="6342399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AddExpr</a:t>
            </a:r>
            <a:endParaRPr lang="en-GB" dirty="0"/>
          </a:p>
        </p:txBody>
      </p:sp>
      <p:pic>
        <p:nvPicPr>
          <p:cNvPr id="31" name="Рисунок 30" descr="Изображение выглядит как Шрифт, текст, диаграмм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562AFA4-085C-A778-C151-1ECE5CB805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12968" y="5492531"/>
            <a:ext cx="3581400" cy="96202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07E19B3-8934-3AED-3F0E-30C47F8458A5}"/>
              </a:ext>
            </a:extLst>
          </p:cNvPr>
          <p:cNvSpPr txBox="1"/>
          <p:nvPr/>
        </p:nvSpPr>
        <p:spPr>
          <a:xfrm>
            <a:off x="11148645" y="6454556"/>
            <a:ext cx="65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709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снимок экрана, диаграмма, Шрифт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21C9FD1-BD9B-A7A5-84DD-11C5825CB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15" y="788293"/>
            <a:ext cx="3019425" cy="1304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C26311-2C36-03C5-F6CC-0695BF9D9665}"/>
              </a:ext>
            </a:extLst>
          </p:cNvPr>
          <p:cNvSpPr txBox="1"/>
          <p:nvPr/>
        </p:nvSpPr>
        <p:spPr>
          <a:xfrm>
            <a:off x="2104970" y="2093218"/>
            <a:ext cx="76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0536A-A097-B6C9-C042-B42B30E1C0A4}"/>
              </a:ext>
            </a:extLst>
          </p:cNvPr>
          <p:cNvSpPr txBox="1"/>
          <p:nvPr/>
        </p:nvSpPr>
        <p:spPr>
          <a:xfrm>
            <a:off x="6266596" y="154076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FunctionCall</a:t>
            </a:r>
            <a:endParaRPr lang="en-GB" dirty="0"/>
          </a:p>
        </p:txBody>
      </p:sp>
      <p:pic>
        <p:nvPicPr>
          <p:cNvPr id="11" name="Рисунок 10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C767BE3A-3AA9-CA03-4755-3E3786D40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304" y="788293"/>
            <a:ext cx="3933825" cy="752475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4D29D7FD-68C4-604D-05C0-EF11FCE1F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750" y="788293"/>
            <a:ext cx="3810000" cy="7334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06431C-BC20-996A-1379-38493D7150F2}"/>
              </a:ext>
            </a:extLst>
          </p:cNvPr>
          <p:cNvSpPr txBox="1"/>
          <p:nvPr/>
        </p:nvSpPr>
        <p:spPr>
          <a:xfrm>
            <a:off x="11263879" y="1521718"/>
            <a:ext cx="121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Arguments</a:t>
            </a:r>
            <a:endParaRPr lang="en-GB" dirty="0"/>
          </a:p>
        </p:txBody>
      </p:sp>
      <p:pic>
        <p:nvPicPr>
          <p:cNvPr id="16" name="Рисунок 15" descr="Изображение выглядит как текст, Шрифт, линия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94F0980-2E1F-3A79-EE33-3DFDE0AD6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688" y="3060005"/>
            <a:ext cx="3571875" cy="6762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DD9AC0-83A6-E554-A69E-FAB60EE6A79B}"/>
              </a:ext>
            </a:extLst>
          </p:cNvPr>
          <p:cNvSpPr txBox="1"/>
          <p:nvPr/>
        </p:nvSpPr>
        <p:spPr>
          <a:xfrm>
            <a:off x="1480312" y="3736280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</a:t>
            </a:r>
            <a:endParaRPr lang="en-GB" dirty="0"/>
          </a:p>
        </p:txBody>
      </p:sp>
      <p:pic>
        <p:nvPicPr>
          <p:cNvPr id="19" name="Рисунок 18" descr="Изображение выглядит как текст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02279AFF-2BF1-8A1B-2A63-459B97BAF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0261" y="3060005"/>
            <a:ext cx="3514725" cy="495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5D4D2F6-0D58-69A9-84DC-BF96E05B963B}"/>
              </a:ext>
            </a:extLst>
          </p:cNvPr>
          <p:cNvSpPr txBox="1"/>
          <p:nvPr/>
        </p:nvSpPr>
        <p:spPr>
          <a:xfrm>
            <a:off x="6825306" y="3551614"/>
            <a:ext cx="76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</a:t>
            </a:r>
            <a:endParaRPr lang="en-GB" dirty="0"/>
          </a:p>
        </p:txBody>
      </p:sp>
      <p:pic>
        <p:nvPicPr>
          <p:cNvPr id="22" name="Рисунок 21" descr="Изображение выглядит как текст, Шрифт, линия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8D61D09E-1401-D0B4-EE8B-8B19DC2F65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36315" y="3060005"/>
            <a:ext cx="2009775" cy="7239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B598AFB-950A-976C-D888-89438AE4AF53}"/>
              </a:ext>
            </a:extLst>
          </p:cNvPr>
          <p:cNvSpPr txBox="1"/>
          <p:nvPr/>
        </p:nvSpPr>
        <p:spPr>
          <a:xfrm>
            <a:off x="11500398" y="3783905"/>
            <a:ext cx="48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</a:t>
            </a:r>
            <a:endParaRPr lang="en-GB" dirty="0"/>
          </a:p>
        </p:txBody>
      </p:sp>
      <p:pic>
        <p:nvPicPr>
          <p:cNvPr id="25" name="Рисунок 24" descr="Изображение выглядит как текст, Шрифт, символ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0BB9E38-D2B9-B280-3525-A1EF950AE2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915" y="5509887"/>
            <a:ext cx="1771650" cy="5238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43253CA-A043-0D02-4A70-3C1777340976}"/>
              </a:ext>
            </a:extLst>
          </p:cNvPr>
          <p:cNvSpPr txBox="1"/>
          <p:nvPr/>
        </p:nvSpPr>
        <p:spPr>
          <a:xfrm>
            <a:off x="1391892" y="603376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</a:t>
            </a:r>
            <a:endParaRPr lang="en-GB" dirty="0"/>
          </a:p>
        </p:txBody>
      </p:sp>
      <p:pic>
        <p:nvPicPr>
          <p:cNvPr id="28" name="Рисунок 27" descr="Изображение выглядит как диаграмма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43A1AF9C-3059-2788-4ACB-73F8E473C8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7200" y="4412555"/>
            <a:ext cx="3048000" cy="29813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F48571F-4A53-A51C-3B1D-A606F7CDCDFE}"/>
              </a:ext>
            </a:extLst>
          </p:cNvPr>
          <p:cNvSpPr txBox="1"/>
          <p:nvPr/>
        </p:nvSpPr>
        <p:spPr>
          <a:xfrm>
            <a:off x="5267114" y="7256948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  <a:endParaRPr lang="en-GB" dirty="0"/>
          </a:p>
        </p:txBody>
      </p:sp>
      <p:pic>
        <p:nvPicPr>
          <p:cNvPr id="31" name="Рисунок 30" descr="Изображение выглядит как диаграмма, графическая встав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FCF0128-E61A-0F3B-7A6E-CFCDB2214D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3623" y="5271761"/>
            <a:ext cx="2247900" cy="100012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57CA022-502C-6049-A689-9DCBD432C1CB}"/>
              </a:ext>
            </a:extLst>
          </p:cNvPr>
          <p:cNvSpPr txBox="1"/>
          <p:nvPr/>
        </p:nvSpPr>
        <p:spPr>
          <a:xfrm>
            <a:off x="8918916" y="6218428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</a:t>
            </a:r>
            <a:endParaRPr lang="en-GB" dirty="0"/>
          </a:p>
        </p:txBody>
      </p:sp>
      <p:pic>
        <p:nvPicPr>
          <p:cNvPr id="34" name="Рисунок 33" descr="Изображение выглядит как диаграмма, линия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FBAF768-82ED-2F67-A891-D09C5E5578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37606" y="5447973"/>
            <a:ext cx="2190750" cy="6477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E43C813-BEEF-ADB7-CB3F-0D45B313B2F6}"/>
              </a:ext>
            </a:extLst>
          </p:cNvPr>
          <p:cNvSpPr txBox="1"/>
          <p:nvPr/>
        </p:nvSpPr>
        <p:spPr>
          <a:xfrm>
            <a:off x="11950307" y="6033762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342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308A13B2-AB93-C4B9-62BE-C0CE96F98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95" y="510988"/>
            <a:ext cx="3352800" cy="590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AB5C9B-2989-F99D-7B9C-101D97FC01EF}"/>
              </a:ext>
            </a:extLst>
          </p:cNvPr>
          <p:cNvSpPr txBox="1"/>
          <p:nvPr/>
        </p:nvSpPr>
        <p:spPr>
          <a:xfrm>
            <a:off x="1716294" y="1101538"/>
            <a:ext cx="127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ter"/>
              </a:rPr>
              <a:t>Assignment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6A8FB5-A47B-8286-250B-F0087DCCE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95" y="1937577"/>
            <a:ext cx="10429875" cy="742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ED2F46-AF2F-78B3-3042-F9F56E93EB39}"/>
              </a:ext>
            </a:extLst>
          </p:cNvPr>
          <p:cNvSpPr txBox="1"/>
          <p:nvPr/>
        </p:nvSpPr>
        <p:spPr>
          <a:xfrm>
            <a:off x="5261788" y="2680527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</a:t>
            </a:r>
            <a:endParaRPr lang="en-GB" dirty="0"/>
          </a:p>
        </p:txBody>
      </p:sp>
      <p:pic>
        <p:nvPicPr>
          <p:cNvPr id="7" name="Рисунок 6" descr="Изображение выглядит как диаграмма, Шрифт, снимок экрана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FD8CDC74-9DA6-18D9-5D3C-3DB1B8133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8826" y="708852"/>
            <a:ext cx="1457325" cy="1228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F9F294-71E8-E4F3-AD94-B37E30E5F972}"/>
              </a:ext>
            </a:extLst>
          </p:cNvPr>
          <p:cNvSpPr txBox="1"/>
          <p:nvPr/>
        </p:nvSpPr>
        <p:spPr>
          <a:xfrm>
            <a:off x="12723521" y="193757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</a:t>
            </a:r>
            <a:endParaRPr lang="en-GB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EC8064C-6FCA-C110-F3E1-E3F244FEE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595" y="3516566"/>
            <a:ext cx="5153025" cy="5143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4EAD94-5508-5A25-F89A-8F23A26431FC}"/>
              </a:ext>
            </a:extLst>
          </p:cNvPr>
          <p:cNvSpPr txBox="1"/>
          <p:nvPr/>
        </p:nvSpPr>
        <p:spPr>
          <a:xfrm>
            <a:off x="3053417" y="4114800"/>
            <a:ext cx="403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LC</a:t>
            </a:r>
            <a:endParaRPr lang="en-GB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2302F8C-32B8-008C-2DF1-249A60E2ED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4488" y="3524090"/>
            <a:ext cx="4105275" cy="495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FB5A0C-9E64-1B8A-9B9E-DBD324A7C3FE}"/>
              </a:ext>
            </a:extLst>
          </p:cNvPr>
          <p:cNvSpPr txBox="1"/>
          <p:nvPr/>
        </p:nvSpPr>
        <p:spPr>
          <a:xfrm>
            <a:off x="10319376" y="4114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</a:t>
            </a:r>
            <a:endParaRPr lang="en-GB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A668D08-4641-9A9C-371D-7648D8B308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595" y="4866955"/>
            <a:ext cx="4867275" cy="5429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ACC7A0-7E26-6FA7-02ED-D382C6404F26}"/>
              </a:ext>
            </a:extLst>
          </p:cNvPr>
          <p:cNvSpPr txBox="1"/>
          <p:nvPr/>
        </p:nvSpPr>
        <p:spPr>
          <a:xfrm>
            <a:off x="2908490" y="540988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LB</a:t>
            </a:r>
            <a:endParaRPr lang="en-GB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F1B6AB4-9BE3-A3E4-E078-E603979B89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5350" y="4914580"/>
            <a:ext cx="5543550" cy="4953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8C3E2F-7891-CBA1-735A-BCC13F46E1D7}"/>
              </a:ext>
            </a:extLst>
          </p:cNvPr>
          <p:cNvSpPr txBox="1"/>
          <p:nvPr/>
        </p:nvSpPr>
        <p:spPr>
          <a:xfrm>
            <a:off x="10540750" y="540988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</a:t>
            </a:r>
            <a:endParaRPr lang="en-GB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F259CDD-6445-6B1C-8209-2B5BADCF71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7819" y="6407283"/>
            <a:ext cx="6343650" cy="6191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87CDD8-CD58-1F3A-223B-5CA8F37E70F5}"/>
              </a:ext>
            </a:extLst>
          </p:cNvPr>
          <p:cNvSpPr txBox="1"/>
          <p:nvPr/>
        </p:nvSpPr>
        <p:spPr>
          <a:xfrm>
            <a:off x="4178936" y="7026408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FunctionDecl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628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15229B7-7048-6E13-CD55-12FD1EE5E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93" y="705731"/>
            <a:ext cx="2314575" cy="5429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DCECC46-C9A4-18DD-2F22-2AEBA7A35A73}"/>
              </a:ext>
            </a:extLst>
          </p:cNvPr>
          <p:cNvSpPr txBox="1"/>
          <p:nvPr/>
        </p:nvSpPr>
        <p:spPr>
          <a:xfrm>
            <a:off x="1832178" y="124467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en-GB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7C6658-29D2-FBFC-03D5-BD6009E26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39" y="705731"/>
            <a:ext cx="2609850" cy="438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F412F8-C044-A603-9948-816422571E91}"/>
              </a:ext>
            </a:extLst>
          </p:cNvPr>
          <p:cNvSpPr txBox="1"/>
          <p:nvPr/>
        </p:nvSpPr>
        <p:spPr>
          <a:xfrm>
            <a:off x="5365601" y="114388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GB" dirty="0"/>
          </a:p>
        </p:txBody>
      </p:sp>
      <p:pic>
        <p:nvPicPr>
          <p:cNvPr id="6" name="Рисунок 5" descr="Изображение выглядит как текст, Шрифт, символ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38759B6-A158-FD80-3D97-2CCFA3C77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59" y="705731"/>
            <a:ext cx="1914525" cy="53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92087D-66D6-9DCE-6190-15834E66A81E}"/>
              </a:ext>
            </a:extLst>
          </p:cNvPr>
          <p:cNvSpPr txBox="1"/>
          <p:nvPr/>
        </p:nvSpPr>
        <p:spPr>
          <a:xfrm>
            <a:off x="8657576" y="1235147"/>
            <a:ext cx="11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</a:t>
            </a:r>
            <a:endParaRPr lang="en-GB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914D66-8440-8675-D852-7F51E8EAE0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7154" y="705731"/>
            <a:ext cx="2352675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BB252F-BED7-1FFA-FDE2-72E3432F3B05}"/>
              </a:ext>
            </a:extLst>
          </p:cNvPr>
          <p:cNvSpPr txBox="1"/>
          <p:nvPr/>
        </p:nvSpPr>
        <p:spPr>
          <a:xfrm>
            <a:off x="12179043" y="1162931"/>
            <a:ext cx="64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Goto</a:t>
            </a:r>
            <a:endParaRPr lang="en-GB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12862CF-EBDC-B7D3-7588-7339619CA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293" y="2586192"/>
            <a:ext cx="5895975" cy="485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E10D15-7170-7849-50D5-243227A31A04}"/>
              </a:ext>
            </a:extLst>
          </p:cNvPr>
          <p:cNvSpPr txBox="1"/>
          <p:nvPr/>
        </p:nvSpPr>
        <p:spPr>
          <a:xfrm>
            <a:off x="3419008" y="3071967"/>
            <a:ext cx="109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ArrayDecl</a:t>
            </a:r>
            <a:endParaRPr lang="en-GB" dirty="0"/>
          </a:p>
        </p:txBody>
      </p:sp>
      <p:pic>
        <p:nvPicPr>
          <p:cNvPr id="15" name="Рисунок 14" descr="Изображение выглядит как текст, Шриф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EF116095-7BA7-E8D8-8877-73C7749933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5031" y="2490941"/>
            <a:ext cx="4981575" cy="6762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EA88CD-A382-CA0D-44FE-E4E63132DD55}"/>
              </a:ext>
            </a:extLst>
          </p:cNvPr>
          <p:cNvSpPr txBox="1"/>
          <p:nvPr/>
        </p:nvSpPr>
        <p:spPr>
          <a:xfrm>
            <a:off x="10039378" y="307196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StructDecl</a:t>
            </a:r>
            <a:endParaRPr lang="en-GB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DC74CAE-9FB9-AC73-A0C5-83599D6629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293" y="4431505"/>
            <a:ext cx="3828440" cy="5390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3FF12EF-E701-D994-D41E-2078F5097983}"/>
              </a:ext>
            </a:extLst>
          </p:cNvPr>
          <p:cNvSpPr txBox="1"/>
          <p:nvPr/>
        </p:nvSpPr>
        <p:spPr>
          <a:xfrm>
            <a:off x="2410376" y="4970566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FieldDecl</a:t>
            </a:r>
            <a:endParaRPr lang="en-GB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9C23F74-71E4-2CFC-1039-352CA7BAEA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4037" y="4493892"/>
            <a:ext cx="3520410" cy="4290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CCA9BDC-FF04-DB23-DC7E-2EA6382CA4A8}"/>
              </a:ext>
            </a:extLst>
          </p:cNvPr>
          <p:cNvSpPr txBox="1"/>
          <p:nvPr/>
        </p:nvSpPr>
        <p:spPr>
          <a:xfrm>
            <a:off x="7399780" y="497056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</a:t>
            </a:r>
            <a:endParaRPr lang="en-GB" dirty="0"/>
          </a:p>
        </p:txBody>
      </p:sp>
      <p:pic>
        <p:nvPicPr>
          <p:cNvPr id="24" name="Рисунок 23" descr="Изображение выглядит как текст, Шрифт, символ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C8540808-9C72-D309-517F-4FDF792C4C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44079" y="4419026"/>
            <a:ext cx="2860331" cy="56106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F0EF96E-BDA4-B405-740E-6566080160F8}"/>
              </a:ext>
            </a:extLst>
          </p:cNvPr>
          <p:cNvSpPr txBox="1"/>
          <p:nvPr/>
        </p:nvSpPr>
        <p:spPr>
          <a:xfrm>
            <a:off x="11867163" y="4970566"/>
            <a:ext cx="63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Yield</a:t>
            </a:r>
            <a:endParaRPr lang="en-GB" dirty="0"/>
          </a:p>
        </p:txBody>
      </p:sp>
      <p:pic>
        <p:nvPicPr>
          <p:cNvPr id="29" name="Рисунок 28" descr="Изображение выглядит как текст, Шрифт, число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DDA08B61-4001-D402-5475-0772B912DB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22563" y="6004523"/>
            <a:ext cx="3046855" cy="53294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873E7C1-A0AE-5824-B6D2-D320E6D4BCB9}"/>
              </a:ext>
            </a:extLst>
          </p:cNvPr>
          <p:cNvSpPr txBox="1"/>
          <p:nvPr/>
        </p:nvSpPr>
        <p:spPr>
          <a:xfrm>
            <a:off x="4982305" y="6537471"/>
            <a:ext cx="92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NextFor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290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AAB80-D4EB-0B58-4994-910F14CCA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5BCF111-6FC1-A08F-0EB0-27C7055C4569}"/>
              </a:ext>
            </a:extLst>
          </p:cNvPr>
          <p:cNvSpPr/>
          <p:nvPr/>
        </p:nvSpPr>
        <p:spPr>
          <a:xfrm>
            <a:off x="793790" y="256401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134" dirty="0">
                <a:solidFill>
                  <a:srgbClr val="000000"/>
                </a:solidFill>
                <a:ea typeface="Inter Bold" pitchFamily="34" charset="-122"/>
              </a:rPr>
              <a:t>Диаграмма классов </a:t>
            </a:r>
            <a:r>
              <a:rPr lang="en-US" sz="4450" b="1" kern="0" spc="-134" dirty="0">
                <a:solidFill>
                  <a:srgbClr val="000000"/>
                </a:solidFill>
                <a:ea typeface="Inter Bold" pitchFamily="34" charset="-122"/>
              </a:rPr>
              <a:t>UML</a:t>
            </a:r>
            <a:endParaRPr lang="en-US" sz="4450" dirty="0"/>
          </a:p>
        </p:txBody>
      </p:sp>
    </p:spTree>
    <p:extLst>
      <p:ext uri="{BB962C8B-B14F-4D97-AF65-F5344CB8AC3E}">
        <p14:creationId xmlns:p14="http://schemas.microsoft.com/office/powerpoint/2010/main" val="238450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D8A8508-052B-30E3-706F-B6A1CED2A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882" y="0"/>
            <a:ext cx="11618636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2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4952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Определение грамматики псевдокода (Validator)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01152"/>
            <a:ext cx="4120753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793790" y="40681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Входные данные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93790" y="4558546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Формальное описание языка (BNF, диаграммы Вирта, UML).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5363647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Примеры кода с основными конструкциями (функции, типы, переходы).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5254704" y="3160871"/>
            <a:ext cx="4120872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 6"/>
          <p:cNvSpPr/>
          <p:nvPr/>
        </p:nvSpPr>
        <p:spPr>
          <a:xfrm>
            <a:off x="5254704" y="37278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Действия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5254704" y="4218265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Определение синтаксических правил (формат объявлений, выражений, блоков).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254704" y="5386268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Проверка полноты грамматики (все ли конструкции псевдокода могут быть описаны).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254704" y="6554272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Выявление неоднозначностей и конфликтов (LL/LR-анализ).</a:t>
            </a:r>
            <a:endParaRPr lang="en-US" sz="2200" dirty="0"/>
          </a:p>
        </p:txBody>
      </p:sp>
      <p:sp>
        <p:nvSpPr>
          <p:cNvPr id="12" name="Shape 10"/>
          <p:cNvSpPr/>
          <p:nvPr/>
        </p:nvSpPr>
        <p:spPr>
          <a:xfrm>
            <a:off x="9715738" y="2820710"/>
            <a:ext cx="4120872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3" name="Text 11"/>
          <p:cNvSpPr/>
          <p:nvPr/>
        </p:nvSpPr>
        <p:spPr>
          <a:xfrm>
            <a:off x="9715738" y="3387685"/>
            <a:ext cx="312967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Ожидаемый результат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9715738" y="3878104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Грамматика, однозначно описывающая псевдокод.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9715738" y="4683204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Возможность автоматического синтаксического анализа на её основе (true | false).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60646"/>
            <a:ext cx="116332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Разработка метамодели (Parser [Scanner])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90029"/>
            <a:ext cx="4120753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793790" y="3657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Входные данные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93790" y="4147423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Диаграмма классов, описывающая структуру псевдокода.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5315426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Описание связей между элементами (например, заголовок функции связан с её телом).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5254704" y="2749748"/>
            <a:ext cx="4120872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 6"/>
          <p:cNvSpPr/>
          <p:nvPr/>
        </p:nvSpPr>
        <p:spPr>
          <a:xfrm>
            <a:off x="5254704" y="33167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Действия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5254704" y="3807143"/>
            <a:ext cx="4120872" cy="1190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Проверка полноты модели (все ли элементы псевдокода учтены).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254704" y="4988759"/>
            <a:ext cx="4120872" cy="19151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Проверка корректности связей (например, процедуры должны содержать тело, типы должны быть привязаны к переменным).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254704" y="6911549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Проверка согласованности с грамматикой.</a:t>
            </a:r>
            <a:endParaRPr lang="en-US" sz="2200" dirty="0"/>
          </a:p>
        </p:txBody>
      </p:sp>
      <p:sp>
        <p:nvSpPr>
          <p:cNvPr id="12" name="Shape 10"/>
          <p:cNvSpPr/>
          <p:nvPr/>
        </p:nvSpPr>
        <p:spPr>
          <a:xfrm>
            <a:off x="9715738" y="2409587"/>
            <a:ext cx="4120872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3" name="Text 11"/>
          <p:cNvSpPr/>
          <p:nvPr/>
        </p:nvSpPr>
        <p:spPr>
          <a:xfrm>
            <a:off x="9715738" y="2976563"/>
            <a:ext cx="312967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Ожидаемый результат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9715738" y="3466981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Корректная метамодель, соответствующая грамматике.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9715738" y="4272082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Возможность на её основе строить AST.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42098"/>
            <a:ext cx="1153596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Лексический анализ (Parser [AfterScaner])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271480"/>
            <a:ext cx="4120753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793790" y="38384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Входные данные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93790" y="4328874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Исходный текст псевдокода (разные варианты, в том числе корректные и с ошибками).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5254704" y="2931200"/>
            <a:ext cx="4120872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7" name="Text 5"/>
          <p:cNvSpPr/>
          <p:nvPr/>
        </p:nvSpPr>
        <p:spPr>
          <a:xfrm>
            <a:off x="5254704" y="34981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Действия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5254704" y="3988594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Разбиение текста на токены.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254704" y="4430792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Проверка корректности токенов (ключевые слова, идентификаторы, операторы).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254704" y="5598795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Выявление ошибок (недопустимые символы, нераспознанные конструкции).</a:t>
            </a:r>
            <a:endParaRPr lang="en-US" sz="2200" dirty="0"/>
          </a:p>
        </p:txBody>
      </p:sp>
      <p:sp>
        <p:nvSpPr>
          <p:cNvPr id="11" name="Shape 9"/>
          <p:cNvSpPr/>
          <p:nvPr/>
        </p:nvSpPr>
        <p:spPr>
          <a:xfrm>
            <a:off x="9715738" y="2591038"/>
            <a:ext cx="4120872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2" name="Text 10"/>
          <p:cNvSpPr/>
          <p:nvPr/>
        </p:nvSpPr>
        <p:spPr>
          <a:xfrm>
            <a:off x="9715738" y="3158014"/>
            <a:ext cx="312967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Ожидаемый результат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9715738" y="3648432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Корректный поток токенов для верного кода.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715738" y="4453532"/>
            <a:ext cx="4120872" cy="1540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Сообщение об ошибках для некорректного кода (например, "Ошибка: неизвестный символ").</a:t>
            </a: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42098"/>
            <a:ext cx="1017579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Синтаксический анализ (Seriallizator)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271480"/>
            <a:ext cx="4120753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793790" y="38384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Входные данные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93790" y="4328874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Последовательность токенов, полученная из лексического анализатора.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5254704" y="2931200"/>
            <a:ext cx="4120872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7" name="Text 5"/>
          <p:cNvSpPr/>
          <p:nvPr/>
        </p:nvSpPr>
        <p:spPr>
          <a:xfrm>
            <a:off x="5254704" y="34981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Действия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5254704" y="3988594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Построение AST (абстрактного синтаксического дерева).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254704" y="4793694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Проверка соответствия токенов грамматике.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254704" y="5598795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Обнаружение ошибок (отсутствующие скобки, неверные структуры).</a:t>
            </a:r>
            <a:endParaRPr lang="en-US" sz="2200" dirty="0"/>
          </a:p>
        </p:txBody>
      </p:sp>
      <p:sp>
        <p:nvSpPr>
          <p:cNvPr id="11" name="Shape 9"/>
          <p:cNvSpPr/>
          <p:nvPr/>
        </p:nvSpPr>
        <p:spPr>
          <a:xfrm>
            <a:off x="9715738" y="2591038"/>
            <a:ext cx="4120872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2" name="Text 10"/>
          <p:cNvSpPr/>
          <p:nvPr/>
        </p:nvSpPr>
        <p:spPr>
          <a:xfrm>
            <a:off x="9715738" y="3158014"/>
            <a:ext cx="312967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Ожидаемый результат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9715738" y="3648432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AST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715738" y="4090630"/>
            <a:ext cx="412087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Сообщение об ошибках для неверного кода (например, "Ошибка: ожидался '}', но найден ';'").</a:t>
            </a: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793790" y="4028361"/>
            <a:ext cx="4120753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5" name="Text 3"/>
          <p:cNvSpPr/>
          <p:nvPr/>
        </p:nvSpPr>
        <p:spPr>
          <a:xfrm>
            <a:off x="793790" y="5085755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AST, представляющее псевдокод.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5527953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Выбранный стиль форматирования (строка, лесенка, дерево).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5254704" y="3688080"/>
            <a:ext cx="4120872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9" name="Text 7"/>
          <p:cNvSpPr/>
          <p:nvPr/>
        </p:nvSpPr>
        <p:spPr>
          <a:xfrm>
            <a:off x="5254704" y="4745474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Преобразование AST в текст согласно выбранному стилю.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254704" y="5550575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Проверка правильного расположения отступов, пробелов, разделителей.</a:t>
            </a:r>
            <a:endParaRPr lang="en-US" sz="2200" dirty="0"/>
          </a:p>
        </p:txBody>
      </p:sp>
      <p:sp>
        <p:nvSpPr>
          <p:cNvPr id="11" name="Shape 9"/>
          <p:cNvSpPr/>
          <p:nvPr/>
        </p:nvSpPr>
        <p:spPr>
          <a:xfrm>
            <a:off x="9715738" y="3347918"/>
            <a:ext cx="4120872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3" name="Text 11"/>
          <p:cNvSpPr/>
          <p:nvPr/>
        </p:nvSpPr>
        <p:spPr>
          <a:xfrm>
            <a:off x="9715738" y="4405313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Корректно отформатированный код, читаемый пользователем.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715738" y="5210413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Возможность выбора различных стилей (например, лесенка или дерево).</a:t>
            </a:r>
            <a:endParaRPr lang="en-US" sz="2200" dirty="0"/>
          </a:p>
        </p:txBody>
      </p:sp>
      <p:sp>
        <p:nvSpPr>
          <p:cNvPr id="15" name="Text 0">
            <a:extLst>
              <a:ext uri="{FF2B5EF4-FFF2-40B4-BE49-F238E27FC236}">
                <a16:creationId xmlns:a16="http://schemas.microsoft.com/office/drawing/2014/main" id="{415051F4-27A6-7DD3-C4DF-7008B7F7FFAF}"/>
              </a:ext>
            </a:extLst>
          </p:cNvPr>
          <p:cNvSpPr/>
          <p:nvPr/>
        </p:nvSpPr>
        <p:spPr>
          <a:xfrm>
            <a:off x="793790" y="159019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134" dirty="0">
                <a:solidFill>
                  <a:srgbClr val="000000"/>
                </a:solidFill>
                <a:ea typeface="Inter Bold" pitchFamily="34" charset="-122"/>
              </a:rPr>
              <a:t>Генерация форматированного псевдокода (</a:t>
            </a:r>
            <a:r>
              <a:rPr lang="en-US" sz="4450" b="1" kern="0" spc="-134" dirty="0">
                <a:solidFill>
                  <a:srgbClr val="000000"/>
                </a:solidFill>
                <a:ea typeface="Inter Bold" pitchFamily="34" charset="-122"/>
              </a:rPr>
              <a:t>Formatter)</a:t>
            </a:r>
            <a:endParaRPr lang="en-US" sz="4450" dirty="0"/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83F08C26-A4B6-D45F-3E61-C6704A5924EF}"/>
              </a:ext>
            </a:extLst>
          </p:cNvPr>
          <p:cNvSpPr/>
          <p:nvPr/>
        </p:nvSpPr>
        <p:spPr>
          <a:xfrm>
            <a:off x="831771" y="44933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Входные данные</a:t>
            </a:r>
            <a:endParaRPr lang="en-US" sz="2400" dirty="0"/>
          </a:p>
        </p:txBody>
      </p:sp>
      <p:sp>
        <p:nvSpPr>
          <p:cNvPr id="17" name="Text 5">
            <a:extLst>
              <a:ext uri="{FF2B5EF4-FFF2-40B4-BE49-F238E27FC236}">
                <a16:creationId xmlns:a16="http://schemas.microsoft.com/office/drawing/2014/main" id="{ADE4270B-6E8C-EFD5-6BF0-98D7C5C3C472}"/>
              </a:ext>
            </a:extLst>
          </p:cNvPr>
          <p:cNvSpPr/>
          <p:nvPr/>
        </p:nvSpPr>
        <p:spPr>
          <a:xfrm>
            <a:off x="5292805" y="41530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Действия</a:t>
            </a:r>
            <a:endParaRPr lang="en-US" sz="2400" dirty="0"/>
          </a:p>
        </p:txBody>
      </p:sp>
      <p:sp>
        <p:nvSpPr>
          <p:cNvPr id="18" name="Text 10">
            <a:extLst>
              <a:ext uri="{FF2B5EF4-FFF2-40B4-BE49-F238E27FC236}">
                <a16:creationId xmlns:a16="http://schemas.microsoft.com/office/drawing/2014/main" id="{BD0894D6-DBCC-1270-19DD-62E658A5A9EF}"/>
              </a:ext>
            </a:extLst>
          </p:cNvPr>
          <p:cNvSpPr/>
          <p:nvPr/>
        </p:nvSpPr>
        <p:spPr>
          <a:xfrm>
            <a:off x="9753838" y="3812733"/>
            <a:ext cx="312967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Ожидаемый результат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9019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Раскраска синтаксических элементов (Highlighter)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028361"/>
            <a:ext cx="4120753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793790" y="45953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Входные данные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93790" y="5085755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Форматированный псевдокод.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5527953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Набор правил для выделения ключевых слов, идентификаторов, типов.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5254704" y="3688080"/>
            <a:ext cx="4120872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 6"/>
          <p:cNvSpPr/>
          <p:nvPr/>
        </p:nvSpPr>
        <p:spPr>
          <a:xfrm>
            <a:off x="5254704" y="42550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Действия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5254704" y="4745474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Выделение ключевых слов, переменных, типов цветом или стилем (жирный, курсив).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254704" y="5913477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Проверка корректного применения раскраски.</a:t>
            </a:r>
            <a:endParaRPr lang="en-US" sz="2200" dirty="0"/>
          </a:p>
        </p:txBody>
      </p:sp>
      <p:sp>
        <p:nvSpPr>
          <p:cNvPr id="11" name="Shape 9"/>
          <p:cNvSpPr/>
          <p:nvPr/>
        </p:nvSpPr>
        <p:spPr>
          <a:xfrm>
            <a:off x="9715738" y="3347918"/>
            <a:ext cx="4120872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2" name="Text 10"/>
          <p:cNvSpPr/>
          <p:nvPr/>
        </p:nvSpPr>
        <p:spPr>
          <a:xfrm>
            <a:off x="9715738" y="3914894"/>
            <a:ext cx="312967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Ожидаемый результат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9715738" y="4405313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Читаемый, визуально структурированный код.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715738" y="5210413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Корректно выделенные синтаксические элементы.</a:t>
            </a: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1497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Автоматическая нумерация строк и блоков (NumberingSystem)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266605"/>
            <a:ext cx="4120753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793790" y="4833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Входные данные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93790" y="5323999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Форматированный код.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5766197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Выбранный стиль нумерации (построчная, блочная).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5254704" y="3926324"/>
            <a:ext cx="4120872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 6"/>
          <p:cNvSpPr/>
          <p:nvPr/>
        </p:nvSpPr>
        <p:spPr>
          <a:xfrm>
            <a:off x="5254704" y="44933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Действия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5254704" y="4983718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Добавление номеров строк или блоков.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254704" y="5788819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Проверка корректного распределения номеров.</a:t>
            </a:r>
            <a:endParaRPr lang="en-US" sz="2200" dirty="0"/>
          </a:p>
        </p:txBody>
      </p:sp>
      <p:sp>
        <p:nvSpPr>
          <p:cNvPr id="11" name="Shape 9"/>
          <p:cNvSpPr/>
          <p:nvPr/>
        </p:nvSpPr>
        <p:spPr>
          <a:xfrm>
            <a:off x="9715738" y="3586162"/>
            <a:ext cx="4120872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2" name="Text 10"/>
          <p:cNvSpPr/>
          <p:nvPr/>
        </p:nvSpPr>
        <p:spPr>
          <a:xfrm>
            <a:off x="9715738" y="4153138"/>
            <a:ext cx="312967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Ожидаемый результат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9715738" y="4643557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Код с правильной нумерацией.</a:t>
            </a:r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CD65-0CDA-D116-F567-9749AE981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477B970-5DCF-85EF-0D1C-0D2525BEF515}"/>
              </a:ext>
            </a:extLst>
          </p:cNvPr>
          <p:cNvSpPr/>
          <p:nvPr/>
        </p:nvSpPr>
        <p:spPr>
          <a:xfrm>
            <a:off x="793790" y="256401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РБНФ</a:t>
            </a:r>
            <a:endParaRPr lang="en-US" sz="445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47530770-79D0-4967-E959-82D1C8683D26}"/>
              </a:ext>
            </a:extLst>
          </p:cNvPr>
          <p:cNvSpPr/>
          <p:nvPr/>
        </p:nvSpPr>
        <p:spPr>
          <a:xfrm>
            <a:off x="793790" y="53026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44370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538</Words>
  <Application>Microsoft Office PowerPoint</Application>
  <PresentationFormat>Произвольный</PresentationFormat>
  <Paragraphs>132</Paragraphs>
  <Slides>17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Inter</vt:lpstr>
      <vt:lpstr>Inter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Крылова Екатерина Олеговна</cp:lastModifiedBy>
  <cp:revision>6</cp:revision>
  <dcterms:created xsi:type="dcterms:W3CDTF">2025-02-24T20:46:39Z</dcterms:created>
  <dcterms:modified xsi:type="dcterms:W3CDTF">2025-02-25T00:27:24Z</dcterms:modified>
</cp:coreProperties>
</file>