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71" r:id="rId4"/>
    <p:sldId id="272" r:id="rId5"/>
    <p:sldId id="280" r:id="rId6"/>
    <p:sldId id="273" r:id="rId7"/>
    <p:sldId id="274" r:id="rId8"/>
    <p:sldId id="275" r:id="rId9"/>
    <p:sldId id="276" r:id="rId10"/>
    <p:sldId id="277" r:id="rId11"/>
    <p:sldId id="278" r:id="rId1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9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273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143997"/>
            <a:ext cx="13042821" cy="2367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buNone/>
            </a:pP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ПСЕ КО</a:t>
            </a:r>
            <a:endParaRPr lang="en-US" sz="445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endParaRPr lang="ru-RU" sz="3000" b="1" kern="0" spc="-134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>
              <a:lnSpc>
                <a:spcPts val="5550"/>
              </a:lnSpc>
              <a:buNone/>
            </a:pPr>
            <a:r>
              <a:rPr lang="ru-RU" sz="2800" dirty="0"/>
              <a:t>04.03.2025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4321731"/>
            <a:ext cx="13042821" cy="2908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ru-RU" sz="2200" b="1" dirty="0"/>
              <a:t>Подготовили студенты группы 5030102/10201: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Гребнев Глеб Анатольевич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Карасев Вячеслав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Крылова Екатерина Олеговна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Пучкин Иван Александрович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Умнов Сергей Алексеевич</a:t>
            </a:r>
          </a:p>
          <a:p>
            <a:pPr marL="0" indent="0">
              <a:lnSpc>
                <a:spcPts val="2850"/>
              </a:lnSpc>
              <a:buNone/>
            </a:pPr>
            <a:r>
              <a:rPr lang="ru-RU" sz="2200" dirty="0"/>
              <a:t>Шкуропат Павел Константинович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53026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4136-0F62-550D-2FB2-6E59B54DA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D45E75A-8BCD-86FC-7F7A-1A5DD2A31BFB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64D98-AF11-BA24-30F7-3E74045F0FDA}"/>
              </a:ext>
            </a:extLst>
          </p:cNvPr>
          <p:cNvSpPr txBox="1"/>
          <p:nvPr/>
        </p:nvSpPr>
        <p:spPr>
          <a:xfrm>
            <a:off x="793789" y="1584151"/>
            <a:ext cx="131143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 err="1">
                <a:effectLst/>
                <a:ea typeface="Times New Roman" panose="02020603050405020304" pitchFamily="18" charset="0"/>
                <a:cs typeface="HelveticaNeue-Bold"/>
              </a:rPr>
              <a:t>Formatter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 — это конкретная реализация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Visitor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, которая отвечает за форматирование </a:t>
            </a:r>
            <a:r>
              <a:rPr lang="ru-RU" sz="2200" i="1" dirty="0">
                <a:effectLst/>
                <a:ea typeface="Times New Roman" panose="02020603050405020304" pitchFamily="18" charset="0"/>
                <a:cs typeface="HelveticaNeue"/>
              </a:rPr>
              <a:t>AST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. В контексте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Visitor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,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Formatter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 "посещает" каждый узел дерева и применяет к нему определённые правила форматирования (например, отступы, переносы строк, стили).</a:t>
            </a: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EC6F5C-3DE2-5483-D128-B981B0BBCBDB}"/>
              </a:ext>
            </a:extLst>
          </p:cNvPr>
          <p:cNvSpPr txBox="1"/>
          <p:nvPr/>
        </p:nvSpPr>
        <p:spPr>
          <a:xfrm>
            <a:off x="793789" y="3296822"/>
            <a:ext cx="7315200" cy="3023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Основные принципы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Разделение логики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 Логика форматирования отделена от структуры дерева.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Гибкость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 Можно легко менять стили форматирования (например, строка, лесенка, дерево).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200" b="1" dirty="0">
                <a:effectLst/>
                <a:ea typeface="Times New Roman" panose="02020603050405020304" pitchFamily="18" charset="0"/>
                <a:cs typeface="HelveticaNeue-Bold"/>
              </a:rPr>
              <a:t>Рекурсивный обход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: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Formatter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 рекурсивно обходит дерево, начиная с корневого узла.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72100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95966-C5D5-B450-F788-3DFD31438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C00BD9F-3174-51FF-93D9-03C341C0FF58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Formatter. 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Как работает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Formatter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3FCEE-CFFD-CF84-F13C-2300891A4EE1}"/>
              </a:ext>
            </a:extLst>
          </p:cNvPr>
          <p:cNvSpPr txBox="1"/>
          <p:nvPr/>
        </p:nvSpPr>
        <p:spPr>
          <a:xfrm>
            <a:off x="793790" y="1874904"/>
            <a:ext cx="11502998" cy="579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400"/>
              </a:spcAft>
              <a:buFont typeface="+mj-lt"/>
              <a:buAutoNum type="arabicPeriod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Базовый класс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-Bold"/>
              </a:rPr>
              <a:t>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Определяет метод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 для каждого типа узла.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Если для конкретного узла нет специального метода, вызывается метод по умолчанию (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default_visit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).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400"/>
              </a:spcAft>
              <a:buFont typeface="+mj-lt"/>
              <a:buAutoNum type="arabicPeriod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Конкретный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-Bold"/>
              </a:rPr>
              <a:t>Formatter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 (например, </a:t>
            </a:r>
            <a:r>
              <a:rPr lang="ru-RU" sz="2200" i="1" kern="0" dirty="0" err="1">
                <a:effectLst/>
                <a:ea typeface="Times New Roman" panose="02020603050405020304" pitchFamily="18" charset="0"/>
                <a:cs typeface="HelveticaNeue"/>
              </a:rPr>
              <a:t>FormatterVisitor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):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Реализует методы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_&lt;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тип_узла</a:t>
            </a:r>
            <a:r>
              <a:rPr lang="ru-RU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для каждого типа узла, который нужно отформатировать.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Например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, </a:t>
            </a:r>
            <a:r>
              <a:rPr lang="en-US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visit_assignment</a:t>
            </a:r>
            <a:r>
              <a:rPr lang="en-US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для узла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 Assignment, </a:t>
            </a:r>
            <a:r>
              <a:rPr lang="en-US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visit_conditional</a:t>
            </a:r>
            <a:r>
              <a:rPr lang="en-US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для узла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 Conditional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и т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.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400"/>
              </a:spcAft>
              <a:buFont typeface="+mj-lt"/>
              <a:buAutoNum type="arabicPeriod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Метод 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-Bold"/>
              </a:rPr>
              <a:t>accept</a:t>
            </a: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 в узлах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Каждый узел (например, </a:t>
            </a:r>
            <a:r>
              <a:rPr lang="ru-RU" sz="2200" i="1" kern="0" dirty="0" err="1">
                <a:effectLst/>
                <a:ea typeface="Times New Roman" panose="02020603050405020304" pitchFamily="18" charset="0"/>
                <a:cs typeface="HelveticaNeue"/>
              </a:rPr>
              <a:t>TreeNode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) имеет метод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accept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, который вызывает метод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 у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"/>
              </a:rPr>
              <a:t>Formatter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.</a:t>
            </a:r>
            <a:endParaRPr lang="en-US" sz="2200" kern="0" dirty="0">
              <a:effectLst/>
              <a:ea typeface="Times New Roman" panose="02020603050405020304" pitchFamily="18" charset="0"/>
              <a:cs typeface="HelveticaNeue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Это позволяет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Formatter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 "посещать" узлы и применять к ним правила форматирования.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9736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184FD1-F899-15E9-6F03-820FAAEA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35" y="201143"/>
            <a:ext cx="6745195" cy="78273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CB87BF3-B24D-B7F3-D6D6-D391E0ED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18"/>
          <a:stretch/>
        </p:blipFill>
        <p:spPr>
          <a:xfrm>
            <a:off x="7614770" y="201143"/>
            <a:ext cx="6745195" cy="725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0B8E-7832-818A-50DC-62F167817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BB3A3EC-B977-2C07-785D-5529EE259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37" y="891360"/>
            <a:ext cx="10931492" cy="6473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0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A2213-8AAB-7135-1031-AE69E594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89DFC3E-37CC-83C3-E99C-335846102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4" y="0"/>
            <a:ext cx="9322174" cy="828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49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05AD8-301F-B5B7-5924-5A4FEADE98A4}"/>
              </a:ext>
            </a:extLst>
          </p:cNvPr>
          <p:cNvSpPr txBox="1"/>
          <p:nvPr/>
        </p:nvSpPr>
        <p:spPr>
          <a:xfrm>
            <a:off x="793790" y="2506533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: 10;  </a:t>
            </a:r>
            <a:endParaRPr lang="en-GB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br>
              <a:rPr lang="en-GB" sz="2200" b="0" spc="-15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x &gt; 5 THEN {</a:t>
            </a:r>
            <a:endParaRPr lang="en-GB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OUTPUT "x </a:t>
            </a:r>
            <a:r>
              <a:rPr lang="ru-RU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больше 5";  </a:t>
            </a:r>
            <a:endParaRPr lang="ru-RU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ru-RU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  <a:endParaRPr lang="en-GB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OUTPUT "x </a:t>
            </a:r>
            <a:r>
              <a:rPr lang="ru-RU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меньше или равно 5";  </a:t>
            </a:r>
            <a:endParaRPr lang="ru-RU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ru-RU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END_IF</a:t>
            </a:r>
            <a:endParaRPr lang="en-GB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br>
              <a:rPr lang="en-GB" sz="2200" b="0" spc="-15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2200" b="0" i="0" u="none" strike="noStrike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1 TO 5 DO {</a:t>
            </a:r>
            <a:endParaRPr lang="en-GB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OUTPUT "</a:t>
            </a:r>
            <a:r>
              <a:rPr lang="ru-RU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Итерация: " + </a:t>
            </a:r>
            <a:r>
              <a:rPr lang="en-GB" sz="2200" b="0" i="0" u="none" strike="noStrike" spc="-15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200" b="0" i="0" u="none" strike="noStrike" spc="-15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 } END_FOR</a:t>
            </a:r>
            <a:endParaRPr lang="en-GB" sz="2200" b="0" spc="-15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GB" dirty="0"/>
            </a:br>
            <a:endParaRPr lang="en-GB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C1ACCD87-83BD-CAFC-4C97-0E6233760843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20454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5DF8048-1B9F-8EFF-309C-39C72BDE9A02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Visitor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4AA116-9E3E-6DB4-54CE-22648A15CBC4}"/>
              </a:ext>
            </a:extLst>
          </p:cNvPr>
          <p:cNvSpPr txBox="1"/>
          <p:nvPr/>
        </p:nvSpPr>
        <p:spPr>
          <a:xfrm>
            <a:off x="793789" y="1584151"/>
            <a:ext cx="1311431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dirty="0" err="1">
                <a:effectLst/>
                <a:ea typeface="Times New Roman" panose="02020603050405020304" pitchFamily="18" charset="0"/>
                <a:cs typeface="HelveticaNeue-Bold"/>
              </a:rPr>
              <a:t>Visitor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 — это поведенческий паттерн проектирования, который позволяет добавлять новые операции к объектам, не изменяя их классов. В контексте </a:t>
            </a:r>
            <a:r>
              <a:rPr lang="ru-RU" sz="2200" i="1" dirty="0">
                <a:effectLst/>
                <a:ea typeface="Times New Roman" panose="02020603050405020304" pitchFamily="18" charset="0"/>
                <a:cs typeface="HelveticaNeue"/>
              </a:rPr>
              <a:t>AST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Visitor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 используется для обхода дерева и выполнения определённых действий над каждым узлом.</a:t>
            </a:r>
            <a:endParaRPr lang="en-GB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728D4-8632-2A48-F686-54C9468AA33C}"/>
              </a:ext>
            </a:extLst>
          </p:cNvPr>
          <p:cNvSpPr txBox="1"/>
          <p:nvPr/>
        </p:nvSpPr>
        <p:spPr>
          <a:xfrm>
            <a:off x="793789" y="3296822"/>
            <a:ext cx="7315200" cy="3802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Основные принципы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Разделение логики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 Логика обхода дерева (например, форматирование, раскраска) отделена от структуры дерева.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Расширяемость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 Можно добавлять новые операции (например, подсчёт узлов, оптимизация) без изменения классов узлов.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>
                <a:effectLst/>
                <a:ea typeface="Times New Roman" panose="02020603050405020304" pitchFamily="18" charset="0"/>
                <a:cs typeface="HelveticaNeue-Bold"/>
              </a:rPr>
              <a:t>Гибкость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: Можно легко менять поведение для разных типов узлов.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25025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9DEFB13-CD21-3976-AFBA-6D2F648AA76C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Visitor. 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Как работает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Visitor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AF633-AA34-13E4-3270-66C62404DD91}"/>
              </a:ext>
            </a:extLst>
          </p:cNvPr>
          <p:cNvSpPr txBox="1"/>
          <p:nvPr/>
        </p:nvSpPr>
        <p:spPr>
          <a:xfrm>
            <a:off x="793790" y="1874904"/>
            <a:ext cx="11502998" cy="5797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400"/>
              </a:spcAft>
              <a:buFont typeface="+mj-lt"/>
              <a:buAutoNum type="arabicPeriod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Базовый класс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-Bold"/>
              </a:rPr>
              <a:t>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Определяет метод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 для каждого типа узла.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Если для конкретного узла нет специального метода, вызывается метод по умолчанию (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default_visit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).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400"/>
              </a:spcAft>
              <a:buFont typeface="+mj-lt"/>
              <a:buAutoNum type="arabicPeriod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Конкретный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-Bold"/>
              </a:rPr>
              <a:t>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 (например, </a:t>
            </a:r>
            <a:r>
              <a:rPr lang="ru-RU" sz="2200" i="1" kern="0" dirty="0" err="1">
                <a:effectLst/>
                <a:ea typeface="Times New Roman" panose="02020603050405020304" pitchFamily="18" charset="0"/>
                <a:cs typeface="HelveticaNeue"/>
              </a:rPr>
              <a:t>HighlighterVisitor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):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Реализует методы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_&lt;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тип_узла</a:t>
            </a:r>
            <a:r>
              <a:rPr lang="ru-RU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для каждого типа узла, который нужно обработать.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Например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, </a:t>
            </a:r>
            <a:r>
              <a:rPr lang="en-US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visit_assignment</a:t>
            </a:r>
            <a:r>
              <a:rPr lang="en-US" sz="2200" kern="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для узла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 Assignment, </a:t>
            </a:r>
            <a:r>
              <a:rPr lang="en-US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visit_conditional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для узла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 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Courier New" panose="02070309020205020404" pitchFamily="49" charset="0"/>
              </a:rPr>
              <a:t>Conditional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 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и т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.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д</a:t>
            </a:r>
            <a:r>
              <a:rPr lang="en-US" sz="2200" kern="0" dirty="0">
                <a:effectLst/>
                <a:ea typeface="Times New Roman" panose="02020603050405020304" pitchFamily="18" charset="0"/>
                <a:cs typeface="HelveticaNeue"/>
              </a:rPr>
              <a:t>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400"/>
              </a:spcAft>
              <a:buFont typeface="+mj-lt"/>
              <a:buAutoNum type="arabicPeriod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Метод 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-Bold"/>
              </a:rPr>
              <a:t>accept</a:t>
            </a: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 в узлах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Каждый узел (например, </a:t>
            </a:r>
            <a:r>
              <a:rPr lang="ru-RU" sz="2200" i="1" kern="0" dirty="0" err="1">
                <a:effectLst/>
                <a:ea typeface="Times New Roman" panose="02020603050405020304" pitchFamily="18" charset="0"/>
                <a:cs typeface="HelveticaNeue"/>
              </a:rPr>
              <a:t>TreeNode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) имеет метод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accept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, который вызывает метод </a:t>
            </a:r>
            <a:r>
              <a:rPr lang="ru-RU" sz="2200" kern="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 у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"/>
              </a:rPr>
              <a:t>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.</a:t>
            </a:r>
            <a:endParaRPr lang="en-US" sz="2200" kern="0" dirty="0">
              <a:effectLst/>
              <a:ea typeface="Times New Roman" panose="02020603050405020304" pitchFamily="18" charset="0"/>
              <a:cs typeface="HelveticaNeue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◦"/>
              <a:tabLst>
                <a:tab pos="596900" algn="l"/>
                <a:tab pos="914400" algn="l"/>
              </a:tabLst>
            </a:pP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Это позволяет </a:t>
            </a:r>
            <a:r>
              <a:rPr lang="ru-RU" sz="2200" b="1" dirty="0" err="1">
                <a:effectLst/>
                <a:ea typeface="Times New Roman" panose="02020603050405020304" pitchFamily="18" charset="0"/>
                <a:cs typeface="HelveticaNeue"/>
              </a:rPr>
              <a:t>Visitor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 "посещать" узлы и выполнять над ними операции.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14841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D271188-9CE0-1C68-39C9-D6A13C0815E1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Visitor. </a:t>
            </a:r>
            <a:r>
              <a:rPr lang="ru-RU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Обход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AST</a:t>
            </a:r>
            <a:endParaRPr lang="en-US" sz="44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ED9A6-D334-6E16-4E5D-0335EA765930}"/>
              </a:ext>
            </a:extLst>
          </p:cNvPr>
          <p:cNvSpPr txBox="1"/>
          <p:nvPr/>
        </p:nvSpPr>
        <p:spPr>
          <a:xfrm>
            <a:off x="793790" y="1977192"/>
            <a:ext cx="12392012" cy="922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9700" algn="l"/>
                <a:tab pos="457200" algn="l"/>
              </a:tabLst>
            </a:pPr>
            <a:r>
              <a:rPr lang="ru-RU" sz="2200" b="1" kern="0" dirty="0">
                <a:effectLst/>
                <a:ea typeface="Times New Roman" panose="02020603050405020304" pitchFamily="18" charset="0"/>
                <a:cs typeface="HelveticaNeue-Bold"/>
              </a:rPr>
              <a:t>Рекурсивный обход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: </a:t>
            </a:r>
            <a:r>
              <a:rPr lang="ru-RU" sz="2200" b="1" kern="0" dirty="0" err="1">
                <a:effectLst/>
                <a:ea typeface="Times New Roman" panose="02020603050405020304" pitchFamily="18" charset="0"/>
                <a:cs typeface="HelveticaNeue"/>
              </a:rPr>
              <a:t>Visitor</a:t>
            </a:r>
            <a:r>
              <a:rPr lang="ru-RU" sz="2200" kern="0" dirty="0">
                <a:effectLst/>
                <a:ea typeface="Times New Roman" panose="02020603050405020304" pitchFamily="18" charset="0"/>
                <a:cs typeface="HelveticaNeue"/>
              </a:rPr>
              <a:t> рекурсивно обходит дерево, начиная с корневого узла.</a:t>
            </a:r>
            <a:endParaRPr lang="en-GB" sz="2200" kern="1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b="1" dirty="0">
                <a:effectLst/>
                <a:ea typeface="Times New Roman" panose="02020603050405020304" pitchFamily="18" charset="0"/>
                <a:cs typeface="HelveticaNeue-Bold"/>
              </a:rPr>
              <a:t>Обработка узлов</a:t>
            </a:r>
            <a:r>
              <a:rPr lang="ru-RU" sz="2200" dirty="0">
                <a:effectLst/>
                <a:ea typeface="Times New Roman" panose="02020603050405020304" pitchFamily="18" charset="0"/>
                <a:cs typeface="HelveticaNeue"/>
              </a:rPr>
              <a:t>: Для каждого узла вызывается соответствующий метод </a:t>
            </a:r>
            <a:r>
              <a:rPr lang="ru-RU" sz="220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visit</a:t>
            </a:r>
            <a:r>
              <a:rPr lang="ru-RU" sz="220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_&lt;</a:t>
            </a:r>
            <a:r>
              <a:rPr lang="ru-RU" sz="2200" spc="-15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тип_узла</a:t>
            </a:r>
            <a:r>
              <a:rPr lang="ru-RU" sz="2200" spc="-15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&gt;.</a:t>
            </a:r>
            <a:endParaRPr lang="en-GB" sz="22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35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1FC3F06-376D-34FC-1A4B-C489B8A4A83A}"/>
              </a:ext>
            </a:extLst>
          </p:cNvPr>
          <p:cNvSpPr/>
          <p:nvPr/>
        </p:nvSpPr>
        <p:spPr>
          <a:xfrm>
            <a:off x="793790" y="458586"/>
            <a:ext cx="13042821" cy="924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ru-RU" sz="4450" b="1" kern="0" spc="-134" dirty="0">
                <a:solidFill>
                  <a:srgbClr val="000000"/>
                </a:solidFill>
                <a:ea typeface="Inter Bold" pitchFamily="34" charset="-122"/>
              </a:rPr>
              <a:t>Пример работы </a:t>
            </a: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Visitor</a:t>
            </a:r>
            <a:endParaRPr lang="en-US" sz="445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89F121-4597-7BA1-7DC4-BFD9E792F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41" y="0"/>
            <a:ext cx="6596245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4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519</Words>
  <Application>Microsoft Office PowerPoint</Application>
  <PresentationFormat>Произвольный</PresentationFormat>
  <Paragraphs>57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Inter Bold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Крылова Екатерина Олеговна</cp:lastModifiedBy>
  <cp:revision>13</cp:revision>
  <dcterms:created xsi:type="dcterms:W3CDTF">2025-02-24T20:46:39Z</dcterms:created>
  <dcterms:modified xsi:type="dcterms:W3CDTF">2025-03-04T06:41:36Z</dcterms:modified>
</cp:coreProperties>
</file>