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1" r:id="rId3"/>
    <p:sldMasterId id="2147483709" r:id="rId4"/>
  </p:sldMasterIdLst>
  <p:notesMasterIdLst>
    <p:notesMasterId r:id="rId14"/>
  </p:notesMasterIdLst>
  <p:sldIdLst>
    <p:sldId id="256" r:id="rId5"/>
    <p:sldId id="257" r:id="rId6"/>
    <p:sldId id="259" r:id="rId7"/>
    <p:sldId id="260" r:id="rId8"/>
    <p:sldId id="258" r:id="rId9"/>
    <p:sldId id="261" r:id="rId10"/>
    <p:sldId id="263" r:id="rId11"/>
    <p:sldId id="264" r:id="rId12"/>
    <p:sldId id="26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B91F8-3732-4FCE-B1D2-1576B1F20074}" type="datetimeFigureOut">
              <a:rPr lang="en-GB" smtClean="0"/>
              <a:t>2021-10-28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5B0A-3405-4D9A-B440-E052F2736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6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E1B4412-CE72-4C1C-81E5-E9D0BA14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7279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40" y="1130404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FE6-24A0-478B-9C36-DB319ACD20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8D5C-BC7A-4474-9177-9239E7A8A4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033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40800"/>
            <a:ext cx="4075112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40800"/>
            <a:ext cx="4075113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5FF6-D38A-4B4B-A7F9-61081D5FB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B84E-F2AF-4283-9BB6-6B05C0D1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453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1896"/>
            <a:ext cx="8265600" cy="48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1" y="1130400"/>
            <a:ext cx="4039394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1" y="1540800"/>
            <a:ext cx="4039394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0400"/>
            <a:ext cx="407565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40800"/>
            <a:ext cx="407565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D656E9-8C96-457F-BA1A-E49865EC9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800062-D909-4D2D-AAF7-913307631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176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9" y="48036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20829"/>
            <a:ext cx="2592000" cy="4651637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057" y="476251"/>
            <a:ext cx="5517206" cy="569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EA7-0B4E-4637-A564-7218AB6F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F2F4-2AE7-4227-9ED2-CFA4E28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994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948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0" y="1130400"/>
            <a:ext cx="259200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0" y="1540802"/>
            <a:ext cx="2592000" cy="4668837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756" y="476254"/>
            <a:ext cx="5523044" cy="571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14DF6D-9A06-4291-AD17-C66A1694F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CDF34A-588D-45FE-B5A6-692ACEE66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142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68EA6DEF-6417-4886-A3E1-0EBDC0FFA956}"/>
              </a:ext>
            </a:extLst>
          </p:cNvPr>
          <p:cNvSpPr/>
          <p:nvPr/>
        </p:nvSpPr>
        <p:spPr>
          <a:xfrm rot="10800000">
            <a:off x="441327" y="5597529"/>
            <a:ext cx="727075" cy="39687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476250"/>
            <a:ext cx="2077200" cy="5334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621" y="476250"/>
            <a:ext cx="6029642" cy="569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3591-0859-4E6C-83C8-C53395D6B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92B-4E4F-4121-8E1E-622750417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493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894D36-EFB2-4168-BC85-79E8B34CD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99B00-161E-4916-956E-172FB8D6A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4671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150F3C-4E6E-4EDA-B4B6-F271D3A4D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1A701F-154E-459F-AC27-58D8BF9F5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0014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4077-CEC4-4414-A153-EE2512E4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46ED-6696-4ED7-8684-E55A1D21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5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D95-9ACE-43FD-BBC4-335B1ED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BAEC-BC02-466D-AC03-418F7B60F67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BA9-96FB-4743-AC6F-D9BB959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B71E-A389-4E94-B901-72B193B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28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A14-2E59-4B45-9D63-C0BC156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2C16-4B42-4918-BA59-27084A8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1D0B-476E-4BF4-BD8F-E82BDCC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7E56-8C1B-491E-BB11-DF60418F6373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F3E6-1B2C-447C-819E-F0B9ED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F8A-4EB4-41CC-85B4-DF9F60A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9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75457D5-B794-4513-BA41-299A631C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38441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ED32-4491-4598-BC9E-B17C344D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708D-93D9-483A-9897-0620544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F89B-B9C5-405D-8A75-F8AF0F5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8AB6-8BD3-473F-84E8-1C7DFFF904B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F1BA-2801-44C3-83C4-1CFD86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6D8-48E9-4E2D-A6C1-85E2F34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39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383-8277-4B1B-9949-9BAA7F46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15D-DC83-4D7C-87F3-C9785263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1A36-9433-4917-B362-38DC1A13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CB45-D4C3-418B-A26F-E126FBA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F690-F2C8-4F6F-8EA1-DED5B615FA5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F187-308E-4844-90F2-B0CF3C0A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673E-AC46-43E5-B45C-67F1EC6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263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387-0CFC-41A3-BDAA-67804B7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88D4-DD4F-4523-8AFF-4541D9A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E962-3196-4244-80CD-BE822DE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9F1F-8F64-4CBE-A47C-212E457A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FBCB7-8A42-420A-BA75-FDEC2C6D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B3D-E459-42FF-B637-3545102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0999-5D65-4BD5-AAEA-327D15F4C0B9}" type="datetime1">
              <a:rPr lang="en-GB" smtClean="0"/>
              <a:t>2021-10-28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E9B61-A3E2-4EC5-8D34-9E7C5515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BFD3-6C1E-4051-9FAC-849BC03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975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86F-A741-484B-9F3F-ABA3E49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B5E2-8AB6-44D4-BC9F-D90C2A27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375A-8C55-49CE-9555-7ED99880F75B}" type="datetime1">
              <a:rPr lang="en-GB" smtClean="0"/>
              <a:t>2021-10-28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EB70-03F8-496C-8F96-08263CF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F7F4-279B-4C44-BD6E-CE62BD8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22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E55B-EF55-4A8A-A006-D740FFE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AE4D-7E0E-4276-BE92-F711B49AF91B}" type="datetime1">
              <a:rPr lang="en-GB" smtClean="0"/>
              <a:t>2021-10-28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6868-0E82-48B1-BB91-CB302B0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5EF-A99F-4B15-907F-B88F52C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99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5AF-117B-467C-BBC6-B017514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D603-4841-46FE-8613-5E8DDEDC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038-EA60-4C38-92F2-DDB1468F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C8B-7088-46A7-9BD4-59C0212F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062D-9132-46C9-84A1-0B4172C1D32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638E-3B25-47CB-B7E2-7210F58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CDBE-1847-4C07-BAC6-DC0C8E0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88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F90-A412-4122-BE2F-F64A260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F3BA-E1B9-4400-ADA9-597C3075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6EF5-3295-44D5-BC25-92B5FF00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76DB-FB56-4A26-8D20-10973F03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9993-F9B3-4C89-BB7B-5ABC98A703BF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CE1-E0E0-4BE6-8EBB-3464FCC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D766-6A86-4C89-9387-BBB6019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880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521-FF28-48DA-A19C-6A32BF73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BFE-BE0D-400B-AE14-9CB427F1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CA6-B95D-4293-8228-F956039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4AF5-71C2-4374-929F-80AB2C0A9CA4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B365-8DA9-4437-8C02-37A43B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445D-ABA0-4B25-88B5-05AB60E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58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556-BDC8-4121-97B6-A691C643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EC8E-C031-4DFA-B2E4-D362A88B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9B6-457A-4B58-93F9-7AAE9D1F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B0C7-BE46-4223-8DFC-217057B6C64E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2B1-A201-4BA9-9977-56795D0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440-DBF7-4738-AC66-FBE5F23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263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0" y="0"/>
            <a:ext cx="8318700" cy="1104900"/>
          </a:xfrm>
        </p:spPr>
        <p:txBody>
          <a:bodyPr tIns="180000"/>
          <a:lstStyle>
            <a:lvl1pPr>
              <a:spcBef>
                <a:spcPct val="0"/>
              </a:spcBef>
              <a:defRPr spc="113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650" y="1815353"/>
            <a:ext cx="8318700" cy="4466201"/>
          </a:xfrm>
        </p:spPr>
        <p:txBody>
          <a:bodyPr numCol="1">
            <a:normAutofit/>
          </a:bodyPr>
          <a:lstStyle>
            <a:lvl1pPr>
              <a:spcBef>
                <a:spcPts val="338"/>
              </a:spcBef>
              <a:defRPr sz="1125"/>
            </a:lvl1pPr>
            <a:lvl2pPr marL="153591" indent="-153591">
              <a:spcBef>
                <a:spcPts val="338"/>
              </a:spcBef>
              <a:defRPr sz="1050"/>
            </a:lvl2pPr>
            <a:lvl3pPr marL="299145" indent="-145554">
              <a:spcBef>
                <a:spcPts val="338"/>
              </a:spcBef>
              <a:buClr>
                <a:schemeClr val="accent1"/>
              </a:buClr>
              <a:defRPr sz="900"/>
            </a:lvl3pPr>
            <a:lvl4pPr marL="407194" indent="-108050">
              <a:spcBef>
                <a:spcPts val="338"/>
              </a:spcBef>
              <a:buClr>
                <a:schemeClr val="accent1"/>
              </a:buClr>
              <a:defRPr sz="825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650" y="1148607"/>
            <a:ext cx="8318700" cy="504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defRPr sz="1275" spc="-6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4780422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E923DE-ADD8-48BE-AC8F-7FB0FCF3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26589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E1B4412-CE72-4C1C-81E5-E9D0BA142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00018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75457D5-B794-4513-BA41-299A631C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588309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White">
    <p:bg>
      <p:bgPr>
        <a:solidFill>
          <a:schemeClr val="bg1">
            <a:alpha val="9882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7E923DE-ADD8-48BE-AC8F-7FB0FCF39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4001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0BA015-5FDA-4B4A-A0E7-14B3BD7E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0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68971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CB014B4E-D940-4AD6-AC80-37127D882A9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5CA92-C684-427E-8591-1E0A9F200909}"/>
                </a:ext>
              </a:extLst>
            </p:cNvPr>
            <p:cNvSpPr/>
            <p:nvPr/>
          </p:nvSpPr>
          <p:spPr>
            <a:xfrm>
              <a:off x="0" y="5749926"/>
              <a:ext cx="7342188" cy="110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3A2C3-5E52-4C22-BB78-75D02DFB8A1F}"/>
                </a:ext>
              </a:extLst>
            </p:cNvPr>
            <p:cNvSpPr/>
            <p:nvPr/>
          </p:nvSpPr>
          <p:spPr>
            <a:xfrm>
              <a:off x="7342188" y="0"/>
              <a:ext cx="1801812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04A857B4-5009-4AD8-8D51-06B5802243C1}"/>
                </a:ext>
              </a:extLst>
            </p:cNvPr>
            <p:cNvSpPr/>
            <p:nvPr/>
          </p:nvSpPr>
          <p:spPr>
            <a:xfrm rot="10800000">
              <a:off x="644525" y="5527676"/>
              <a:ext cx="727075" cy="3968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7" name="Picture 13">
            <a:extLst>
              <a:ext uri="{FF2B5EF4-FFF2-40B4-BE49-F238E27FC236}">
                <a16:creationId xmlns:a16="http://schemas.microsoft.com/office/drawing/2014/main" id="{B3972463-1053-4C92-A589-CD0432BA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1" y="4337052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121F632-20FA-42C6-A5BD-BDA5AD8452C2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F888B-5A16-4D57-862B-2021DE857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00CABB-BA2C-4495-B25F-4C0B6044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6462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>
            <a:extLst>
              <a:ext uri="{FF2B5EF4-FFF2-40B4-BE49-F238E27FC236}">
                <a16:creationId xmlns:a16="http://schemas.microsoft.com/office/drawing/2014/main" id="{DE1FFEB4-9B83-4A6C-9158-4CF9B55A8515}"/>
              </a:ext>
            </a:extLst>
          </p:cNvPr>
          <p:cNvSpPr/>
          <p:nvPr/>
        </p:nvSpPr>
        <p:spPr>
          <a:xfrm rot="10800000">
            <a:off x="1" y="0"/>
            <a:ext cx="7340600" cy="5924550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600" h="5925324">
                <a:moveTo>
                  <a:pt x="7340600" y="5925324"/>
                </a:moveTo>
                <a:lnTo>
                  <a:pt x="0" y="5925324"/>
                </a:lnTo>
                <a:lnTo>
                  <a:pt x="0" y="174789"/>
                </a:lnTo>
                <a:lnTo>
                  <a:pt x="6172563" y="174789"/>
                </a:lnTo>
                <a:lnTo>
                  <a:pt x="6332537" y="0"/>
                </a:lnTo>
                <a:lnTo>
                  <a:pt x="6492511" y="174789"/>
                </a:lnTo>
                <a:lnTo>
                  <a:pt x="7340600" y="174789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79538E8-7694-47C0-99EB-D89F7ABC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1" y="4337052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81C4DC2-2E3F-4B48-A8EF-17BB58F45EF4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9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4B6F3-035D-45BC-86C8-1079A1E5B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CC8FA-8B7C-4BF2-B38D-1749ED240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94103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540800"/>
            <a:ext cx="8264525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A495A0-AE40-4B02-9DCE-AB4E31DC3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900DE8-DE6F-4DAA-91C8-EBB5065F0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81063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540800"/>
            <a:ext cx="8264525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39" y="1129556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AF4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B58-087E-498B-A8C0-2F3250DCD4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96B4-4A53-430C-B713-656EAB589D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5418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96C08-2A7C-4F5B-B376-698215B63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18E36-ACE8-498B-A5B0-F5B9CB501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701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39" y="1130402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B05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6FE6-24A0-478B-9C36-DB319ACD20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D8D5C-BC7A-4474-9177-9239E7A8A4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718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no graphics)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40BA015-5FDA-4B4A-A0E7-14B3BD7E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0" y="1735672"/>
            <a:ext cx="6081104" cy="1215495"/>
          </a:xfrm>
        </p:spPr>
        <p:txBody>
          <a:bodyPr anchor="b"/>
          <a:lstStyle>
            <a:lvl1pPr algn="l">
              <a:defRPr sz="31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98689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95033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40800"/>
            <a:ext cx="4075112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540800"/>
            <a:ext cx="4075113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5FF6-D38A-4B4B-A7F9-61081D5FB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B84E-F2AF-4283-9BB6-6B05C0D1F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8592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1896"/>
            <a:ext cx="8265600" cy="482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1" y="1130400"/>
            <a:ext cx="4039394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1" y="1540800"/>
            <a:ext cx="4039394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0400"/>
            <a:ext cx="407565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40800"/>
            <a:ext cx="4075650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D656E9-8C96-457F-BA1A-E49865EC9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F800062-D909-4D2D-AAF7-913307631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621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9" y="48036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738" y="1520827"/>
            <a:ext cx="2592000" cy="4651637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057" y="476251"/>
            <a:ext cx="5517206" cy="569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3EA7-0B4E-4637-A564-7218AB6FC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F2F4-2AE7-4227-9ED2-CFA4E2871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8099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Bar 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00" y="479483"/>
            <a:ext cx="2592000" cy="43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200" y="1130400"/>
            <a:ext cx="2592000" cy="298800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00B05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00" y="1540802"/>
            <a:ext cx="2592000" cy="4668837"/>
          </a:xfrm>
        </p:spPr>
        <p:txBody>
          <a:bodyPr/>
          <a:lstStyle>
            <a:lvl1pPr marL="0" indent="0">
              <a:buNone/>
              <a:defRPr sz="1350"/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756" y="476252"/>
            <a:ext cx="5523044" cy="571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14DF6D-9A06-4291-AD17-C66A1694F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CDF34A-588D-45FE-B5A6-692ACEE66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96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7">
            <a:extLst>
              <a:ext uri="{FF2B5EF4-FFF2-40B4-BE49-F238E27FC236}">
                <a16:creationId xmlns:a16="http://schemas.microsoft.com/office/drawing/2014/main" id="{68EA6DEF-6417-4886-A3E1-0EBDC0FFA956}"/>
              </a:ext>
            </a:extLst>
          </p:cNvPr>
          <p:cNvSpPr/>
          <p:nvPr/>
        </p:nvSpPr>
        <p:spPr>
          <a:xfrm rot="10800000">
            <a:off x="441326" y="5597527"/>
            <a:ext cx="727075" cy="39687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263" y="476250"/>
            <a:ext cx="2077200" cy="53340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621" y="476250"/>
            <a:ext cx="6029642" cy="569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23591-0859-4E6C-83C8-C53395D6B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1A92B-4E4F-4121-8E1E-622750417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5152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894D36-EFB2-4168-BC85-79E8B34CD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99B00-161E-4916-956E-172FB8D6A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6313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150F3C-4E6E-4EDA-B4B6-F271D3A4D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71A701F-154E-459F-AC27-58D8BF9F5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81359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4077-CEC4-4414-A153-EE2512E46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46ED-6696-4ED7-8684-E55A1D21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5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DD95-9ACE-43FD-BBC4-335B1EDB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DEA8-9AE5-4E18-AFE5-CA3F0479CC3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BA9-96FB-4743-AC6F-D9BB959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B71E-A389-4E94-B901-72B193B4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351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AA14-2E59-4B45-9D63-C0BC156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02C16-4B42-4918-BA59-27084A8C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51D0B-476E-4BF4-BD8F-E82BDCC2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E33B-DCE5-4C37-A2F4-3B771923E40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F3E6-1B2C-447C-819E-F0B9ED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FF8A-4EB4-41CC-85B4-DF9F60A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ED32-4491-4598-BC9E-B17C344D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708D-93D9-483A-9897-0620544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F89B-B9C5-405D-8A75-F8AF0F5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191A-327C-44A2-93E5-ABCE8EC1607B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F1BA-2801-44C3-83C4-1CFD8601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F6D8-48E9-4E2D-A6C1-85E2F34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>
            <a:extLst>
              <a:ext uri="{FF2B5EF4-FFF2-40B4-BE49-F238E27FC236}">
                <a16:creationId xmlns:a16="http://schemas.microsoft.com/office/drawing/2014/main" id="{CB014B4E-D940-4AD6-AC80-37127D882A9A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305CA92-C684-427E-8591-1E0A9F200909}"/>
                </a:ext>
              </a:extLst>
            </p:cNvPr>
            <p:cNvSpPr/>
            <p:nvPr/>
          </p:nvSpPr>
          <p:spPr>
            <a:xfrm>
              <a:off x="0" y="5749926"/>
              <a:ext cx="7342188" cy="110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3A2C3-5E52-4C22-BB78-75D02DFB8A1F}"/>
                </a:ext>
              </a:extLst>
            </p:cNvPr>
            <p:cNvSpPr/>
            <p:nvPr/>
          </p:nvSpPr>
          <p:spPr>
            <a:xfrm>
              <a:off x="7342188" y="0"/>
              <a:ext cx="1801812" cy="6858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04A857B4-5009-4AD8-8D51-06B5802243C1}"/>
                </a:ext>
              </a:extLst>
            </p:cNvPr>
            <p:cNvSpPr/>
            <p:nvPr/>
          </p:nvSpPr>
          <p:spPr>
            <a:xfrm rot="10800000">
              <a:off x="644525" y="5527676"/>
              <a:ext cx="727075" cy="39687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350"/>
            </a:p>
          </p:txBody>
        </p:sp>
      </p:grpSp>
      <p:pic>
        <p:nvPicPr>
          <p:cNvPr id="7" name="Picture 13">
            <a:extLst>
              <a:ext uri="{FF2B5EF4-FFF2-40B4-BE49-F238E27FC236}">
                <a16:creationId xmlns:a16="http://schemas.microsoft.com/office/drawing/2014/main" id="{B3972463-1053-4C92-A589-CD0432BA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2" y="4337054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8121F632-20FA-42C6-A5BD-BDA5AD8452C2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0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9F888B-5A16-4D57-862B-2021DE857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00CABB-BA2C-4495-B25F-4C0B60444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2515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B383-8277-4B1B-9949-9BAA7F46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A15D-DC83-4D7C-87F3-C97852634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21A36-9433-4917-B362-38DC1A13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CB45-D4C3-418B-A26F-E126FBA0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3CB9-A326-456A-ADFD-117D2AD33274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F187-308E-4844-90F2-B0CF3C0A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673E-AC46-43E5-B45C-67F1EC6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87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C387-0CFC-41A3-BDAA-67804B7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88D4-DD4F-4523-8AFF-4541D9AD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E962-3196-4244-80CD-BE822DED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D9F1F-8F64-4CBE-A47C-212E457AA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5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FBCB7-8A42-420A-BA75-FDEC2C6D3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CB3D-E459-42FF-B637-35451022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5722-BA71-46AE-95A8-5B9006F3160D}" type="datetime1">
              <a:rPr lang="en-GB" smtClean="0"/>
              <a:t>2021-10-28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E9B61-A3E2-4EC5-8D34-9E7C5515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CBFD3-6C1E-4051-9FAC-849BC03C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3409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86F-A741-484B-9F3F-ABA3E49E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B5E2-8AB6-44D4-BC9F-D90C2A27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CF8-3F78-4C6A-8823-DA028AA1551C}" type="datetime1">
              <a:rPr lang="en-GB" smtClean="0"/>
              <a:t>2021-10-28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EB70-03F8-496C-8F96-08263CF7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F7F4-279B-4C44-BD6E-CE62BD83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4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7E55B-EF55-4A8A-A006-D740FFE6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39B2-AEC8-423D-A667-4D8D0982360F}" type="datetime1">
              <a:rPr lang="en-GB" smtClean="0"/>
              <a:t>2021-10-28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F6868-0E82-48B1-BB91-CB302B0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5EF-A99F-4B15-907F-B88F52C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180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65AF-117B-467C-BBC6-B0175142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D603-4841-46FE-8613-5E8DDEDC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4038-EA60-4C38-92F2-DDB1468F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1C8B-7088-46A7-9BD4-59C0212F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8976-B84D-484A-A3C1-BE26CD5386B8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638E-3B25-47CB-B7E2-7210F58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FCDBE-1847-4C07-BAC6-DC0C8E09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875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F90-A412-4122-BE2F-F64A260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F3BA-E1B9-4400-ADA9-597C3075D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6EF5-3295-44D5-BC25-92B5FF007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25"/>
            </a:lvl2pPr>
            <a:lvl3pPr marL="514350" indent="0">
              <a:buNone/>
              <a:defRPr sz="675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76DB-FB56-4A26-8D20-10973F03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BA78-DEE2-42D8-AF75-8306578CB59B}" type="datetime1">
              <a:rPr lang="en-GB" smtClean="0"/>
              <a:t>2021-10-28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7CE1-E0E0-4BE6-8EBB-3464FCC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CD766-6A86-4C89-9387-BBB6019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B521-FF28-48DA-A19C-6A32BF73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BFE-BE0D-400B-AE14-9CB427F1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FCA6-B95D-4293-8228-F956039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FA55-DFE9-426F-9677-42B218B7B0D9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B365-8DA9-4437-8C02-37A43B0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445D-ABA0-4B25-88B5-05AB60EE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357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55556-BDC8-4121-97B6-A691C643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8EC8E-C031-4DFA-B2E4-D362A88B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89B6-457A-4B58-93F9-7AAE9D1F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A17C-6199-4BD2-AF39-392EE098B820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2B1-A201-4BA9-9977-56795D0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7440-DBF7-4738-AC66-FBE5F23A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39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650" y="0"/>
            <a:ext cx="8318700" cy="1104900"/>
          </a:xfrm>
        </p:spPr>
        <p:txBody>
          <a:bodyPr tIns="180000"/>
          <a:lstStyle>
            <a:lvl1pPr>
              <a:spcBef>
                <a:spcPct val="0"/>
              </a:spcBef>
              <a:defRPr spc="113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650" y="1815353"/>
            <a:ext cx="8318700" cy="4466201"/>
          </a:xfrm>
        </p:spPr>
        <p:txBody>
          <a:bodyPr numCol="1">
            <a:normAutofit/>
          </a:bodyPr>
          <a:lstStyle>
            <a:lvl1pPr>
              <a:spcBef>
                <a:spcPts val="338"/>
              </a:spcBef>
              <a:defRPr sz="1125"/>
            </a:lvl1pPr>
            <a:lvl2pPr marL="153591" indent="-153591">
              <a:spcBef>
                <a:spcPts val="338"/>
              </a:spcBef>
              <a:defRPr sz="1050"/>
            </a:lvl2pPr>
            <a:lvl3pPr marL="299145" indent="-145554">
              <a:spcBef>
                <a:spcPts val="338"/>
              </a:spcBef>
              <a:buClr>
                <a:schemeClr val="accent1"/>
              </a:buClr>
              <a:defRPr sz="900"/>
            </a:lvl3pPr>
            <a:lvl4pPr marL="407194" indent="-108050">
              <a:spcBef>
                <a:spcPts val="338"/>
              </a:spcBef>
              <a:buClr>
                <a:schemeClr val="accent1"/>
              </a:buClr>
              <a:defRPr sz="825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650" y="1148607"/>
            <a:ext cx="8318700" cy="5040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ct val="0"/>
              </a:spcBef>
              <a:defRPr sz="1275" spc="-62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9643102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istic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4">
            <a:extLst>
              <a:ext uri="{FF2B5EF4-FFF2-40B4-BE49-F238E27FC236}">
                <a16:creationId xmlns:a16="http://schemas.microsoft.com/office/drawing/2014/main" id="{DE1FFEB4-9B83-4A6C-9158-4CF9B55A8515}"/>
              </a:ext>
            </a:extLst>
          </p:cNvPr>
          <p:cNvSpPr/>
          <p:nvPr/>
        </p:nvSpPr>
        <p:spPr>
          <a:xfrm rot="10800000">
            <a:off x="1" y="0"/>
            <a:ext cx="7340600" cy="5924550"/>
          </a:xfrm>
          <a:custGeom>
            <a:avLst/>
            <a:gdLst>
              <a:gd name="connsiteX0" fmla="*/ 7340600 w 7340600"/>
              <a:gd name="connsiteY0" fmla="*/ 5925324 h 5925324"/>
              <a:gd name="connsiteX1" fmla="*/ 0 w 7340600"/>
              <a:gd name="connsiteY1" fmla="*/ 5925324 h 5925324"/>
              <a:gd name="connsiteX2" fmla="*/ 0 w 7340600"/>
              <a:gd name="connsiteY2" fmla="*/ 174789 h 5925324"/>
              <a:gd name="connsiteX3" fmla="*/ 6172563 w 7340600"/>
              <a:gd name="connsiteY3" fmla="*/ 174789 h 5925324"/>
              <a:gd name="connsiteX4" fmla="*/ 6332537 w 7340600"/>
              <a:gd name="connsiteY4" fmla="*/ 0 h 5925324"/>
              <a:gd name="connsiteX5" fmla="*/ 6492511 w 7340600"/>
              <a:gd name="connsiteY5" fmla="*/ 174789 h 5925324"/>
              <a:gd name="connsiteX6" fmla="*/ 7340600 w 7340600"/>
              <a:gd name="connsiteY6" fmla="*/ 174789 h 592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600" h="5925324">
                <a:moveTo>
                  <a:pt x="7340600" y="5925324"/>
                </a:moveTo>
                <a:lnTo>
                  <a:pt x="0" y="5925324"/>
                </a:lnTo>
                <a:lnTo>
                  <a:pt x="0" y="174789"/>
                </a:lnTo>
                <a:lnTo>
                  <a:pt x="6172563" y="174789"/>
                </a:lnTo>
                <a:lnTo>
                  <a:pt x="6332537" y="0"/>
                </a:lnTo>
                <a:lnTo>
                  <a:pt x="6492511" y="174789"/>
                </a:lnTo>
                <a:lnTo>
                  <a:pt x="7340600" y="174789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35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879538E8-7694-47C0-99EB-D89F7ABC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752" y="4337054"/>
            <a:ext cx="8239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81C4DC2-2E3F-4B48-A8EF-17BB58F45EF4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40" y="1443039"/>
            <a:ext cx="6388309" cy="3948556"/>
          </a:xfrm>
        </p:spPr>
        <p:txBody>
          <a:bodyPr/>
          <a:lstStyle>
            <a:lvl1pPr>
              <a:defRPr sz="375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C4B6F3-035D-45BC-86C8-1079A1E5B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5CC8FA-8B7C-4BF2-B38D-1749ED240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6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0" y="1540800"/>
            <a:ext cx="8264525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A495A0-AE40-4B02-9DCE-AB4E31DC3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900DE8-DE6F-4DAA-91C8-EBB5065F09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256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AF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40" y="1540800"/>
            <a:ext cx="8264525" cy="464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9740" y="1129558"/>
            <a:ext cx="8264525" cy="300247"/>
          </a:xfrm>
        </p:spPr>
        <p:txBody>
          <a:bodyPr/>
          <a:lstStyle>
            <a:lvl1pPr marL="0" indent="0">
              <a:buNone/>
              <a:defRPr sz="1650" b="0">
                <a:solidFill>
                  <a:srgbClr val="00AF4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B58-087E-498B-A8C0-2F3250DCD4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96B4-4A53-430C-B713-656EAB589D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431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and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540800"/>
            <a:ext cx="6940800" cy="46404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296C08-2A7C-4F5B-B376-698215B63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18E36-ACE8-498B-A5B0-F5B9CB501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412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8CA578-2B64-4E0B-925A-66455CB3D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9740" y="466725"/>
            <a:ext cx="8264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49455-F5D7-411B-B567-A44E8FC8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39740" y="1539875"/>
            <a:ext cx="826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F7CA-CAF5-4F22-9BB2-982CE4D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788" y="6356354"/>
            <a:ext cx="567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7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D6D0-2B00-45EC-B00A-E08530E2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1527" y="6356354"/>
            <a:ext cx="411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0E2FA-7012-4040-9529-D2A9A2E1F572}"/>
              </a:ext>
            </a:extLst>
          </p:cNvPr>
          <p:cNvCxnSpPr/>
          <p:nvPr/>
        </p:nvCxnSpPr>
        <p:spPr>
          <a:xfrm>
            <a:off x="554040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AA35-FCDD-44C7-BBC9-BF7A948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BF82-C58A-4E93-A02B-415529A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ACAC-1599-49E4-8F8E-D3C6CA4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65D5-A57C-4BC0-A0AE-45F7D4728BDE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58BC-9B8C-4BA8-9334-FB4BF381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59B-FA0E-49AA-B13D-38F1E1B1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91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08CA578-2B64-4E0B-925A-66455CB3D4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9739" y="466725"/>
            <a:ext cx="8264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49455-F5D7-411B-B567-A44E8FC896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39739" y="1539875"/>
            <a:ext cx="82645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EF7CA-CAF5-4F22-9BB2-982CE4D1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788" y="6356352"/>
            <a:ext cx="567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75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D6D0-2B00-45EC-B00A-E08530E2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1526" y="6356352"/>
            <a:ext cx="411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DD5406A4-11E7-43D0-A3A9-756F7FC86C5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F0E2FA-7012-4040-9529-D2A9A2E1F572}"/>
              </a:ext>
            </a:extLst>
          </p:cNvPr>
          <p:cNvCxnSpPr/>
          <p:nvPr/>
        </p:nvCxnSpPr>
        <p:spPr>
          <a:xfrm>
            <a:off x="554039" y="6386513"/>
            <a:ext cx="814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3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ransition/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/>
          <a:cs typeface="Arial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BAA35-FCDD-44C7-BBC9-BF7A9489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9BF82-C58A-4E93-A02B-415529AB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ACAC-1599-49E4-8F8E-D3C6CA430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03DF-DDDF-4035-BD86-62842461D38D}" type="datetime1">
              <a:rPr lang="en-GB" smtClean="0"/>
              <a:t>2021-10-28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58BC-9B8C-4BA8-9334-FB4BF3815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D59B-FA0E-49AA-B13D-38F1E1B17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CF60-0132-4BC7-8AA5-7C4799885D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ra-Data-Science-Centre-of-Excellence/MS2_DataQualit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2-prd-connect.azure.defra.cloud/content/14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Qualities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8FEF113B-0C44-4B68-92B9-FFBCD4579DFA}" type="datetime8">
              <a:rPr lang="en-GB" smtClean="0"/>
              <a:t>2021-10-28 15:03</a:t>
            </a:fld>
            <a:endParaRPr lang="en-GB" dirty="0"/>
          </a:p>
          <a:p>
            <a:endParaRPr lang="en-GB" sz="1200" dirty="0"/>
          </a:p>
          <a:p>
            <a:r>
              <a:rPr lang="en-GB" sz="1200" dirty="0"/>
              <a:t>https://el2-prd-connect.azure.defra.cloud/content/14/</a:t>
            </a:r>
          </a:p>
          <a:p>
            <a:r>
              <a:rPr lang="en-GB" sz="1200" dirty="0"/>
              <a:t>https://github.com/Defra-Data-Science-Centre-of-Excellence/MS2_DataQuality/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78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A49-5484-4958-81C3-87DFF9E5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F842-C2FB-4A7E-BBA6-99D55797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Qualities are an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kind of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metrics gathered from reading the data.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them to understand a dataset better, and judging the suitability when: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Picking out a dataset to use.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Writing a data quality report.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Pointing out caveats in results.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dashboard is also useful for: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what data we have available.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Precalculated results so you don’t have to read large dataset.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particularly useful for geospatial data.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have; 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gtypes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validities,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npoints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bbox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*, area*.</a:t>
            </a:r>
          </a:p>
          <a:p>
            <a:pPr marL="0" indent="0" algn="r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*not yet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D6B60-9FC7-4EDC-B4C7-29E28AB01D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2A90-C224-4FD2-95B8-A521AF817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951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27F-C0DB-4307-AF0A-E7DD7DB5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promises of beauty!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BE0A9-DA12-4608-9D03-F4F30AA2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89" y="560619"/>
            <a:ext cx="4702425" cy="5420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7B9B4B-A41F-48DF-A843-524131690AAE}"/>
              </a:ext>
            </a:extLst>
          </p:cNvPr>
          <p:cNvSpPr txBox="1"/>
          <p:nvPr/>
        </p:nvSpPr>
        <p:spPr>
          <a:xfrm>
            <a:off x="439739" y="1041657"/>
            <a:ext cx="31196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 promises that it is explained well.  But I will try, please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suggest improvements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catalogue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exists for metadata, descriptions, and audit information, sorry I won’t have those metrics.</a:t>
            </a: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works by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crawling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through CDAP data, reading known data types using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calculating metrics.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Available on GitHub: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FE7AEF-52F2-445F-B12F-ACBA65561531}"/>
              </a:ext>
            </a:extLst>
          </p:cNvPr>
          <p:cNvSpPr txBox="1"/>
          <p:nvPr/>
        </p:nvSpPr>
        <p:spPr>
          <a:xfrm>
            <a:off x="439739" y="5981471"/>
            <a:ext cx="5144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https://github.com/Defra-Data-Science-Centre-of-Excellence/MS2_DataQuality/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C097BDE-6386-4E43-B771-4F2B02FCC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9922A4-07B2-4287-87FD-F747646F4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701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C98F54C-A8F6-466A-B436-70D0D621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9" y="1800533"/>
            <a:ext cx="4084785" cy="2752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9C0708-E396-48DF-83CD-06164C97A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34" y="829011"/>
            <a:ext cx="4056596" cy="2810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DB72D-BF96-4EDE-A750-C2A1B5EE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or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C342-1B7A-410C-AE38-A124D324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6" y="1128251"/>
            <a:ext cx="3807797" cy="61943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Columns</a:t>
            </a:r>
          </a:p>
          <a:p>
            <a:pPr marL="0" indent="0">
              <a:buNone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*this also applies a unique to the 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054437-62AB-4F3B-B125-F0A86525B34C}"/>
              </a:ext>
            </a:extLst>
          </p:cNvPr>
          <p:cNvSpPr txBox="1">
            <a:spLocks/>
          </p:cNvSpPr>
          <p:nvPr/>
        </p:nvSpPr>
        <p:spPr bwMode="auto">
          <a:xfrm>
            <a:off x="4782534" y="466725"/>
            <a:ext cx="3807797" cy="275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E4A3C-20E8-4022-9B84-FC51745934BF}"/>
              </a:ext>
            </a:extLst>
          </p:cNvPr>
          <p:cNvSpPr/>
          <p:nvPr/>
        </p:nvSpPr>
        <p:spPr>
          <a:xfrm rot="21386650">
            <a:off x="2526155" y="1856268"/>
            <a:ext cx="1806984" cy="31277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35410-97EA-445D-BF9B-FF2DBB0C2B0C}"/>
              </a:ext>
            </a:extLst>
          </p:cNvPr>
          <p:cNvSpPr/>
          <p:nvPr/>
        </p:nvSpPr>
        <p:spPr>
          <a:xfrm>
            <a:off x="7146948" y="1468514"/>
            <a:ext cx="1083166" cy="17200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25EBC-44BD-45DE-8C29-32CC7B57E2F3}"/>
              </a:ext>
            </a:extLst>
          </p:cNvPr>
          <p:cNvSpPr/>
          <p:nvPr/>
        </p:nvSpPr>
        <p:spPr>
          <a:xfrm>
            <a:off x="439736" y="1128251"/>
            <a:ext cx="4228865" cy="3629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BEEE-4AAD-4B68-92D3-E9F9CB1EA3E5}"/>
              </a:ext>
            </a:extLst>
          </p:cNvPr>
          <p:cNvSpPr/>
          <p:nvPr/>
        </p:nvSpPr>
        <p:spPr>
          <a:xfrm>
            <a:off x="2186106" y="3734331"/>
            <a:ext cx="5574957" cy="2432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A27564-4A55-4663-A2B6-738B8DBBB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910" y="3907426"/>
            <a:ext cx="3246341" cy="219913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DC5186-0A56-48F7-B479-F7543E6BD8E0}"/>
              </a:ext>
            </a:extLst>
          </p:cNvPr>
          <p:cNvSpPr/>
          <p:nvPr/>
        </p:nvSpPr>
        <p:spPr>
          <a:xfrm>
            <a:off x="4668601" y="466725"/>
            <a:ext cx="4046130" cy="3172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32A163-B406-4ABD-A093-9A78EF1B8D32}"/>
              </a:ext>
            </a:extLst>
          </p:cNvPr>
          <p:cNvSpPr/>
          <p:nvPr/>
        </p:nvSpPr>
        <p:spPr>
          <a:xfrm>
            <a:off x="2518194" y="3982065"/>
            <a:ext cx="1211870" cy="22420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1EE4FF-701A-4A03-8AD0-BA22C6C05F5C}"/>
              </a:ext>
            </a:extLst>
          </p:cNvPr>
          <p:cNvSpPr/>
          <p:nvPr/>
        </p:nvSpPr>
        <p:spPr>
          <a:xfrm rot="21386650">
            <a:off x="4569299" y="4402701"/>
            <a:ext cx="872935" cy="14355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267CB2-99F5-4F2C-91F4-EFA002BD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45920" y="4666955"/>
            <a:ext cx="54087" cy="1153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C15EFA-F0D2-4D1B-9192-48A96DF0A6A3}"/>
              </a:ext>
            </a:extLst>
          </p:cNvPr>
          <p:cNvSpPr/>
          <p:nvPr/>
        </p:nvSpPr>
        <p:spPr>
          <a:xfrm rot="21386650">
            <a:off x="5576432" y="4666484"/>
            <a:ext cx="156805" cy="8660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3E5274D-283E-479E-A621-AA858679370C}"/>
              </a:ext>
            </a:extLst>
          </p:cNvPr>
          <p:cNvSpPr txBox="1">
            <a:spLocks/>
          </p:cNvSpPr>
          <p:nvPr/>
        </p:nvSpPr>
        <p:spPr bwMode="auto">
          <a:xfrm>
            <a:off x="5773995" y="4118564"/>
            <a:ext cx="1911500" cy="144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5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</a:p>
          <a:p>
            <a:pPr marL="0" indent="0">
              <a:buNone/>
            </a:pPr>
            <a:r>
              <a:rPr lang="en-GB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 a filter, search, and order by CRS to find geometries that don’t use British National Grid (they actually do!)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1A1AEF3-A57A-4E64-96AC-91C23A6DB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14BAE4A-46CC-4F73-B942-6E3C593FFF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702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6A3-4EDA-4A25-82F3-DE9AED4F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A98F-9B3B-4779-BABA-518B4D5E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link: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https://el2-prd-connect.azure.defra.cloud/content/14/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GB" dirty="0"/>
              <a:t>Login with Email and MS password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Hopefully it is that easy!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 problems I can temporarily make it open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1F7B-4965-4E96-AE22-EE0B2EF10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E40-C4D9-4F88-9E4A-158FC290F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671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CDAP User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7B845D44-04D4-48B0-BF7B-C74AA2D982C4}" type="datetime8">
              <a:rPr lang="en-GB" smtClean="0"/>
              <a:t>2021-10-28 15:03</a:t>
            </a:fld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18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6A3-4EDA-4A25-82F3-DE9AED4F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have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A98F-9B3B-4779-BABA-518B4D5E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0" y="1219582"/>
            <a:ext cx="8264525" cy="496161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Workspaces</a:t>
            </a:r>
          </a:p>
          <a:p>
            <a:pPr>
              <a:buFontTx/>
              <a:buChar char="-"/>
            </a:pPr>
            <a:r>
              <a:rPr lang="en-GB" dirty="0"/>
              <a:t>Notebooks</a:t>
            </a:r>
          </a:p>
          <a:p>
            <a:pPr>
              <a:buFontTx/>
              <a:buChar char="-"/>
            </a:pPr>
            <a:r>
              <a:rPr lang="en-GB" dirty="0"/>
              <a:t>Jobs</a:t>
            </a:r>
          </a:p>
          <a:p>
            <a:pPr>
              <a:buFontTx/>
              <a:buChar char="-"/>
            </a:pPr>
            <a:r>
              <a:rPr lang="en-GB" dirty="0"/>
              <a:t>Repos</a:t>
            </a:r>
          </a:p>
          <a:p>
            <a:pPr>
              <a:buFontTx/>
              <a:buChar char="-"/>
            </a:pPr>
            <a:r>
              <a:rPr lang="en-GB" dirty="0"/>
              <a:t>RStudio Connect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1F7B-4965-4E96-AE22-EE0B2EF10B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Data Qualities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24E40-C4D9-4F88-9E4A-158FC290F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FDC28-3231-4C9F-AF55-72ABE643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81" y="104329"/>
            <a:ext cx="2261570" cy="2879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ABFC70-9AD2-4519-84C3-5D6F536B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424" y="196468"/>
            <a:ext cx="3322589" cy="1023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D2BF1-96DE-470E-841B-52224057E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46" y="1740054"/>
            <a:ext cx="3121462" cy="152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D8631-C8C5-444C-ADF5-D0C2425C0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02" y="3424849"/>
            <a:ext cx="3883555" cy="20568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EC8FEC-2E6F-4399-843F-762A64E09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049" y="3328733"/>
            <a:ext cx="2745824" cy="261548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FBF668-F12F-44A8-8BE8-DFA025D8B3AA}"/>
              </a:ext>
            </a:extLst>
          </p:cNvPr>
          <p:cNvCxnSpPr>
            <a:cxnSpLocks/>
          </p:cNvCxnSpPr>
          <p:nvPr/>
        </p:nvCxnSpPr>
        <p:spPr>
          <a:xfrm flipV="1">
            <a:off x="1662545" y="1124480"/>
            <a:ext cx="1204336" cy="884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026F5-9E79-4816-BBCE-2A71387794C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08746" y="708025"/>
            <a:ext cx="4387678" cy="1593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35109-09DF-4E0D-A104-4B41606BE0B3}"/>
              </a:ext>
            </a:extLst>
          </p:cNvPr>
          <p:cNvCxnSpPr>
            <a:cxnSpLocks/>
          </p:cNvCxnSpPr>
          <p:nvPr/>
        </p:nvCxnSpPr>
        <p:spPr>
          <a:xfrm flipV="1">
            <a:off x="1345150" y="1979940"/>
            <a:ext cx="4130496" cy="626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414EDE-5110-407D-BCAA-9B4E6A13B9D8}"/>
              </a:ext>
            </a:extLst>
          </p:cNvPr>
          <p:cNvCxnSpPr>
            <a:cxnSpLocks/>
          </p:cNvCxnSpPr>
          <p:nvPr/>
        </p:nvCxnSpPr>
        <p:spPr>
          <a:xfrm>
            <a:off x="1208746" y="3023038"/>
            <a:ext cx="372929" cy="3996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1260D2-0C28-44BB-B872-DE4170CCA504}"/>
              </a:ext>
            </a:extLst>
          </p:cNvPr>
          <p:cNvCxnSpPr>
            <a:cxnSpLocks/>
          </p:cNvCxnSpPr>
          <p:nvPr/>
        </p:nvCxnSpPr>
        <p:spPr>
          <a:xfrm>
            <a:off x="2210631" y="2927936"/>
            <a:ext cx="3091418" cy="509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951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A80-C893-4D96-8268-175E529C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my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6C07-797F-494C-8C01-E7BD636D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40" y="1230962"/>
            <a:ext cx="8264525" cy="4640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b="1" dirty="0"/>
              <a:t>Workspaces</a:t>
            </a:r>
            <a:r>
              <a:rPr lang="en-GB" dirty="0"/>
              <a:t> I have a few, and switching is seamless.</a:t>
            </a:r>
          </a:p>
          <a:p>
            <a:endParaRPr lang="en-GB" b="1" dirty="0"/>
          </a:p>
          <a:p>
            <a:pPr>
              <a:buFontTx/>
              <a:buChar char="-"/>
            </a:pPr>
            <a:r>
              <a:rPr lang="en-GB" b="1" dirty="0"/>
              <a:t>Notebooks</a:t>
            </a:r>
            <a:r>
              <a:rPr lang="en-GB" dirty="0"/>
              <a:t> are good, just like </a:t>
            </a:r>
            <a:r>
              <a:rPr lang="en-GB" dirty="0" err="1"/>
              <a:t>iPython</a:t>
            </a:r>
            <a:r>
              <a:rPr lang="en-GB" dirty="0"/>
              <a:t>/</a:t>
            </a:r>
            <a:r>
              <a:rPr lang="en-GB" dirty="0" err="1"/>
              <a:t>Jupyter</a:t>
            </a:r>
            <a:r>
              <a:rPr lang="en-GB" dirty="0"/>
              <a:t>, but better!</a:t>
            </a:r>
          </a:p>
          <a:p>
            <a:pPr marL="0" indent="0">
              <a:buNone/>
            </a:pPr>
            <a:r>
              <a:rPr lang="en-GB" dirty="0"/>
              <a:t>Because Repos save these notebooks as plain Python/R so it can be run easily outside CDAP.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Repos</a:t>
            </a:r>
            <a:r>
              <a:rPr lang="en-GB" dirty="0"/>
              <a:t> are pretty easy to use.</a:t>
            </a:r>
          </a:p>
          <a:p>
            <a:pPr marL="0" indent="0">
              <a:buNone/>
            </a:pPr>
            <a:r>
              <a:rPr lang="en-GB" dirty="0"/>
              <a:t>Git integration is easy when you know how.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Jobs</a:t>
            </a:r>
            <a:r>
              <a:rPr lang="en-GB" dirty="0"/>
              <a:t> are great!  I am currently running this</a:t>
            </a:r>
          </a:p>
          <a:p>
            <a:pPr marL="0" indent="0">
              <a:buNone/>
            </a:pPr>
            <a:r>
              <a:rPr lang="en-GB" dirty="0"/>
              <a:t>data qualities tool every week.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b="1" dirty="0"/>
              <a:t>RStudio </a:t>
            </a:r>
            <a:r>
              <a:rPr lang="en-GB" dirty="0"/>
              <a:t>bad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GB" dirty="0"/>
              <a:t>Terminal is very </a:t>
            </a:r>
            <a:r>
              <a:rPr lang="en-GB" dirty="0" err="1"/>
              <a:t>laggy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 file systems aren’t well linked in reverse.</a:t>
            </a:r>
            <a:br>
              <a:rPr lang="en-GB" dirty="0"/>
            </a:br>
            <a:r>
              <a:rPr lang="en-GB" dirty="0"/>
              <a:t>You have to publish to Connect, annoying for updating data.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But RStudio Connect itself is easy to use.</a:t>
            </a:r>
            <a:br>
              <a:rPr lang="en-GB" dirty="0">
                <a:sym typeface="Wingdings" panose="05000000000000000000" pitchFamily="2" charset="2"/>
              </a:rPr>
            </a:b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5E25-D318-496C-83FE-CDA609871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Data Qualities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D0E0-4783-4363-8D39-224EEFE84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406A4-11E7-43D0-A3A9-756F7FC86C53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75D13-9184-4FB5-8C8B-65713C16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53" y="2446423"/>
            <a:ext cx="2281805" cy="2209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823738-5967-455A-AF1D-A18272EC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01" y="62925"/>
            <a:ext cx="2344670" cy="17727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A0886D-7E8B-47EA-9B0F-586E2620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059" y="4763586"/>
            <a:ext cx="2626201" cy="1389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D44970-7618-4B38-87E3-5240F6E79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37954">
            <a:off x="2283648" y="4892703"/>
            <a:ext cx="1094063" cy="1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63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2AB-F394-4999-B4C3-3B7F79D50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4111A-EED5-47F1-B35F-0A3EA30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3043239"/>
            <a:ext cx="6081104" cy="1657230"/>
          </a:xfrm>
        </p:spPr>
        <p:txBody>
          <a:bodyPr/>
          <a:lstStyle/>
          <a:p>
            <a:r>
              <a:rPr lang="en-GB" dirty="0"/>
              <a:t>Andrew West</a:t>
            </a:r>
          </a:p>
          <a:p>
            <a:fld id="{7B845D44-04D4-48B0-BF7B-C74AA2D982C4}" type="datetime8">
              <a:rPr lang="en-GB" smtClean="0"/>
              <a:t>2021-10-28 15:03</a:t>
            </a:fld>
            <a:endParaRPr lang="en-GB" dirty="0"/>
          </a:p>
          <a:p>
            <a:endParaRPr lang="en-GB" sz="1200" dirty="0"/>
          </a:p>
          <a:p>
            <a:r>
              <a:rPr lang="en-GB" sz="1200" dirty="0"/>
              <a:t>https://el2-prd-connect.azure.defra.cloud/content/14/</a:t>
            </a:r>
          </a:p>
          <a:p>
            <a:r>
              <a:rPr lang="en-GB" sz="1200" dirty="0"/>
              <a:t>https://github.com/Defra-Data-Science-Centre-of-Excellence/MS2_DataQuality/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7060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ra">
  <a:themeElements>
    <a:clrScheme name="Defra palette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007BC4"/>
      </a:hlink>
      <a:folHlink>
        <a:srgbClr val="6D3075"/>
      </a:folHlink>
    </a:clrScheme>
    <a:fontScheme name="Calibri">
      <a:maj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ra" id="{8DA5DE03-CFF9-4479-84EB-40E9CEFDC33C}" vid="{AC8630A4-C22B-4025-B841-4C309AD483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ra">
  <a:themeElements>
    <a:clrScheme name="Defra palette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AF41"/>
      </a:accent1>
      <a:accent2>
        <a:srgbClr val="8FBF41"/>
      </a:accent2>
      <a:accent3>
        <a:srgbClr val="FFD500"/>
      </a:accent3>
      <a:accent4>
        <a:srgbClr val="DE2B29"/>
      </a:accent4>
      <a:accent5>
        <a:srgbClr val="F59A00"/>
      </a:accent5>
      <a:accent6>
        <a:srgbClr val="007BC4"/>
      </a:accent6>
      <a:hlink>
        <a:srgbClr val="007BC4"/>
      </a:hlink>
      <a:folHlink>
        <a:srgbClr val="6D3075"/>
      </a:folHlink>
    </a:clrScheme>
    <a:fontScheme name="Calibri">
      <a:maj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ra" id="{8DA5DE03-CFF9-4479-84EB-40E9CEFDC33C}" vid="{AC8630A4-C22B-4025-B841-4C309AD483BF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defra</Template>
  <TotalTime>326</TotalTime>
  <Words>483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defra</vt:lpstr>
      <vt:lpstr>Office Theme</vt:lpstr>
      <vt:lpstr>1_defra</vt:lpstr>
      <vt:lpstr>1_Office Theme</vt:lpstr>
      <vt:lpstr>Data Qualities Tool</vt:lpstr>
      <vt:lpstr>On Data Quality</vt:lpstr>
      <vt:lpstr>No promises of beauty!</vt:lpstr>
      <vt:lpstr>Filter or Search</vt:lpstr>
      <vt:lpstr>Access</vt:lpstr>
      <vt:lpstr>CDAP User Experience</vt:lpstr>
      <vt:lpstr>I have used</vt:lpstr>
      <vt:lpstr>Just my experience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Qualities</dc:title>
  <dc:creator>West, Andrew</dc:creator>
  <cp:lastModifiedBy>West, Andrew</cp:lastModifiedBy>
  <cp:revision>24</cp:revision>
  <dcterms:created xsi:type="dcterms:W3CDTF">2021-10-28T08:13:11Z</dcterms:created>
  <dcterms:modified xsi:type="dcterms:W3CDTF">2021-10-28T14:11:14Z</dcterms:modified>
</cp:coreProperties>
</file>