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84" r:id="rId11"/>
    <p:sldId id="265" r:id="rId12"/>
    <p:sldId id="266" r:id="rId13"/>
    <p:sldId id="267" r:id="rId14"/>
    <p:sldId id="268"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454785" y="1902460"/>
            <a:ext cx="9177655" cy="2656205"/>
          </a:xfrm>
        </p:spPr>
        <p:txBody>
          <a:bodyPr>
            <a:normAutofit fontScale="90000"/>
          </a:bodyPr>
          <a:p>
            <a:r>
              <a:rPr lang="en-US" altLang="zh-CN"/>
              <a:t>2018</a:t>
            </a:r>
            <a:r>
              <a:rPr lang="zh-CN" altLang="en-US"/>
              <a:t>年蓝桥杯模拟赛第二场题解</a:t>
            </a:r>
            <a:br>
              <a:rPr lang="zh-CN" altLang="en-US"/>
            </a:br>
            <a:br>
              <a:rPr lang="zh-CN" altLang="en-US"/>
            </a:br>
            <a:r>
              <a:rPr lang="en-US" altLang="zh-CN"/>
              <a:t>by islands</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a:t>
            </a:r>
            <a:r>
              <a:rPr lang="zh-CN" altLang="en-US"/>
              <a:t>组第四题 </a:t>
            </a:r>
            <a:r>
              <a:rPr lang="en-US" altLang="zh-CN"/>
              <a:t>and B</a:t>
            </a:r>
            <a:r>
              <a:rPr lang="zh-CN" altLang="en-US"/>
              <a:t>组第四题</a:t>
            </a:r>
            <a:endParaRPr lang="zh-CN" altLang="en-US"/>
          </a:p>
        </p:txBody>
      </p:sp>
      <p:sp>
        <p:nvSpPr>
          <p:cNvPr id="3" name="内容占位符 2"/>
          <p:cNvSpPr>
            <a:spLocks noGrp="1"/>
          </p:cNvSpPr>
          <p:nvPr>
            <p:ph idx="1"/>
          </p:nvPr>
        </p:nvSpPr>
        <p:spPr/>
        <p:txBody>
          <a:bodyPr/>
          <a:p>
            <a:r>
              <a:rPr lang="zh-CN" altLang="en-US"/>
              <a:t>代码填空：</a:t>
            </a:r>
            <a:r>
              <a:rPr lang="en-US" altLang="zh-CN"/>
              <a:t>LCS</a:t>
            </a:r>
            <a:endParaRPr lang="en-US" altLang="zh-CN"/>
          </a:p>
          <a:p>
            <a:endParaRPr lang="en-US" altLang="zh-CN"/>
          </a:p>
          <a:p>
            <a:pPr marL="0" indent="0">
              <a:buNone/>
            </a:pPr>
            <a:r>
              <a:rPr lang="zh-CN" altLang="en-US"/>
              <a:t>答案是 </a:t>
            </a:r>
            <a:r>
              <a:rPr lang="en-US" altLang="zh-CN"/>
              <a:t>f[j] = ans + 1;</a:t>
            </a:r>
            <a:endParaRPr lang="en-US" altLang="zh-CN"/>
          </a:p>
          <a:p>
            <a:pPr marL="0" indent="0">
              <a:buNone/>
            </a:pPr>
            <a:endParaRPr lang="zh-CN" altLang="en-US"/>
          </a:p>
          <a:p>
            <a:pPr marL="0" indent="0">
              <a:buNone/>
            </a:pPr>
            <a:r>
              <a:rPr lang="zh-CN" altLang="en-US"/>
              <a:t>如果正常的写法 </a:t>
            </a:r>
            <a:r>
              <a:rPr lang="en-US" altLang="zh-CN"/>
              <a:t>f[i][j] = f[i - 1][j - 1] + 1</a:t>
            </a:r>
            <a:r>
              <a:rPr lang="zh-CN" altLang="en-US"/>
              <a:t>，和而这里转换成了一维的写法，用 </a:t>
            </a:r>
            <a:r>
              <a:rPr lang="en-US" altLang="zh-CN"/>
              <a:t>ans </a:t>
            </a:r>
            <a:r>
              <a:rPr lang="zh-CN" altLang="en-US"/>
              <a:t>来记录 </a:t>
            </a:r>
            <a:r>
              <a:rPr lang="en-US" altLang="zh-CN"/>
              <a:t>f[i - 1][j - 1]</a:t>
            </a:r>
            <a:r>
              <a:rPr lang="zh-CN" altLang="en-US"/>
              <a:t>。</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A</a:t>
            </a:r>
            <a:r>
              <a:rPr lang="zh-CN" altLang="en-US">
                <a:sym typeface="+mn-ea"/>
              </a:rPr>
              <a:t>组第五题 </a:t>
            </a:r>
            <a:r>
              <a:rPr lang="en-US" altLang="zh-CN">
                <a:sym typeface="+mn-ea"/>
              </a:rPr>
              <a:t>and B</a:t>
            </a:r>
            <a:r>
              <a:rPr lang="zh-CN" altLang="en-US">
                <a:sym typeface="+mn-ea"/>
              </a:rPr>
              <a:t>组第五题</a:t>
            </a:r>
            <a:endParaRPr lang="zh-CN" altLang="en-US"/>
          </a:p>
        </p:txBody>
      </p:sp>
      <p:sp>
        <p:nvSpPr>
          <p:cNvPr id="3" name="内容占位符 2"/>
          <p:cNvSpPr>
            <a:spLocks noGrp="1"/>
          </p:cNvSpPr>
          <p:nvPr>
            <p:ph idx="1"/>
          </p:nvPr>
        </p:nvSpPr>
        <p:spPr/>
        <p:txBody>
          <a:bodyPr/>
          <a:p>
            <a:r>
              <a:rPr lang="zh-CN" altLang="en-US"/>
              <a:t>代码填空：归并排序</a:t>
            </a:r>
            <a:endParaRPr lang="en-US" altLang="zh-CN"/>
          </a:p>
          <a:p>
            <a:endParaRPr lang="zh-CN" altLang="en-US"/>
          </a:p>
          <a:p>
            <a:r>
              <a:rPr lang="zh-CN" altLang="en-US"/>
              <a:t>经典算法</a:t>
            </a:r>
            <a:endParaRPr lang="zh-CN" altLang="en-US"/>
          </a:p>
          <a:p>
            <a:endParaRPr lang="zh-CN" altLang="en-US"/>
          </a:p>
          <a:p>
            <a:r>
              <a:rPr lang="zh-CN" altLang="en-US"/>
              <a:t>答案：j &gt; n || a[i] &lt; a[j]</a:t>
            </a:r>
            <a:endParaRPr lang="zh-CN" altLang="en-US"/>
          </a:p>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a:t>
            </a:r>
            <a:r>
              <a:rPr lang="zh-CN" altLang="en-US"/>
              <a:t>组第六题</a:t>
            </a:r>
            <a:endParaRPr lang="zh-CN" altLang="en-US"/>
          </a:p>
        </p:txBody>
      </p:sp>
      <p:sp>
        <p:nvSpPr>
          <p:cNvPr id="3" name="内容占位符 2"/>
          <p:cNvSpPr>
            <a:spLocks noGrp="1"/>
          </p:cNvSpPr>
          <p:nvPr>
            <p:ph idx="1"/>
          </p:nvPr>
        </p:nvSpPr>
        <p:spPr/>
        <p:txBody>
          <a:bodyPr>
            <a:normAutofit lnSpcReduction="20000"/>
          </a:bodyPr>
          <a:p>
            <a:r>
              <a:rPr lang="zh-CN" altLang="en-US"/>
              <a:t>结果填空：过河</a:t>
            </a:r>
            <a:endParaRPr lang="zh-CN" altLang="en-US"/>
          </a:p>
          <a:p>
            <a:endParaRPr lang="zh-CN" altLang="en-US"/>
          </a:p>
          <a:p>
            <a:r>
              <a:rPr lang="zh-CN" altLang="en-US"/>
              <a:t>先状态压缩，然后利用 bfs 进行搜索，用 dp[0][i] 表示船在河一边的，剩下的需要过河的人状态压缩为 i，用 dp[1][j] 表示船在对岸，已经过河的人状态压缩为 j。然后 bfs 转移的时候，分情况转移一下，如果在河一边，二进制枚举子集枚举哪些人一起过河，如果在对岸的时候，让体重最小的人送船过去。</a:t>
            </a:r>
            <a:endParaRPr lang="zh-CN" altLang="en-US"/>
          </a:p>
          <a:p>
            <a:endParaRPr lang="zh-CN" altLang="en-US"/>
          </a:p>
          <a:p>
            <a:r>
              <a:rPr lang="zh-CN" altLang="en-US"/>
              <a:t>为了降低时间复杂度，用 for (int i = x; i; i = (i - 1) &amp; x) 的方式来枚举一个子集 x 的子集。</a:t>
            </a:r>
            <a:endParaRPr lang="zh-CN" altLang="en-US"/>
          </a:p>
          <a:p>
            <a:r>
              <a:rPr lang="zh-CN" altLang="en-US"/>
              <a:t>答案：</a:t>
            </a:r>
            <a:r>
              <a:rPr lang="en-US" altLang="zh-CN"/>
              <a:t>138</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7" name="内容占位符 6"/>
          <p:cNvPicPr>
            <a:picLocks noChangeAspect="1"/>
          </p:cNvPicPr>
          <p:nvPr>
            <p:ph idx="1"/>
          </p:nvPr>
        </p:nvPicPr>
        <p:blipFill>
          <a:blip r:embed="rId1"/>
          <a:stretch>
            <a:fillRect/>
          </a:stretch>
        </p:blipFill>
        <p:spPr>
          <a:xfrm>
            <a:off x="1013460" y="197485"/>
            <a:ext cx="4484370" cy="6463665"/>
          </a:xfrm>
          <a:prstGeom prst="rect">
            <a:avLst/>
          </a:prstGeom>
        </p:spPr>
      </p:pic>
      <p:pic>
        <p:nvPicPr>
          <p:cNvPr id="8" name="图片 7"/>
          <p:cNvPicPr>
            <a:picLocks noChangeAspect="1"/>
          </p:cNvPicPr>
          <p:nvPr/>
        </p:nvPicPr>
        <p:blipFill>
          <a:blip r:embed="rId2"/>
          <a:stretch>
            <a:fillRect/>
          </a:stretch>
        </p:blipFill>
        <p:spPr>
          <a:xfrm>
            <a:off x="5787390" y="30480"/>
            <a:ext cx="4999355" cy="67976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normAutofit/>
          </a:bodyPr>
          <a:p>
            <a:r>
              <a:rPr lang="en-US" altLang="zh-CN">
                <a:sym typeface="+mn-ea"/>
              </a:rPr>
              <a:t>A</a:t>
            </a:r>
            <a:r>
              <a:rPr lang="zh-CN" altLang="en-US">
                <a:sym typeface="+mn-ea"/>
              </a:rPr>
              <a:t>组第七题 </a:t>
            </a:r>
            <a:r>
              <a:rPr lang="en-US" altLang="zh-CN">
                <a:sym typeface="+mn-ea"/>
              </a:rPr>
              <a:t>and B</a:t>
            </a:r>
            <a:r>
              <a:rPr lang="zh-CN" altLang="en-US">
                <a:sym typeface="+mn-ea"/>
              </a:rPr>
              <a:t>组第七题</a:t>
            </a:r>
            <a:endParaRPr lang="zh-CN" altLang="en-US"/>
          </a:p>
        </p:txBody>
      </p:sp>
      <p:sp>
        <p:nvSpPr>
          <p:cNvPr id="3" name="内容占位符 2"/>
          <p:cNvSpPr>
            <a:spLocks noGrp="1"/>
          </p:cNvSpPr>
          <p:nvPr>
            <p:ph idx="1"/>
          </p:nvPr>
        </p:nvSpPr>
        <p:spPr>
          <a:xfrm>
            <a:off x="838200" y="1815465"/>
            <a:ext cx="10515600" cy="4351338"/>
          </a:xfrm>
        </p:spPr>
        <p:txBody>
          <a:bodyPr/>
          <a:p>
            <a:r>
              <a:rPr lang="zh-CN" altLang="en-US"/>
              <a:t>道路涂鸦</a:t>
            </a:r>
            <a:endParaRPr lang="zh-CN" altLang="en-US"/>
          </a:p>
          <a:p>
            <a:endParaRPr lang="zh-CN" altLang="en-US"/>
          </a:p>
          <a:p>
            <a:r>
              <a:rPr lang="zh-CN" altLang="en-US"/>
              <a:t>深搜就可以过。</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5" name="内容占位符 4"/>
          <p:cNvPicPr>
            <a:picLocks noChangeAspect="1"/>
          </p:cNvPicPr>
          <p:nvPr>
            <p:ph idx="1"/>
          </p:nvPr>
        </p:nvPicPr>
        <p:blipFill>
          <a:blip r:embed="rId1"/>
          <a:stretch>
            <a:fillRect/>
          </a:stretch>
        </p:blipFill>
        <p:spPr>
          <a:xfrm>
            <a:off x="932815" y="365125"/>
            <a:ext cx="5172710" cy="56502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  A</a:t>
            </a:r>
            <a:r>
              <a:rPr lang="zh-CN" altLang="en-US">
                <a:sym typeface="+mn-ea"/>
              </a:rPr>
              <a:t>组第八题 </a:t>
            </a:r>
            <a:r>
              <a:rPr lang="en-US" altLang="zh-CN">
                <a:sym typeface="+mn-ea"/>
              </a:rPr>
              <a:t>and B</a:t>
            </a:r>
            <a:r>
              <a:rPr lang="zh-CN" altLang="en-US">
                <a:sym typeface="+mn-ea"/>
              </a:rPr>
              <a:t>组第八题</a:t>
            </a:r>
            <a:endParaRPr lang="zh-CN" altLang="en-US"/>
          </a:p>
        </p:txBody>
      </p:sp>
      <p:sp>
        <p:nvSpPr>
          <p:cNvPr id="3" name="内容占位符 2"/>
          <p:cNvSpPr>
            <a:spLocks noGrp="1"/>
          </p:cNvSpPr>
          <p:nvPr>
            <p:ph idx="1"/>
          </p:nvPr>
        </p:nvSpPr>
        <p:spPr/>
        <p:txBody>
          <a:bodyPr>
            <a:normAutofit/>
          </a:bodyPr>
          <a:p>
            <a:r>
              <a:rPr lang="zh-CN" altLang="en-US"/>
              <a:t>重建后的道路</a:t>
            </a:r>
            <a:endParaRPr lang="zh-CN" altLang="en-US"/>
          </a:p>
          <a:p>
            <a:endParaRPr lang="zh-CN" altLang="en-US"/>
          </a:p>
          <a:p>
            <a:r>
              <a:rPr lang="zh-CN" altLang="en-US"/>
              <a:t>最短路</a:t>
            </a:r>
            <a:endParaRPr lang="zh-CN" altLang="en-US"/>
          </a:p>
          <a:p>
            <a:endParaRPr lang="zh-CN" altLang="en-US"/>
          </a:p>
          <a:p>
            <a:r>
              <a:rPr lang="zh-CN" altLang="en-US"/>
              <a:t>这里是不存在撞车的，因为 1 到 n 会有一条直接连通的路。所以计算两次最短路就可以了。当然你也可以通过判断计算一次最短路也是可以的。</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6" name="内容占位符 5"/>
          <p:cNvPicPr>
            <a:picLocks noChangeAspect="1"/>
          </p:cNvPicPr>
          <p:nvPr>
            <p:ph idx="1"/>
          </p:nvPr>
        </p:nvPicPr>
        <p:blipFill>
          <a:blip r:embed="rId1"/>
          <a:stretch>
            <a:fillRect/>
          </a:stretch>
        </p:blipFill>
        <p:spPr>
          <a:xfrm>
            <a:off x="838200" y="587375"/>
            <a:ext cx="4582795" cy="59963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 B</a:t>
            </a:r>
            <a:r>
              <a:rPr lang="zh-CN" altLang="en-US">
                <a:sym typeface="+mn-ea"/>
              </a:rPr>
              <a:t>组第九题</a:t>
            </a:r>
            <a:endParaRPr lang="zh-CN" altLang="en-US"/>
          </a:p>
        </p:txBody>
      </p:sp>
      <p:sp>
        <p:nvSpPr>
          <p:cNvPr id="3" name="内容占位符 2"/>
          <p:cNvSpPr>
            <a:spLocks noGrp="1"/>
          </p:cNvSpPr>
          <p:nvPr>
            <p:ph idx="1"/>
          </p:nvPr>
        </p:nvSpPr>
        <p:spPr/>
        <p:txBody>
          <a:bodyPr>
            <a:normAutofit lnSpcReduction="20000"/>
          </a:bodyPr>
          <a:p>
            <a:r>
              <a:rPr lang="en-US" altLang="zh-CN"/>
              <a:t>DNA </a:t>
            </a:r>
            <a:r>
              <a:rPr lang="zh-CN" altLang="en-US"/>
              <a:t>批量生产</a:t>
            </a:r>
            <a:endParaRPr lang="zh-CN" altLang="en-US"/>
          </a:p>
          <a:p>
            <a:endParaRPr lang="en-US" altLang="zh-CN"/>
          </a:p>
          <a:p>
            <a:endParaRPr lang="zh-CN" altLang="en-US"/>
          </a:p>
          <a:p>
            <a:r>
              <a:rPr lang="zh-CN" altLang="en-US"/>
              <a:t>用 kmp 进行字符串匹配，每次如果匹配到一个正确的位置以后，从当前位置重新开始匹配。</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5" name="内容占位符 4"/>
          <p:cNvPicPr>
            <a:picLocks noChangeAspect="1"/>
          </p:cNvPicPr>
          <p:nvPr>
            <p:ph idx="1"/>
          </p:nvPr>
        </p:nvPicPr>
        <p:blipFill>
          <a:blip r:embed="rId1"/>
          <a:stretch>
            <a:fillRect/>
          </a:stretch>
        </p:blipFill>
        <p:spPr>
          <a:xfrm>
            <a:off x="944880" y="365125"/>
            <a:ext cx="5027295" cy="6238240"/>
          </a:xfrm>
          <a:prstGeom prst="rect">
            <a:avLst/>
          </a:prstGeom>
        </p:spPr>
      </p:pic>
      <p:pic>
        <p:nvPicPr>
          <p:cNvPr id="6" name="图片 5"/>
          <p:cNvPicPr>
            <a:picLocks noChangeAspect="1"/>
          </p:cNvPicPr>
          <p:nvPr/>
        </p:nvPicPr>
        <p:blipFill>
          <a:blip r:embed="rId2"/>
          <a:stretch>
            <a:fillRect/>
          </a:stretch>
        </p:blipFill>
        <p:spPr>
          <a:xfrm>
            <a:off x="6073775" y="475615"/>
            <a:ext cx="4492625" cy="61277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a:t>
            </a:r>
            <a:r>
              <a:rPr lang="zh-CN" altLang="en-US"/>
              <a:t>组第一题 </a:t>
            </a:r>
            <a:r>
              <a:rPr lang="en-US" altLang="zh-CN"/>
              <a:t>and B</a:t>
            </a:r>
            <a:r>
              <a:rPr lang="zh-CN" altLang="en-US"/>
              <a:t>组第一题</a:t>
            </a:r>
            <a:endParaRPr lang="zh-CN" altLang="en-US"/>
          </a:p>
        </p:txBody>
      </p:sp>
      <p:sp>
        <p:nvSpPr>
          <p:cNvPr id="3" name="内容占位符 2"/>
          <p:cNvSpPr>
            <a:spLocks noGrp="1"/>
          </p:cNvSpPr>
          <p:nvPr>
            <p:ph idx="1"/>
          </p:nvPr>
        </p:nvSpPr>
        <p:spPr/>
        <p:txBody>
          <a:bodyPr/>
          <a:p>
            <a:r>
              <a:rPr lang="zh-CN" altLang="en-US"/>
              <a:t>结果填空：网页解码</a:t>
            </a:r>
            <a:endParaRPr lang="zh-CN" altLang="en-US"/>
          </a:p>
          <a:p>
            <a:endParaRPr lang="zh-CN" altLang="en-US"/>
          </a:p>
          <a:p>
            <a:r>
              <a:rPr lang="zh-CN" altLang="en-US"/>
              <a:t>字符串处理。编程实现数字的提取就可以了。</a:t>
            </a:r>
            <a:endParaRPr lang="zh-CN" altLang="en-US"/>
          </a:p>
          <a:p>
            <a:endParaRPr lang="zh-CN" altLang="en-US"/>
          </a:p>
          <a:p>
            <a:r>
              <a:rPr lang="zh-CN" altLang="en-US"/>
              <a:t>简便方法，保存成 </a:t>
            </a:r>
            <a:r>
              <a:rPr lang="en-US" altLang="zh-CN"/>
              <a:t>html </a:t>
            </a:r>
            <a:r>
              <a:rPr lang="zh-CN" altLang="en-US"/>
              <a:t>文件然后浏览器打开，复制以后再处理。</a:t>
            </a:r>
            <a:endParaRPr lang="zh-CN" altLang="en-US"/>
          </a:p>
          <a:p>
            <a:endParaRPr lang="zh-CN" altLang="en-US"/>
          </a:p>
          <a:p>
            <a:pPr marL="0" indent="0">
              <a:buNone/>
            </a:pPr>
            <a:r>
              <a:rPr lang="zh-CN" altLang="en-US"/>
              <a:t>答案：63025</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A</a:t>
            </a:r>
            <a:r>
              <a:rPr lang="zh-CN" altLang="en-US">
                <a:sym typeface="+mn-ea"/>
              </a:rPr>
              <a:t>组第九题 </a:t>
            </a:r>
            <a:r>
              <a:rPr lang="en-US" altLang="zh-CN">
                <a:sym typeface="+mn-ea"/>
              </a:rPr>
              <a:t>and B</a:t>
            </a:r>
            <a:r>
              <a:rPr lang="zh-CN" altLang="en-US">
                <a:sym typeface="+mn-ea"/>
              </a:rPr>
              <a:t>组第十题</a:t>
            </a:r>
            <a:endParaRPr lang="zh-CN" altLang="en-US"/>
          </a:p>
        </p:txBody>
      </p:sp>
      <p:sp>
        <p:nvSpPr>
          <p:cNvPr id="3" name="内容占位符 2"/>
          <p:cNvSpPr>
            <a:spLocks noGrp="1"/>
          </p:cNvSpPr>
          <p:nvPr>
            <p:ph idx="1"/>
          </p:nvPr>
        </p:nvSpPr>
        <p:spPr/>
        <p:txBody>
          <a:bodyPr>
            <a:normAutofit/>
          </a:bodyPr>
          <a:p>
            <a:r>
              <a:rPr lang="zh-CN" altLang="en-US"/>
              <a:t>算头君的数字</a:t>
            </a:r>
            <a:endParaRPr lang="zh-CN" altLang="en-US"/>
          </a:p>
          <a:p>
            <a:endParaRPr lang="zh-CN" altLang="en-US"/>
          </a:p>
          <a:p>
            <a:r>
              <a:rPr lang="zh-CN" altLang="en-US"/>
              <a:t>考虑相邻两数的差，对于一次区间整体加某一个数时，其实只是区间最左边那个位置与前边的差和区间最右边与之后的差改变了，那么我们就可以维护每一项与前项的差，对于区间整体加以后O(1) 去改变差分数组的值，最后经过前缀和可以算出最后的每一位数，对于查询，只需再用前缀和处理一下即可。线段树维护区间最值可能被卡。</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8" name="内容占位符 7"/>
          <p:cNvPicPr>
            <a:picLocks noChangeAspect="1"/>
          </p:cNvPicPr>
          <p:nvPr>
            <p:ph idx="1"/>
          </p:nvPr>
        </p:nvPicPr>
        <p:blipFill>
          <a:blip r:embed="rId1"/>
          <a:stretch>
            <a:fillRect/>
          </a:stretch>
        </p:blipFill>
        <p:spPr>
          <a:xfrm>
            <a:off x="940435" y="244475"/>
            <a:ext cx="4646930" cy="64547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a:t>
            </a:r>
            <a:r>
              <a:rPr lang="zh-CN" altLang="en-US"/>
              <a:t>组第十题</a:t>
            </a:r>
            <a:endParaRPr lang="zh-CN" altLang="en-US"/>
          </a:p>
        </p:txBody>
      </p:sp>
      <p:sp>
        <p:nvSpPr>
          <p:cNvPr id="3" name="内容占位符 2"/>
          <p:cNvSpPr>
            <a:spLocks noGrp="1"/>
          </p:cNvSpPr>
          <p:nvPr>
            <p:ph idx="1"/>
          </p:nvPr>
        </p:nvSpPr>
        <p:spPr/>
        <p:txBody>
          <a:bodyPr/>
          <a:p>
            <a:pPr marL="0" indent="0">
              <a:buNone/>
            </a:pPr>
            <a:r>
              <a:rPr lang="zh-CN" altLang="en-US"/>
              <a:t>蒜头君的字符串</a:t>
            </a:r>
            <a:endParaRPr lang="zh-CN" altLang="en-US"/>
          </a:p>
          <a:p>
            <a:pPr marL="0" indent="0">
              <a:buNone/>
            </a:pPr>
            <a:endParaRPr lang="zh-CN" altLang="en-US"/>
          </a:p>
          <a:p>
            <a:pPr marL="0" indent="0">
              <a:buNone/>
            </a:pPr>
            <a:r>
              <a:rPr lang="zh-CN" altLang="en-US"/>
              <a:t>方法一，最优</a:t>
            </a:r>
            <a:endParaRPr lang="zh-CN" altLang="en-US"/>
          </a:p>
          <a:p>
            <a:pPr marL="0" indent="0">
              <a:buNone/>
            </a:pPr>
            <a:endParaRPr lang="zh-CN" altLang="en-US"/>
          </a:p>
          <a:p>
            <a:pPr marL="0" indent="0">
              <a:buNone/>
            </a:pPr>
            <a:r>
              <a:rPr lang="zh-CN" altLang="en-US"/>
              <a:t>建立一颗字典树(Trie)，在建树过程中对每个节点统计经过次数，次数超过1的就代表从除根节点外经过的第一个节点到这个节点经过的路径构成的字符串是其中至少两个字符串的公共前缀，也就是符合题意的，所以只需统计有多少个节点被经过了超过一次即可。</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6" name="内容占位符 5"/>
          <p:cNvPicPr>
            <a:picLocks noChangeAspect="1"/>
          </p:cNvPicPr>
          <p:nvPr>
            <p:ph idx="1"/>
          </p:nvPr>
        </p:nvPicPr>
        <p:blipFill>
          <a:blip r:embed="rId1"/>
          <a:stretch>
            <a:fillRect/>
          </a:stretch>
        </p:blipFill>
        <p:spPr>
          <a:xfrm>
            <a:off x="1142365" y="521335"/>
            <a:ext cx="4224655" cy="558101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2146300"/>
            <a:ext cx="10515600" cy="4030980"/>
          </a:xfrm>
        </p:spPr>
        <p:txBody>
          <a:bodyPr/>
          <a:p>
            <a:r>
              <a:rPr lang="zh-CN" altLang="en-US"/>
              <a:t>方法二</a:t>
            </a:r>
            <a:endParaRPr lang="zh-CN" altLang="en-US"/>
          </a:p>
          <a:p>
            <a:pPr marL="0" indent="0">
              <a:buNone/>
            </a:pPr>
            <a:r>
              <a:rPr lang="zh-CN" altLang="en-US"/>
              <a:t>所有字符串排序，只需要枚举两个相邻的字符串的公共前缀即可，然后 </a:t>
            </a:r>
            <a:r>
              <a:rPr lang="en-US" altLang="zh-CN"/>
              <a:t>set </a:t>
            </a:r>
            <a:r>
              <a:rPr lang="zh-CN" altLang="en-US"/>
              <a:t>维护一下。</a:t>
            </a:r>
            <a:endParaRPr lang="zh-CN" altLang="en-US"/>
          </a:p>
          <a:p>
            <a:pPr marL="0" indent="0">
              <a:buNone/>
            </a:pP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975995" y="189230"/>
            <a:ext cx="5128260" cy="61258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44805"/>
            <a:ext cx="10515600" cy="5832475"/>
          </a:xfrm>
        </p:spPr>
        <p:txBody>
          <a:bodyPr/>
          <a:p>
            <a:pPr marL="0" indent="0">
              <a:buNone/>
            </a:pPr>
            <a:endParaRPr lang="zh-CN" altLang="en-US"/>
          </a:p>
          <a:p>
            <a:endParaRPr lang="zh-CN" altLang="en-US"/>
          </a:p>
        </p:txBody>
      </p:sp>
      <p:pic>
        <p:nvPicPr>
          <p:cNvPr id="5" name="图片 4"/>
          <p:cNvPicPr>
            <a:picLocks noChangeAspect="1"/>
          </p:cNvPicPr>
          <p:nvPr/>
        </p:nvPicPr>
        <p:blipFill>
          <a:blip r:embed="rId1"/>
          <a:stretch>
            <a:fillRect/>
          </a:stretch>
        </p:blipFill>
        <p:spPr>
          <a:xfrm>
            <a:off x="1271905" y="590550"/>
            <a:ext cx="6591300" cy="53409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 </a:t>
            </a:r>
            <a:r>
              <a:rPr lang="zh-CN" altLang="en-US"/>
              <a:t>组第二题</a:t>
            </a:r>
            <a:endParaRPr lang="zh-CN" altLang="en-US"/>
          </a:p>
        </p:txBody>
      </p:sp>
      <p:sp>
        <p:nvSpPr>
          <p:cNvPr id="3" name="内容占位符 2"/>
          <p:cNvSpPr>
            <a:spLocks noGrp="1"/>
          </p:cNvSpPr>
          <p:nvPr>
            <p:ph idx="1"/>
          </p:nvPr>
        </p:nvSpPr>
        <p:spPr/>
        <p:txBody>
          <a:bodyPr/>
          <a:p>
            <a:r>
              <a:rPr lang="zh-CN" altLang="en-US"/>
              <a:t>结果填空：寻找质因子</a:t>
            </a:r>
            <a:endParaRPr lang="zh-CN" altLang="en-US"/>
          </a:p>
          <a:p>
            <a:endParaRPr lang="zh-CN" altLang="en-US"/>
          </a:p>
          <a:p>
            <a:r>
              <a:rPr lang="zh-CN" altLang="en-US"/>
              <a:t>素数判定</a:t>
            </a:r>
            <a:endParaRPr lang="zh-CN" altLang="en-US"/>
          </a:p>
          <a:p>
            <a:endParaRPr lang="zh-CN" altLang="en-US"/>
          </a:p>
          <a:p>
            <a:r>
              <a:rPr lang="zh-CN" altLang="en-US"/>
              <a:t>这道题目只要你知道当找到一个质因子的时候退出，另外一个数字是可以通过计算出来的就可以了。</a:t>
            </a:r>
            <a:endParaRPr lang="zh-CN" altLang="en-US"/>
          </a:p>
          <a:p>
            <a:endParaRPr lang="zh-CN" altLang="en-US"/>
          </a:p>
          <a:p>
            <a:r>
              <a:rPr lang="zh-CN" altLang="en-US"/>
              <a:t>答案：999999937 1000000007</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内容占位符 2"/>
          <p:cNvPicPr>
            <a:picLocks noChangeAspect="1"/>
          </p:cNvPicPr>
          <p:nvPr>
            <p:ph idx="1"/>
          </p:nvPr>
        </p:nvPicPr>
        <p:blipFill>
          <a:blip r:embed="rId1"/>
          <a:stretch>
            <a:fillRect/>
          </a:stretch>
        </p:blipFill>
        <p:spPr>
          <a:xfrm>
            <a:off x="1665605" y="744855"/>
            <a:ext cx="5932805" cy="49352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a:t>
            </a:r>
            <a:r>
              <a:rPr lang="zh-CN" altLang="en-US"/>
              <a:t>组第二题目 </a:t>
            </a:r>
            <a:r>
              <a:rPr lang="en-US" altLang="zh-CN"/>
              <a:t>and B</a:t>
            </a:r>
            <a:r>
              <a:rPr lang="zh-CN" altLang="en-US"/>
              <a:t>组第三题</a:t>
            </a:r>
            <a:endParaRPr lang="zh-CN" altLang="en-US"/>
          </a:p>
        </p:txBody>
      </p:sp>
      <p:sp>
        <p:nvSpPr>
          <p:cNvPr id="3" name="内容占位符 2"/>
          <p:cNvSpPr>
            <a:spLocks noGrp="1"/>
          </p:cNvSpPr>
          <p:nvPr>
            <p:ph idx="1"/>
          </p:nvPr>
        </p:nvSpPr>
        <p:spPr/>
        <p:txBody>
          <a:bodyPr>
            <a:normAutofit lnSpcReduction="20000"/>
          </a:bodyPr>
          <a:p>
            <a:r>
              <a:rPr lang="zh-CN" altLang="en-US"/>
              <a:t>结果填空：神奇的数字</a:t>
            </a:r>
            <a:endParaRPr lang="zh-CN" altLang="en-US"/>
          </a:p>
          <a:p>
            <a:endParaRPr lang="zh-CN" altLang="en-US"/>
          </a:p>
          <a:p>
            <a:r>
              <a:rPr lang="zh-CN" altLang="en-US"/>
              <a:t>模拟+优化。</a:t>
            </a:r>
            <a:endParaRPr lang="zh-CN" altLang="en-US"/>
          </a:p>
          <a:p>
            <a:endParaRPr lang="zh-CN" altLang="en-US"/>
          </a:p>
          <a:p>
            <a:r>
              <a:rPr lang="zh-CN" altLang="en-US"/>
              <a:t>超过 16666666 的部分就没有必要计算了，因为超过部分会产进</a:t>
            </a:r>
            <a:endParaRPr lang="zh-CN" altLang="en-US"/>
          </a:p>
          <a:p>
            <a:pPr marL="0" indent="0">
              <a:buNone/>
            </a:pPr>
            <a:r>
              <a:rPr lang="zh-CN" altLang="en-US"/>
              <a:t>位。</a:t>
            </a:r>
            <a:endParaRPr lang="zh-CN" altLang="en-US"/>
          </a:p>
          <a:p>
            <a:endParaRPr lang="zh-CN" altLang="en-US"/>
          </a:p>
          <a:p>
            <a:r>
              <a:rPr lang="zh-CN" altLang="en-US"/>
              <a:t>经过优化后大概可以在 30s 内间计算出结果。</a:t>
            </a:r>
            <a:endParaRPr lang="zh-CN" altLang="en-US"/>
          </a:p>
          <a:p>
            <a:endParaRPr lang="zh-CN" altLang="en-US"/>
          </a:p>
          <a:p>
            <a:r>
              <a:rPr lang="zh-CN" altLang="en-US"/>
              <a:t>答案：</a:t>
            </a:r>
            <a:r>
              <a:rPr lang="en-US" altLang="zh-CN"/>
              <a:t>6</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内容占位符 2"/>
          <p:cNvPicPr>
            <a:picLocks noChangeAspect="1"/>
          </p:cNvPicPr>
          <p:nvPr>
            <p:ph idx="1"/>
          </p:nvPr>
        </p:nvPicPr>
        <p:blipFill>
          <a:blip r:embed="rId1"/>
          <a:stretch>
            <a:fillRect/>
          </a:stretch>
        </p:blipFill>
        <p:spPr>
          <a:xfrm>
            <a:off x="790575" y="41910"/>
            <a:ext cx="5092700" cy="6489700"/>
          </a:xfrm>
          <a:prstGeom prst="rect">
            <a:avLst/>
          </a:prstGeom>
        </p:spPr>
      </p:pic>
      <p:pic>
        <p:nvPicPr>
          <p:cNvPr id="5" name="图片 4"/>
          <p:cNvPicPr>
            <a:picLocks noChangeAspect="1"/>
          </p:cNvPicPr>
          <p:nvPr/>
        </p:nvPicPr>
        <p:blipFill>
          <a:blip r:embed="rId2"/>
          <a:stretch>
            <a:fillRect/>
          </a:stretch>
        </p:blipFill>
        <p:spPr>
          <a:xfrm>
            <a:off x="6125845" y="118110"/>
            <a:ext cx="4754245" cy="51669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a:t>
            </a:r>
            <a:r>
              <a:rPr lang="zh-CN" altLang="en-US"/>
              <a:t>组第三题 </a:t>
            </a:r>
            <a:r>
              <a:rPr lang="en-US" altLang="zh-CN"/>
              <a:t>and B</a:t>
            </a:r>
            <a:r>
              <a:rPr lang="zh-CN" altLang="en-US"/>
              <a:t>组第六题</a:t>
            </a:r>
            <a:endParaRPr lang="zh-CN" altLang="en-US"/>
          </a:p>
        </p:txBody>
      </p:sp>
      <p:sp>
        <p:nvSpPr>
          <p:cNvPr id="3" name="内容占位符 2"/>
          <p:cNvSpPr>
            <a:spLocks noGrp="1"/>
          </p:cNvSpPr>
          <p:nvPr>
            <p:ph idx="1"/>
          </p:nvPr>
        </p:nvSpPr>
        <p:spPr/>
        <p:txBody>
          <a:bodyPr>
            <a:normAutofit lnSpcReduction="10000"/>
          </a:bodyPr>
          <a:p>
            <a:r>
              <a:rPr lang="zh-CN" altLang="en-US"/>
              <a:t>结果填空：数字接水</a:t>
            </a:r>
            <a:endParaRPr lang="zh-CN" altLang="en-US"/>
          </a:p>
          <a:p>
            <a:endParaRPr lang="zh-CN" altLang="en-US"/>
          </a:p>
          <a:p>
            <a:r>
              <a:rPr lang="zh-CN" altLang="en-US"/>
              <a:t>从左往右扫描一遍，记录每个数字左边最大值为 </a:t>
            </a:r>
            <a:r>
              <a:rPr lang="en-US" altLang="zh-CN"/>
              <a:t>dp1[i]</a:t>
            </a:r>
            <a:r>
              <a:rPr lang="zh-CN" altLang="en-US"/>
              <a:t>，然后从右边往左扫描一遍，记录每个数字右边最大值为 </a:t>
            </a:r>
            <a:r>
              <a:rPr lang="en-US" altLang="zh-CN"/>
              <a:t>dp2[i]</a:t>
            </a:r>
            <a:r>
              <a:rPr lang="zh-CN" altLang="en-US"/>
              <a:t>。</a:t>
            </a:r>
            <a:endParaRPr lang="zh-CN" altLang="en-US"/>
          </a:p>
          <a:p>
            <a:endParaRPr lang="zh-CN" altLang="en-US"/>
          </a:p>
          <a:p>
            <a:r>
              <a:rPr lang="zh-CN" altLang="en-US"/>
              <a:t>那么对于位置 </a:t>
            </a:r>
            <a:r>
              <a:rPr lang="en-US" altLang="zh-CN"/>
              <a:t>i</a:t>
            </a:r>
            <a:r>
              <a:rPr lang="zh-CN" altLang="en-US"/>
              <a:t>，能存的水量为 </a:t>
            </a:r>
            <a:r>
              <a:rPr lang="en-US" altLang="zh-CN"/>
              <a:t>max(min(dp1[i], dp2[i]) - num[i], 0)</a:t>
            </a:r>
            <a:r>
              <a:rPr lang="zh-CN" altLang="en-US"/>
              <a:t>，其中 </a:t>
            </a:r>
            <a:r>
              <a:rPr lang="en-US" altLang="zh-CN"/>
              <a:t>num[i] </a:t>
            </a:r>
            <a:r>
              <a:rPr lang="zh-CN" altLang="en-US"/>
              <a:t>表示位置 </a:t>
            </a:r>
            <a:r>
              <a:rPr lang="en-US" altLang="zh-CN"/>
              <a:t>i </a:t>
            </a:r>
            <a:r>
              <a:rPr lang="zh-CN" altLang="en-US"/>
              <a:t>的高度。</a:t>
            </a:r>
            <a:endParaRPr lang="zh-CN" altLang="en-US"/>
          </a:p>
          <a:p>
            <a:endParaRPr lang="zh-CN" altLang="en-US"/>
          </a:p>
          <a:p>
            <a:r>
              <a:rPr lang="zh-CN" altLang="en-US"/>
              <a:t>答案为 6657354。</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4" name="图片 3" descr="000f81e5-0502-471a-8453-f6b869016632-image"/>
          <p:cNvPicPr>
            <a:picLocks noChangeAspect="1"/>
          </p:cNvPicPr>
          <p:nvPr/>
        </p:nvPicPr>
        <p:blipFill>
          <a:blip r:embed="rId1"/>
          <a:stretch>
            <a:fillRect/>
          </a:stretch>
        </p:blipFill>
        <p:spPr>
          <a:xfrm>
            <a:off x="335280" y="187960"/>
            <a:ext cx="5657215" cy="648208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1403</Words>
  <Application>WPS 演示</Application>
  <PresentationFormat>宽屏</PresentationFormat>
  <Paragraphs>112</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Arial</vt:lpstr>
      <vt:lpstr>宋体</vt:lpstr>
      <vt:lpstr>Wingdings</vt:lpstr>
      <vt:lpstr>Calibri Light</vt:lpstr>
      <vt:lpstr>微软雅黑</vt:lpstr>
      <vt:lpstr>Arial Unicode MS</vt:lpstr>
      <vt:lpstr>Calibri</vt:lpstr>
      <vt:lpstr>Office 主题</vt:lpstr>
      <vt:lpstr>2018年蓝桥杯模拟赛第二场题解  by islands</vt:lpstr>
      <vt:lpstr>A组第一题 and B组第一题</vt:lpstr>
      <vt:lpstr>PowerPoint 演示文稿</vt:lpstr>
      <vt:lpstr>B 组第二题</vt:lpstr>
      <vt:lpstr>PowerPoint 演示文稿</vt:lpstr>
      <vt:lpstr>A组第二题目 and B组第三题</vt:lpstr>
      <vt:lpstr>PowerPoint 演示文稿</vt:lpstr>
      <vt:lpstr>A组第三题 and B组第六题</vt:lpstr>
      <vt:lpstr>PowerPoint 演示文稿</vt:lpstr>
      <vt:lpstr>A组第四题 and B组第四题</vt:lpstr>
      <vt:lpstr>A组第五题 and B组第五题</vt:lpstr>
      <vt:lpstr>A组第六题</vt:lpstr>
      <vt:lpstr>PowerPoint 演示文稿</vt:lpstr>
      <vt:lpstr>A组第七题 and B组第七题</vt:lpstr>
      <vt:lpstr>PowerPoint 演示文稿</vt:lpstr>
      <vt:lpstr>  A组第八题 and B组第八题</vt:lpstr>
      <vt:lpstr>PowerPoint 演示文稿</vt:lpstr>
      <vt:lpstr> B组第九题</vt:lpstr>
      <vt:lpstr>PowerPoint 演示文稿</vt:lpstr>
      <vt:lpstr>A组第九题 and B组第十题</vt:lpstr>
      <vt:lpstr>PowerPoint 演示文稿</vt:lpstr>
      <vt:lpstr>A组第十题</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zhengaohong</dc:creator>
  <cp:lastModifiedBy>Steed</cp:lastModifiedBy>
  <cp:revision>40</cp:revision>
  <dcterms:created xsi:type="dcterms:W3CDTF">2018-01-20T14:10:00Z</dcterms:created>
  <dcterms:modified xsi:type="dcterms:W3CDTF">2018-02-03T11:43:58Z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