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0B73F1-7A6C-40EB-B1D5-0E4C72A16FD5}" v="1565" dt="2023-05-30T20:56:39.205"/>
    <p1510:client id="{B3C07C38-62E3-1A16-F82B-0ABB3C017318}" v="983" dt="2023-05-30T21:17:41.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1" autoAdjust="0"/>
    <p:restoredTop sz="94660"/>
  </p:normalViewPr>
  <p:slideViewPr>
    <p:cSldViewPr snapToGrid="0">
      <p:cViewPr varScale="1">
        <p:scale>
          <a:sx n="85" d="100"/>
          <a:sy n="85"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1964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3043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041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2399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29126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10665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40874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9520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6066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57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י'/סיון/תשפ"ג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09346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FBA6C2-223D-49D5-8CD2-1757D9EC7028}" type="datetimeFigureOut">
              <a:rPr lang="he-IL" smtClean="0"/>
              <a:t>י'/סיון/תשפ"ג</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99E282D-D310-42D8-B8FF-78ED45A44D81}" type="slidenum">
              <a:rPr lang="he-IL" smtClean="0"/>
              <a:t>‹#›</a:t>
            </a:fld>
            <a:endParaRPr lang="he-IL"/>
          </a:p>
        </p:txBody>
      </p:sp>
    </p:spTree>
    <p:extLst>
      <p:ext uri="{BB962C8B-B14F-4D97-AF65-F5344CB8AC3E}">
        <p14:creationId xmlns:p14="http://schemas.microsoft.com/office/powerpoint/2010/main" val="299589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597D97-203B-498B-95D3-E90DC961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5" descr="תמונה שמכילה אוכל, צלחת, פרוס, בשר&#10;&#10;התיאור נוצר באופן אוטומטי">
            <a:extLst>
              <a:ext uri="{FF2B5EF4-FFF2-40B4-BE49-F238E27FC236}">
                <a16:creationId xmlns:a16="http://schemas.microsoft.com/office/drawing/2014/main" id="{86A8B7FB-5820-5EB3-2C21-20AE324A2EBA}"/>
              </a:ext>
            </a:extLst>
          </p:cNvPr>
          <p:cNvPicPr>
            <a:picLocks noChangeAspect="1"/>
          </p:cNvPicPr>
          <p:nvPr/>
        </p:nvPicPr>
        <p:blipFill rotWithShape="1">
          <a:blip r:embed="rId2"/>
          <a:srcRect t="11987" b="23328"/>
          <a:stretch/>
        </p:blipFill>
        <p:spPr>
          <a:xfrm>
            <a:off x="4267201" y="10"/>
            <a:ext cx="7924800" cy="3383270"/>
          </a:xfrm>
          <a:prstGeom prst="rect">
            <a:avLst/>
          </a:prstGeom>
        </p:spPr>
      </p:pic>
      <p:pic>
        <p:nvPicPr>
          <p:cNvPr id="4" name="תמונה 4" descr="תמונה שמכילה טקסט&#10;&#10;התיאור נוצר באופן אוטומטי">
            <a:extLst>
              <a:ext uri="{FF2B5EF4-FFF2-40B4-BE49-F238E27FC236}">
                <a16:creationId xmlns:a16="http://schemas.microsoft.com/office/drawing/2014/main" id="{31F665CC-7213-E030-321B-85362618371F}"/>
              </a:ext>
            </a:extLst>
          </p:cNvPr>
          <p:cNvPicPr>
            <a:picLocks noChangeAspect="1"/>
          </p:cNvPicPr>
          <p:nvPr/>
        </p:nvPicPr>
        <p:blipFill rotWithShape="1">
          <a:blip r:embed="rId3"/>
          <a:srcRect t="12624" r="3" b="21957"/>
          <a:stretch/>
        </p:blipFill>
        <p:spPr>
          <a:xfrm>
            <a:off x="4650916" y="3474720"/>
            <a:ext cx="7555832" cy="3383280"/>
          </a:xfrm>
          <a:prstGeom prst="rect">
            <a:avLst/>
          </a:prstGeom>
        </p:spPr>
      </p:pic>
      <p:sp useBgFill="1">
        <p:nvSpPr>
          <p:cNvPr id="12" name="Freeform: Shape 11">
            <a:extLst>
              <a:ext uri="{FF2B5EF4-FFF2-40B4-BE49-F238E27FC236}">
                <a16:creationId xmlns:a16="http://schemas.microsoft.com/office/drawing/2014/main" id="{6A6EF10E-DF41-4BD3-8EB4-6F646531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4272" cy="6858000"/>
          </a:xfrm>
          <a:custGeom>
            <a:avLst/>
            <a:gdLst>
              <a:gd name="connsiteX0" fmla="*/ 0 w 6244272"/>
              <a:gd name="connsiteY0" fmla="*/ 0 h 6858000"/>
              <a:gd name="connsiteX1" fmla="*/ 732568 w 6244272"/>
              <a:gd name="connsiteY1" fmla="*/ 0 h 6858000"/>
              <a:gd name="connsiteX2" fmla="*/ 947849 w 6244272"/>
              <a:gd name="connsiteY2" fmla="*/ 0 h 6858000"/>
              <a:gd name="connsiteX3" fmla="*/ 1823619 w 6244272"/>
              <a:gd name="connsiteY3" fmla="*/ 0 h 6858000"/>
              <a:gd name="connsiteX4" fmla="*/ 5235673 w 6244272"/>
              <a:gd name="connsiteY4" fmla="*/ 0 h 6858000"/>
              <a:gd name="connsiteX5" fmla="*/ 4933297 w 6244272"/>
              <a:gd name="connsiteY5" fmla="*/ 110269 h 6858000"/>
              <a:gd name="connsiteX6" fmla="*/ 4976910 w 6244272"/>
              <a:gd name="connsiteY6" fmla="*/ 135168 h 6858000"/>
              <a:gd name="connsiteX7" fmla="*/ 5238580 w 6244272"/>
              <a:gd name="connsiteY7" fmla="*/ 71141 h 6858000"/>
              <a:gd name="connsiteX8" fmla="*/ 5290914 w 6244272"/>
              <a:gd name="connsiteY8" fmla="*/ 88927 h 6858000"/>
              <a:gd name="connsiteX9" fmla="*/ 5264747 w 6244272"/>
              <a:gd name="connsiteY9" fmla="*/ 163625 h 6858000"/>
              <a:gd name="connsiteX10" fmla="*/ 5151357 w 6244272"/>
              <a:gd name="connsiteY10" fmla="*/ 192082 h 6858000"/>
              <a:gd name="connsiteX11" fmla="*/ 4974002 w 6244272"/>
              <a:gd name="connsiteY11" fmla="*/ 373491 h 6858000"/>
              <a:gd name="connsiteX12" fmla="*/ 5241488 w 6244272"/>
              <a:gd name="connsiteY12" fmla="*/ 352148 h 6858000"/>
              <a:gd name="connsiteX13" fmla="*/ 5288007 w 6244272"/>
              <a:gd name="connsiteY13" fmla="*/ 394834 h 6858000"/>
              <a:gd name="connsiteX14" fmla="*/ 5305452 w 6244272"/>
              <a:gd name="connsiteY14" fmla="*/ 451747 h 6858000"/>
              <a:gd name="connsiteX15" fmla="*/ 5383953 w 6244272"/>
              <a:gd name="connsiteY15" fmla="*/ 359262 h 6858000"/>
              <a:gd name="connsiteX16" fmla="*/ 5450825 w 6244272"/>
              <a:gd name="connsiteY16" fmla="*/ 334364 h 6858000"/>
              <a:gd name="connsiteX17" fmla="*/ 5471177 w 6244272"/>
              <a:gd name="connsiteY17" fmla="*/ 416176 h 6858000"/>
              <a:gd name="connsiteX18" fmla="*/ 5410121 w 6244272"/>
              <a:gd name="connsiteY18" fmla="*/ 505101 h 6858000"/>
              <a:gd name="connsiteX19" fmla="*/ 5247303 w 6244272"/>
              <a:gd name="connsiteY19" fmla="*/ 558458 h 6858000"/>
              <a:gd name="connsiteX20" fmla="*/ 5421750 w 6244272"/>
              <a:gd name="connsiteY20" fmla="*/ 558458 h 6858000"/>
              <a:gd name="connsiteX21" fmla="*/ 5622364 w 6244272"/>
              <a:gd name="connsiteY21" fmla="*/ 522887 h 6858000"/>
              <a:gd name="connsiteX22" fmla="*/ 5834608 w 6244272"/>
              <a:gd name="connsiteY22" fmla="*/ 533558 h 6858000"/>
              <a:gd name="connsiteX23" fmla="*/ 6035223 w 6244272"/>
              <a:gd name="connsiteY23" fmla="*/ 462417 h 6858000"/>
              <a:gd name="connsiteX24" fmla="*/ 6238745 w 6244272"/>
              <a:gd name="connsiteY24" fmla="*/ 465975 h 6858000"/>
              <a:gd name="connsiteX25" fmla="*/ 5337434 w 6244272"/>
              <a:gd name="connsiteY25" fmla="*/ 910606 h 6858000"/>
              <a:gd name="connsiteX26" fmla="*/ 5381046 w 6244272"/>
              <a:gd name="connsiteY26" fmla="*/ 921277 h 6858000"/>
              <a:gd name="connsiteX27" fmla="*/ 5439195 w 6244272"/>
              <a:gd name="connsiteY27" fmla="*/ 949734 h 6858000"/>
              <a:gd name="connsiteX28" fmla="*/ 5395583 w 6244272"/>
              <a:gd name="connsiteY28" fmla="*/ 1006647 h 6858000"/>
              <a:gd name="connsiteX29" fmla="*/ 5160079 w 6244272"/>
              <a:gd name="connsiteY29" fmla="*/ 1113358 h 6858000"/>
              <a:gd name="connsiteX30" fmla="*/ 5101930 w 6244272"/>
              <a:gd name="connsiteY30" fmla="*/ 1220069 h 6858000"/>
              <a:gd name="connsiteX31" fmla="*/ 5174617 w 6244272"/>
              <a:gd name="connsiteY31" fmla="*/ 1209399 h 6858000"/>
              <a:gd name="connsiteX32" fmla="*/ 5238580 w 6244272"/>
              <a:gd name="connsiteY32" fmla="*/ 1230741 h 6858000"/>
              <a:gd name="connsiteX33" fmla="*/ 5212414 w 6244272"/>
              <a:gd name="connsiteY33" fmla="*/ 1365909 h 6858000"/>
              <a:gd name="connsiteX34" fmla="*/ 4878056 w 6244272"/>
              <a:gd name="connsiteY34" fmla="*/ 1540204 h 6858000"/>
              <a:gd name="connsiteX35" fmla="*/ 4848982 w 6244272"/>
              <a:gd name="connsiteY35" fmla="*/ 1597117 h 6858000"/>
              <a:gd name="connsiteX36" fmla="*/ 4889686 w 6244272"/>
              <a:gd name="connsiteY36" fmla="*/ 1636245 h 6858000"/>
              <a:gd name="connsiteX37" fmla="*/ 4997261 w 6244272"/>
              <a:gd name="connsiteY37" fmla="*/ 1657587 h 6858000"/>
              <a:gd name="connsiteX38" fmla="*/ 4846074 w 6244272"/>
              <a:gd name="connsiteY38" fmla="*/ 1849668 h 6858000"/>
              <a:gd name="connsiteX39" fmla="*/ 4790832 w 6244272"/>
              <a:gd name="connsiteY39" fmla="*/ 1903025 h 6858000"/>
              <a:gd name="connsiteX40" fmla="*/ 4694886 w 6244272"/>
              <a:gd name="connsiteY40" fmla="*/ 1984836 h 6858000"/>
              <a:gd name="connsiteX41" fmla="*/ 4694886 w 6244272"/>
              <a:gd name="connsiteY41" fmla="*/ 2013292 h 6858000"/>
              <a:gd name="connsiteX42" fmla="*/ 4822814 w 6244272"/>
              <a:gd name="connsiteY42" fmla="*/ 2102219 h 6858000"/>
              <a:gd name="connsiteX43" fmla="*/ 5055411 w 6244272"/>
              <a:gd name="connsiteY43" fmla="*/ 2077320 h 6858000"/>
              <a:gd name="connsiteX44" fmla="*/ 4712331 w 6244272"/>
              <a:gd name="connsiteY44" fmla="*/ 2208931 h 6858000"/>
              <a:gd name="connsiteX45" fmla="*/ 5822979 w 6244272"/>
              <a:gd name="connsiteY45" fmla="*/ 1892353 h 6858000"/>
              <a:gd name="connsiteX46" fmla="*/ 5753200 w 6244272"/>
              <a:gd name="connsiteY46" fmla="*/ 1974165 h 6858000"/>
              <a:gd name="connsiteX47" fmla="*/ 5363601 w 6244272"/>
              <a:gd name="connsiteY47" fmla="*/ 2191146 h 6858000"/>
              <a:gd name="connsiteX48" fmla="*/ 5253118 w 6244272"/>
              <a:gd name="connsiteY48" fmla="*/ 2326314 h 6858000"/>
              <a:gd name="connsiteX49" fmla="*/ 5136819 w 6244272"/>
              <a:gd name="connsiteY49" fmla="*/ 2401012 h 6858000"/>
              <a:gd name="connsiteX50" fmla="*/ 4974002 w 6244272"/>
              <a:gd name="connsiteY50" fmla="*/ 2401012 h 6858000"/>
              <a:gd name="connsiteX51" fmla="*/ 4857704 w 6244272"/>
              <a:gd name="connsiteY51" fmla="*/ 2518395 h 6858000"/>
              <a:gd name="connsiteX52" fmla="*/ 4976910 w 6244272"/>
              <a:gd name="connsiteY52" fmla="*/ 2543294 h 6858000"/>
              <a:gd name="connsiteX53" fmla="*/ 5116467 w 6244272"/>
              <a:gd name="connsiteY53" fmla="*/ 2525509 h 6858000"/>
              <a:gd name="connsiteX54" fmla="*/ 5273470 w 6244272"/>
              <a:gd name="connsiteY54" fmla="*/ 2564636 h 6858000"/>
              <a:gd name="connsiteX55" fmla="*/ 5418843 w 6244272"/>
              <a:gd name="connsiteY55" fmla="*/ 2532623 h 6858000"/>
              <a:gd name="connsiteX56" fmla="*/ 5593290 w 6244272"/>
              <a:gd name="connsiteY56" fmla="*/ 2553965 h 6858000"/>
              <a:gd name="connsiteX57" fmla="*/ 5648532 w 6244272"/>
              <a:gd name="connsiteY57" fmla="*/ 2692689 h 6858000"/>
              <a:gd name="connsiteX58" fmla="*/ 5665976 w 6244272"/>
              <a:gd name="connsiteY58" fmla="*/ 2703362 h 6858000"/>
              <a:gd name="connsiteX59" fmla="*/ 5988704 w 6244272"/>
              <a:gd name="connsiteY59" fmla="*/ 2923898 h 6858000"/>
              <a:gd name="connsiteX60" fmla="*/ 6078835 w 6244272"/>
              <a:gd name="connsiteY60" fmla="*/ 2941684 h 6858000"/>
              <a:gd name="connsiteX61" fmla="*/ 5546771 w 6244272"/>
              <a:gd name="connsiteY61" fmla="*/ 3329402 h 6858000"/>
              <a:gd name="connsiteX62" fmla="*/ 5904388 w 6244272"/>
              <a:gd name="connsiteY62" fmla="*/ 3229805 h 6858000"/>
              <a:gd name="connsiteX63" fmla="*/ 5953814 w 6244272"/>
              <a:gd name="connsiteY63" fmla="*/ 3393429 h 6858000"/>
              <a:gd name="connsiteX64" fmla="*/ 5785182 w 6244272"/>
              <a:gd name="connsiteY64" fmla="*/ 3539269 h 6858000"/>
              <a:gd name="connsiteX65" fmla="*/ 5724125 w 6244272"/>
              <a:gd name="connsiteY65" fmla="*/ 3827390 h 6858000"/>
              <a:gd name="connsiteX66" fmla="*/ 5753200 w 6244272"/>
              <a:gd name="connsiteY66" fmla="*/ 4090612 h 6858000"/>
              <a:gd name="connsiteX67" fmla="*/ 5825886 w 6244272"/>
              <a:gd name="connsiteY67" fmla="*/ 4172424 h 6858000"/>
              <a:gd name="connsiteX68" fmla="*/ 5930554 w 6244272"/>
              <a:gd name="connsiteY68" fmla="*/ 4321821 h 6858000"/>
              <a:gd name="connsiteX69" fmla="*/ 5994519 w 6244272"/>
              <a:gd name="connsiteY69" fmla="*/ 4414305 h 6858000"/>
              <a:gd name="connsiteX70" fmla="*/ 6218393 w 6244272"/>
              <a:gd name="connsiteY70" fmla="*/ 4378734 h 6858000"/>
              <a:gd name="connsiteX71" fmla="*/ 5918925 w 6244272"/>
              <a:gd name="connsiteY71" fmla="*/ 4613499 h 6858000"/>
              <a:gd name="connsiteX72" fmla="*/ 6160243 w 6244272"/>
              <a:gd name="connsiteY72" fmla="*/ 4585042 h 6858000"/>
              <a:gd name="connsiteX73" fmla="*/ 6238745 w 6244272"/>
              <a:gd name="connsiteY73" fmla="*/ 4602828 h 6858000"/>
              <a:gd name="connsiteX74" fmla="*/ 6195133 w 6244272"/>
              <a:gd name="connsiteY74" fmla="*/ 4677526 h 6858000"/>
              <a:gd name="connsiteX75" fmla="*/ 6017778 w 6244272"/>
              <a:gd name="connsiteY75" fmla="*/ 4805580 h 6858000"/>
              <a:gd name="connsiteX76" fmla="*/ 5651439 w 6244272"/>
              <a:gd name="connsiteY76" fmla="*/ 5154171 h 6858000"/>
              <a:gd name="connsiteX77" fmla="*/ 6006149 w 6244272"/>
              <a:gd name="connsiteY77" fmla="*/ 4994104 h 6858000"/>
              <a:gd name="connsiteX78" fmla="*/ 5633994 w 6244272"/>
              <a:gd name="connsiteY78" fmla="*/ 5353367 h 6858000"/>
              <a:gd name="connsiteX79" fmla="*/ 5552586 w 6244272"/>
              <a:gd name="connsiteY79" fmla="*/ 5474306 h 6858000"/>
              <a:gd name="connsiteX80" fmla="*/ 5383953 w 6244272"/>
              <a:gd name="connsiteY80" fmla="*/ 5769542 h 6858000"/>
              <a:gd name="connsiteX81" fmla="*/ 5392675 w 6244272"/>
              <a:gd name="connsiteY81" fmla="*/ 5801555 h 6858000"/>
              <a:gd name="connsiteX82" fmla="*/ 5584568 w 6244272"/>
              <a:gd name="connsiteY82" fmla="*/ 5755314 h 6858000"/>
              <a:gd name="connsiteX83" fmla="*/ 5334526 w 6244272"/>
              <a:gd name="connsiteY83" fmla="*/ 6004307 h 6858000"/>
              <a:gd name="connsiteX84" fmla="*/ 5075763 w 6244272"/>
              <a:gd name="connsiteY84" fmla="*/ 6196388 h 6858000"/>
              <a:gd name="connsiteX85" fmla="*/ 5258933 w 6244272"/>
              <a:gd name="connsiteY85" fmla="*/ 6167932 h 6858000"/>
              <a:gd name="connsiteX86" fmla="*/ 5511881 w 6244272"/>
              <a:gd name="connsiteY86" fmla="*/ 6057663 h 6858000"/>
              <a:gd name="connsiteX87" fmla="*/ 5599105 w 6244272"/>
              <a:gd name="connsiteY87" fmla="*/ 6100347 h 6858000"/>
              <a:gd name="connsiteX88" fmla="*/ 5360693 w 6244272"/>
              <a:gd name="connsiteY88" fmla="*/ 6281757 h 6858000"/>
              <a:gd name="connsiteX89" fmla="*/ 5224043 w 6244272"/>
              <a:gd name="connsiteY89" fmla="*/ 6367127 h 6858000"/>
              <a:gd name="connsiteX90" fmla="*/ 5168801 w 6244272"/>
              <a:gd name="connsiteY90" fmla="*/ 6431153 h 6858000"/>
              <a:gd name="connsiteX91" fmla="*/ 5011799 w 6244272"/>
              <a:gd name="connsiteY91" fmla="*/ 6658805 h 6858000"/>
              <a:gd name="connsiteX92" fmla="*/ 4651275 w 6244272"/>
              <a:gd name="connsiteY92" fmla="*/ 6858000 h 6858000"/>
              <a:gd name="connsiteX93" fmla="*/ 1823619 w 6244272"/>
              <a:gd name="connsiteY93" fmla="*/ 6858000 h 6858000"/>
              <a:gd name="connsiteX94" fmla="*/ 947849 w 6244272"/>
              <a:gd name="connsiteY94" fmla="*/ 6858000 h 6858000"/>
              <a:gd name="connsiteX95" fmla="*/ 732568 w 6244272"/>
              <a:gd name="connsiteY95" fmla="*/ 6858000 h 6858000"/>
              <a:gd name="connsiteX96" fmla="*/ 0 w 6244272"/>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p:cNvSpPr>
            <a:spLocks noGrp="1"/>
          </p:cNvSpPr>
          <p:nvPr>
            <p:ph type="ctrTitle"/>
          </p:nvPr>
        </p:nvSpPr>
        <p:spPr>
          <a:xfrm>
            <a:off x="643468" y="609600"/>
            <a:ext cx="3992700" cy="3877197"/>
          </a:xfrm>
        </p:spPr>
        <p:txBody>
          <a:bodyPr>
            <a:normAutofit/>
          </a:bodyPr>
          <a:lstStyle/>
          <a:p>
            <a:pPr algn="l"/>
            <a:r>
              <a:rPr lang="he-IL" sz="4400">
                <a:ea typeface="Calibri Light"/>
                <a:cs typeface="Times New Roman"/>
              </a:rPr>
              <a:t>פרוייקט גמר במבוא למדעי הנתונים</a:t>
            </a:r>
          </a:p>
        </p:txBody>
      </p:sp>
      <p:sp>
        <p:nvSpPr>
          <p:cNvPr id="3" name="כותרת משנה 2"/>
          <p:cNvSpPr>
            <a:spLocks noGrp="1"/>
          </p:cNvSpPr>
          <p:nvPr>
            <p:ph type="subTitle" idx="1"/>
          </p:nvPr>
        </p:nvSpPr>
        <p:spPr>
          <a:xfrm>
            <a:off x="643467" y="4638783"/>
            <a:ext cx="4007449" cy="1343972"/>
          </a:xfrm>
        </p:spPr>
        <p:txBody>
          <a:bodyPr vert="horz" lIns="91440" tIns="45720" rIns="91440" bIns="45720" rtlCol="1" anchor="t">
            <a:normAutofit/>
          </a:bodyPr>
          <a:lstStyle/>
          <a:p>
            <a:r>
              <a:rPr lang="he-IL" dirty="0">
                <a:ea typeface="Calibri"/>
                <a:cs typeface="Arial"/>
              </a:rPr>
              <a:t>מגישים: ליאב </a:t>
            </a:r>
            <a:r>
              <a:rPr lang="he-IL" err="1">
                <a:ea typeface="Calibri"/>
                <a:cs typeface="Arial"/>
              </a:rPr>
              <a:t>מורדוך</a:t>
            </a:r>
            <a:r>
              <a:rPr lang="he-IL" dirty="0">
                <a:ea typeface="Calibri"/>
                <a:cs typeface="Arial"/>
              </a:rPr>
              <a:t>, אדם </a:t>
            </a:r>
            <a:r>
              <a:rPr lang="he-IL" err="1">
                <a:ea typeface="Calibri"/>
                <a:cs typeface="Arial"/>
              </a:rPr>
              <a:t>לנצמן</a:t>
            </a:r>
            <a:endParaRPr lang="he-IL"/>
          </a:p>
          <a:p>
            <a:r>
              <a:rPr lang="he-IL">
                <a:ea typeface="Calibri"/>
                <a:cs typeface="Arial"/>
              </a:rPr>
              <a:t>נושא העבודה: </a:t>
            </a:r>
            <a:r>
              <a:rPr lang="he-IL" err="1">
                <a:ea typeface="Calibri"/>
                <a:cs typeface="Arial"/>
              </a:rPr>
              <a:t>Fiverr</a:t>
            </a:r>
          </a:p>
        </p:txBody>
      </p:sp>
    </p:spTree>
    <p:extLst>
      <p:ext uri="{BB962C8B-B14F-4D97-AF65-F5344CB8AC3E}">
        <p14:creationId xmlns:p14="http://schemas.microsoft.com/office/powerpoint/2010/main" val="247840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6" descr="תמונה שמכילה טבלה&#10;&#10;התיאור נוצר באופן אוטומטי">
            <a:extLst>
              <a:ext uri="{FF2B5EF4-FFF2-40B4-BE49-F238E27FC236}">
                <a16:creationId xmlns:a16="http://schemas.microsoft.com/office/drawing/2014/main" id="{3084F7F1-DE68-2309-A95B-2210BDE6E3FE}"/>
              </a:ext>
            </a:extLst>
          </p:cNvPr>
          <p:cNvPicPr>
            <a:picLocks noChangeAspect="1"/>
          </p:cNvPicPr>
          <p:nvPr/>
        </p:nvPicPr>
        <p:blipFill>
          <a:blip r:embed="rId2"/>
          <a:stretch>
            <a:fillRect/>
          </a:stretch>
        </p:blipFill>
        <p:spPr>
          <a:xfrm>
            <a:off x="5176838" y="833438"/>
            <a:ext cx="3381375" cy="2644775"/>
          </a:xfrm>
          <a:prstGeom prst="rect">
            <a:avLst/>
          </a:prstGeom>
        </p:spPr>
      </p:pic>
      <p:pic>
        <p:nvPicPr>
          <p:cNvPr id="7" name="תמונה 7" descr="תמונה שמכילה טבלה&#10;&#10;התיאור נוצר באופן אוטומטי">
            <a:extLst>
              <a:ext uri="{FF2B5EF4-FFF2-40B4-BE49-F238E27FC236}">
                <a16:creationId xmlns:a16="http://schemas.microsoft.com/office/drawing/2014/main" id="{F25D63FA-05A4-F153-05CA-0275D3B1D0B5}"/>
              </a:ext>
            </a:extLst>
          </p:cNvPr>
          <p:cNvPicPr>
            <a:picLocks noChangeAspect="1"/>
          </p:cNvPicPr>
          <p:nvPr/>
        </p:nvPicPr>
        <p:blipFill>
          <a:blip r:embed="rId3"/>
          <a:stretch>
            <a:fillRect/>
          </a:stretch>
        </p:blipFill>
        <p:spPr>
          <a:xfrm>
            <a:off x="5176838" y="3541713"/>
            <a:ext cx="3381375" cy="2644775"/>
          </a:xfrm>
          <a:prstGeom prst="rect">
            <a:avLst/>
          </a:prstGeom>
        </p:spPr>
      </p:pic>
      <p:pic>
        <p:nvPicPr>
          <p:cNvPr id="4" name="תמונה 4" descr="תמונה שמכילה טבלה&#10;&#10;התיאור נוצר באופן אוטומטי">
            <a:extLst>
              <a:ext uri="{FF2B5EF4-FFF2-40B4-BE49-F238E27FC236}">
                <a16:creationId xmlns:a16="http://schemas.microsoft.com/office/drawing/2014/main" id="{C35C1649-6598-703F-93CB-DC3D29B39593}"/>
              </a:ext>
            </a:extLst>
          </p:cNvPr>
          <p:cNvPicPr>
            <a:picLocks noChangeAspect="1"/>
          </p:cNvPicPr>
          <p:nvPr/>
        </p:nvPicPr>
        <p:blipFill>
          <a:blip r:embed="rId4"/>
          <a:stretch>
            <a:fillRect/>
          </a:stretch>
        </p:blipFill>
        <p:spPr>
          <a:xfrm>
            <a:off x="8623300" y="833438"/>
            <a:ext cx="3386138" cy="2644775"/>
          </a:xfrm>
          <a:prstGeom prst="rect">
            <a:avLst/>
          </a:prstGeom>
        </p:spPr>
      </p:pic>
      <p:pic>
        <p:nvPicPr>
          <p:cNvPr id="5" name="תמונה 5" descr="תמונה שמכילה טבלה&#10;&#10;התיאור נוצר באופן אוטומטי">
            <a:extLst>
              <a:ext uri="{FF2B5EF4-FFF2-40B4-BE49-F238E27FC236}">
                <a16:creationId xmlns:a16="http://schemas.microsoft.com/office/drawing/2014/main" id="{98BE7E93-4911-6A36-8FA7-04C5D82D7738}"/>
              </a:ext>
            </a:extLst>
          </p:cNvPr>
          <p:cNvPicPr>
            <a:picLocks noChangeAspect="1"/>
          </p:cNvPicPr>
          <p:nvPr/>
        </p:nvPicPr>
        <p:blipFill>
          <a:blip r:embed="rId5"/>
          <a:stretch>
            <a:fillRect/>
          </a:stretch>
        </p:blipFill>
        <p:spPr>
          <a:xfrm>
            <a:off x="8623300" y="3541713"/>
            <a:ext cx="3386138" cy="2644775"/>
          </a:xfrm>
          <a:prstGeom prst="rect">
            <a:avLst/>
          </a:prstGeom>
        </p:spPr>
      </p:pic>
      <p:sp>
        <p:nvSpPr>
          <p:cNvPr id="2" name="כותרת 1">
            <a:extLst>
              <a:ext uri="{FF2B5EF4-FFF2-40B4-BE49-F238E27FC236}">
                <a16:creationId xmlns:a16="http://schemas.microsoft.com/office/drawing/2014/main" id="{2589710B-B27D-F8DC-5C6E-E0C82DDE638E}"/>
              </a:ext>
            </a:extLst>
          </p:cNvPr>
          <p:cNvSpPr>
            <a:spLocks noGrp="1"/>
          </p:cNvSpPr>
          <p:nvPr>
            <p:ph type="title"/>
          </p:nvPr>
        </p:nvSpPr>
        <p:spPr>
          <a:xfrm>
            <a:off x="838200" y="557189"/>
            <a:ext cx="3966463" cy="5571900"/>
          </a:xfrm>
        </p:spPr>
        <p:txBody>
          <a:bodyPr vert="horz" lIns="91440" tIns="45720" rIns="91440" bIns="45720" rtlCol="0" anchor="ctr">
            <a:normAutofit/>
          </a:bodyPr>
          <a:lstStyle/>
          <a:p>
            <a:pPr algn="l" rtl="0"/>
            <a:r>
              <a:rPr lang="en-US" sz="5200" kern="1200" dirty="0" err="1">
                <a:latin typeface="+mj-lt"/>
                <a:ea typeface="+mj-ea"/>
                <a:cs typeface="+mj-cs"/>
              </a:rPr>
              <a:t>השפעות</a:t>
            </a:r>
            <a:r>
              <a:rPr lang="en-US" sz="5200" kern="1200" dirty="0">
                <a:latin typeface="+mj-lt"/>
                <a:ea typeface="+mj-ea"/>
                <a:cs typeface="+mj-cs"/>
              </a:rPr>
              <a:t> </a:t>
            </a:r>
            <a:r>
              <a:rPr lang="en-US" sz="5200" kern="1200" dirty="0" err="1">
                <a:latin typeface="+mj-lt"/>
                <a:ea typeface="+mj-ea"/>
                <a:cs typeface="+mj-cs"/>
              </a:rPr>
              <a:t>על</a:t>
            </a:r>
            <a:r>
              <a:rPr lang="en-US" sz="5200" kern="1200" dirty="0">
                <a:latin typeface="+mj-lt"/>
                <a:ea typeface="+mj-ea"/>
                <a:cs typeface="+mj-cs"/>
              </a:rPr>
              <a:t> </a:t>
            </a:r>
            <a:r>
              <a:rPr lang="en-US" sz="5200" dirty="0" err="1"/>
              <a:t>הציון</a:t>
            </a:r>
            <a:r>
              <a:rPr lang="en-US" sz="5200" kern="1200" dirty="0">
                <a:latin typeface="+mj-lt"/>
                <a:ea typeface="+mj-ea"/>
                <a:cs typeface="+mj-cs"/>
              </a:rPr>
              <a:t> </a:t>
            </a:r>
            <a:r>
              <a:rPr lang="en-US" sz="5200" kern="1200" dirty="0" err="1">
                <a:latin typeface="+mj-lt"/>
                <a:ea typeface="+mj-ea"/>
                <a:cs typeface="+mj-cs"/>
              </a:rPr>
              <a:t>בצורה</a:t>
            </a:r>
            <a:r>
              <a:rPr lang="en-US" sz="5200" kern="1200" dirty="0">
                <a:latin typeface="+mj-lt"/>
                <a:ea typeface="+mj-ea"/>
                <a:cs typeface="+mj-cs"/>
              </a:rPr>
              <a:t> </a:t>
            </a:r>
            <a:r>
              <a:rPr lang="en-US" sz="5200" kern="1200" dirty="0" err="1">
                <a:latin typeface="+mj-lt"/>
                <a:ea typeface="+mj-ea"/>
                <a:cs typeface="+mj-cs"/>
              </a:rPr>
              <a:t>ויזואלית</a:t>
            </a:r>
            <a:endParaRPr lang="en-US" sz="5200" kern="1200" dirty="0" err="1">
              <a:latin typeface="+mj-lt"/>
              <a:cs typeface="Calibri Light"/>
            </a:endParaRPr>
          </a:p>
        </p:txBody>
      </p:sp>
    </p:spTree>
    <p:extLst>
      <p:ext uri="{BB962C8B-B14F-4D97-AF65-F5344CB8AC3E}">
        <p14:creationId xmlns:p14="http://schemas.microsoft.com/office/powerpoint/2010/main" val="233567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6C77DDB-54B1-4AD6-B299-26EF45D76E88}"/>
              </a:ext>
            </a:extLst>
          </p:cNvPr>
          <p:cNvSpPr>
            <a:spLocks noGrp="1"/>
          </p:cNvSpPr>
          <p:nvPr>
            <p:ph type="title"/>
          </p:nvPr>
        </p:nvSpPr>
        <p:spPr>
          <a:xfrm>
            <a:off x="3208865" y="346732"/>
            <a:ext cx="5167185" cy="1680519"/>
          </a:xfrm>
        </p:spPr>
        <p:txBody>
          <a:bodyPr>
            <a:normAutofit/>
          </a:bodyPr>
          <a:lstStyle/>
          <a:p>
            <a:pPr algn="ctr"/>
            <a:r>
              <a:rPr lang="he-IL" sz="4000" dirty="0">
                <a:cs typeface="Times New Roman"/>
              </a:rPr>
              <a:t>החלוקה של משתנים</a:t>
            </a:r>
            <a:endParaRPr lang="he-IL" sz="4000" dirty="0"/>
          </a:p>
        </p:txBody>
      </p:sp>
      <p:pic>
        <p:nvPicPr>
          <p:cNvPr id="5" name="תמונה 5" descr="תמונה שמכילה טבלה&#10;&#10;התיאור נוצר באופן אוטומטי">
            <a:extLst>
              <a:ext uri="{FF2B5EF4-FFF2-40B4-BE49-F238E27FC236}">
                <a16:creationId xmlns:a16="http://schemas.microsoft.com/office/drawing/2014/main" id="{09CB5156-7CCE-4F94-649F-5EB828A47D74}"/>
              </a:ext>
            </a:extLst>
          </p:cNvPr>
          <p:cNvPicPr>
            <a:picLocks noChangeAspect="1"/>
          </p:cNvPicPr>
          <p:nvPr/>
        </p:nvPicPr>
        <p:blipFill>
          <a:blip r:embed="rId2"/>
          <a:stretch>
            <a:fillRect/>
          </a:stretch>
        </p:blipFill>
        <p:spPr>
          <a:xfrm>
            <a:off x="1058004" y="2421924"/>
            <a:ext cx="4727573" cy="3711146"/>
          </a:xfrm>
          <a:prstGeom prst="rect">
            <a:avLst/>
          </a:prstGeom>
        </p:spPr>
      </p:pic>
      <p:pic>
        <p:nvPicPr>
          <p:cNvPr id="4" name="תמונה 4" descr="תמונה שמכילה טבלה&#10;&#10;התיאור נוצר באופן אוטומטי">
            <a:extLst>
              <a:ext uri="{FF2B5EF4-FFF2-40B4-BE49-F238E27FC236}">
                <a16:creationId xmlns:a16="http://schemas.microsoft.com/office/drawing/2014/main" id="{B15F7F0D-F5EE-F396-F7FB-B7D34D692002}"/>
              </a:ext>
            </a:extLst>
          </p:cNvPr>
          <p:cNvPicPr>
            <a:picLocks noChangeAspect="1"/>
          </p:cNvPicPr>
          <p:nvPr/>
        </p:nvPicPr>
        <p:blipFill>
          <a:blip r:embed="rId3"/>
          <a:stretch>
            <a:fillRect/>
          </a:stretch>
        </p:blipFill>
        <p:spPr>
          <a:xfrm>
            <a:off x="6418200" y="2421924"/>
            <a:ext cx="4727573" cy="3711146"/>
          </a:xfrm>
          <a:prstGeom prst="rect">
            <a:avLst/>
          </a:prstGeom>
        </p:spPr>
      </p:pic>
    </p:spTree>
    <p:extLst>
      <p:ext uri="{BB962C8B-B14F-4D97-AF65-F5344CB8AC3E}">
        <p14:creationId xmlns:p14="http://schemas.microsoft.com/office/powerpoint/2010/main" val="264525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30" y="0"/>
            <a:ext cx="465736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409B6BC-FC5C-C714-D4AE-833128B9E819}"/>
              </a:ext>
            </a:extLst>
          </p:cNvPr>
          <p:cNvSpPr>
            <a:spLocks noGrp="1"/>
          </p:cNvSpPr>
          <p:nvPr>
            <p:ph type="title"/>
          </p:nvPr>
        </p:nvSpPr>
        <p:spPr>
          <a:xfrm>
            <a:off x="8128990" y="637763"/>
            <a:ext cx="2916358" cy="1415666"/>
          </a:xfrm>
        </p:spPr>
        <p:txBody>
          <a:bodyPr anchor="t">
            <a:normAutofit/>
          </a:bodyPr>
          <a:lstStyle/>
          <a:p>
            <a:pPr algn="l"/>
            <a:r>
              <a:rPr lang="he-IL" sz="3600" dirty="0">
                <a:cs typeface="Times New Roman"/>
              </a:rPr>
              <a:t>הגיגים שנוצרים בעולם</a:t>
            </a:r>
          </a:p>
        </p:txBody>
      </p:sp>
      <p:sp>
        <p:nvSpPr>
          <p:cNvPr id="16" name="Rectangle 1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90" y="226898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4" descr="תמונה שמכילה טבלה&#10;&#10;התיאור נוצר באופן אוטומטי">
            <a:extLst>
              <a:ext uri="{FF2B5EF4-FFF2-40B4-BE49-F238E27FC236}">
                <a16:creationId xmlns:a16="http://schemas.microsoft.com/office/drawing/2014/main" id="{E797E7DA-EBFA-70DB-5C44-DC771945DD05}"/>
              </a:ext>
            </a:extLst>
          </p:cNvPr>
          <p:cNvPicPr>
            <a:picLocks noChangeAspect="1"/>
          </p:cNvPicPr>
          <p:nvPr/>
        </p:nvPicPr>
        <p:blipFill>
          <a:blip r:embed="rId2"/>
          <a:stretch>
            <a:fillRect/>
          </a:stretch>
        </p:blipFill>
        <p:spPr>
          <a:xfrm>
            <a:off x="1155546" y="1149343"/>
            <a:ext cx="5733288" cy="2207316"/>
          </a:xfrm>
          <a:prstGeom prst="rect">
            <a:avLst/>
          </a:prstGeom>
        </p:spPr>
      </p:pic>
      <p:pic>
        <p:nvPicPr>
          <p:cNvPr id="5" name="תמונה 5" descr="תמונה שמכילה טבלה&#10;&#10;התיאור נוצר באופן אוטומטי">
            <a:extLst>
              <a:ext uri="{FF2B5EF4-FFF2-40B4-BE49-F238E27FC236}">
                <a16:creationId xmlns:a16="http://schemas.microsoft.com/office/drawing/2014/main" id="{246E20AE-8EE7-97F8-AB28-C8B8066CED82}"/>
              </a:ext>
            </a:extLst>
          </p:cNvPr>
          <p:cNvPicPr>
            <a:picLocks noChangeAspect="1"/>
          </p:cNvPicPr>
          <p:nvPr/>
        </p:nvPicPr>
        <p:blipFill>
          <a:blip r:embed="rId3"/>
          <a:stretch>
            <a:fillRect/>
          </a:stretch>
        </p:blipFill>
        <p:spPr>
          <a:xfrm>
            <a:off x="1155522" y="3498764"/>
            <a:ext cx="5730607" cy="2464160"/>
          </a:xfrm>
          <a:prstGeom prst="rect">
            <a:avLst/>
          </a:prstGeom>
        </p:spPr>
      </p:pic>
      <p:sp>
        <p:nvSpPr>
          <p:cNvPr id="9" name="Content Placeholder 8">
            <a:extLst>
              <a:ext uri="{FF2B5EF4-FFF2-40B4-BE49-F238E27FC236}">
                <a16:creationId xmlns:a16="http://schemas.microsoft.com/office/drawing/2014/main" id="{A133C835-5CD1-39E1-341F-6494DE768A08}"/>
              </a:ext>
            </a:extLst>
          </p:cNvPr>
          <p:cNvSpPr>
            <a:spLocks noGrp="1"/>
          </p:cNvSpPr>
          <p:nvPr>
            <p:ph idx="1"/>
          </p:nvPr>
        </p:nvSpPr>
        <p:spPr>
          <a:xfrm>
            <a:off x="8128938" y="2474868"/>
            <a:ext cx="2916410" cy="3739664"/>
          </a:xfrm>
        </p:spPr>
        <p:txBody>
          <a:bodyPr vert="horz" lIns="91440" tIns="45720" rIns="91440" bIns="45720" rtlCol="1" anchor="t">
            <a:normAutofit/>
          </a:bodyPr>
          <a:lstStyle/>
          <a:p>
            <a:pPr marL="0" indent="0" algn="ctr">
              <a:buNone/>
            </a:pPr>
            <a:r>
              <a:rPr lang="en-US" sz="1800" err="1">
                <a:cs typeface="Calibri"/>
              </a:rPr>
              <a:t>בתמונה</a:t>
            </a:r>
            <a:r>
              <a:rPr lang="en-US" sz="1800" dirty="0">
                <a:cs typeface="Calibri"/>
              </a:rPr>
              <a:t> </a:t>
            </a:r>
            <a:r>
              <a:rPr lang="en-US" sz="1800" err="1">
                <a:cs typeface="Calibri"/>
              </a:rPr>
              <a:t>למעלה</a:t>
            </a:r>
            <a:r>
              <a:rPr lang="en-US" sz="1800" dirty="0">
                <a:cs typeface="Calibri"/>
              </a:rPr>
              <a:t>: </a:t>
            </a:r>
            <a:r>
              <a:rPr lang="en-US" sz="1800" err="1">
                <a:cs typeface="Calibri"/>
              </a:rPr>
              <a:t>כל</a:t>
            </a:r>
            <a:r>
              <a:rPr lang="en-US" sz="1800" dirty="0">
                <a:cs typeface="Calibri"/>
              </a:rPr>
              <a:t> </a:t>
            </a:r>
            <a:r>
              <a:rPr lang="en-US" sz="1800" err="1">
                <a:cs typeface="Calibri"/>
              </a:rPr>
              <a:t>הגיגים</a:t>
            </a:r>
            <a:endParaRPr lang="en-US" sz="1800">
              <a:cs typeface="Calibri"/>
            </a:endParaRPr>
          </a:p>
          <a:p>
            <a:pPr marL="0" indent="0" algn="ctr">
              <a:buNone/>
            </a:pPr>
            <a:r>
              <a:rPr lang="en-US" sz="1800" dirty="0" err="1">
                <a:cs typeface="Calibri"/>
              </a:rPr>
              <a:t>בתמונה</a:t>
            </a:r>
            <a:r>
              <a:rPr lang="en-US" sz="1800" dirty="0">
                <a:cs typeface="Calibri"/>
              </a:rPr>
              <a:t> </a:t>
            </a:r>
            <a:r>
              <a:rPr lang="en-US" sz="1800" dirty="0" err="1">
                <a:cs typeface="Calibri"/>
              </a:rPr>
              <a:t>למטה</a:t>
            </a:r>
            <a:r>
              <a:rPr lang="en-US" sz="1800" dirty="0">
                <a:cs typeface="Calibri"/>
              </a:rPr>
              <a:t>: </a:t>
            </a:r>
            <a:r>
              <a:rPr lang="en-US" sz="1800" dirty="0" err="1">
                <a:cs typeface="Calibri"/>
              </a:rPr>
              <a:t>רק</a:t>
            </a:r>
            <a:r>
              <a:rPr lang="en-US" sz="1800" dirty="0">
                <a:cs typeface="Calibri"/>
              </a:rPr>
              <a:t> </a:t>
            </a:r>
            <a:r>
              <a:rPr lang="en-US" sz="1800" dirty="0" err="1">
                <a:cs typeface="Calibri"/>
              </a:rPr>
              <a:t>גיגים</a:t>
            </a:r>
            <a:r>
              <a:rPr lang="en-US" sz="1800" dirty="0">
                <a:cs typeface="Calibri"/>
              </a:rPr>
              <a:t> </a:t>
            </a:r>
            <a:r>
              <a:rPr lang="en-US" sz="1800" dirty="0" err="1">
                <a:cs typeface="Calibri"/>
              </a:rPr>
              <a:t>מצליחים</a:t>
            </a:r>
            <a:r>
              <a:rPr lang="en-US" sz="1800" dirty="0">
                <a:cs typeface="Calibri"/>
              </a:rPr>
              <a:t> - </a:t>
            </a:r>
            <a:r>
              <a:rPr lang="en-US" sz="1800" dirty="0" err="1">
                <a:cs typeface="Calibri"/>
              </a:rPr>
              <a:t>מעל</a:t>
            </a:r>
            <a:r>
              <a:rPr lang="en-US" sz="1800" dirty="0">
                <a:cs typeface="Calibri"/>
              </a:rPr>
              <a:t> </a:t>
            </a:r>
            <a:r>
              <a:rPr lang="en-US" sz="1800" dirty="0" err="1">
                <a:cs typeface="Calibri"/>
              </a:rPr>
              <a:t>החציון</a:t>
            </a:r>
            <a:endParaRPr lang="en-US" sz="1800" dirty="0">
              <a:cs typeface="Calibri"/>
            </a:endParaRPr>
          </a:p>
          <a:p>
            <a:pPr marL="0" indent="0" algn="ctr">
              <a:buNone/>
            </a:pPr>
            <a:endParaRPr lang="en-US" sz="1800" dirty="0">
              <a:cs typeface="Calibri"/>
            </a:endParaRPr>
          </a:p>
          <a:p>
            <a:pPr marL="0" indent="0" algn="ctr">
              <a:buNone/>
            </a:pPr>
            <a:r>
              <a:rPr lang="en-US" sz="1800" dirty="0" err="1">
                <a:cs typeface="Calibri"/>
              </a:rPr>
              <a:t>בתכלס</a:t>
            </a:r>
            <a:r>
              <a:rPr lang="en-US" sz="1800" dirty="0">
                <a:cs typeface="Calibri"/>
              </a:rPr>
              <a:t> - </a:t>
            </a:r>
            <a:r>
              <a:rPr lang="en-US" sz="1800" dirty="0" err="1">
                <a:cs typeface="Calibri"/>
              </a:rPr>
              <a:t>אותו</a:t>
            </a:r>
            <a:r>
              <a:rPr lang="en-US" sz="1800" dirty="0">
                <a:cs typeface="Calibri"/>
              </a:rPr>
              <a:t> </a:t>
            </a:r>
            <a:r>
              <a:rPr lang="en-US" sz="1800" dirty="0" err="1">
                <a:cs typeface="Calibri"/>
              </a:rPr>
              <a:t>דבר</a:t>
            </a:r>
            <a:r>
              <a:rPr lang="en-US" sz="1800" dirty="0">
                <a:cs typeface="Calibri"/>
              </a:rPr>
              <a:t>. </a:t>
            </a:r>
            <a:r>
              <a:rPr lang="en-US" sz="1800" dirty="0" err="1">
                <a:cs typeface="Calibri"/>
              </a:rPr>
              <a:t>אסיה</a:t>
            </a:r>
            <a:r>
              <a:rPr lang="en-US" sz="1800" dirty="0">
                <a:cs typeface="Calibri"/>
              </a:rPr>
              <a:t> </a:t>
            </a:r>
            <a:r>
              <a:rPr lang="en-US" sz="1800" dirty="0" err="1">
                <a:cs typeface="Calibri"/>
              </a:rPr>
              <a:t>בקלות</a:t>
            </a:r>
            <a:r>
              <a:rPr lang="en-US" sz="1800" dirty="0">
                <a:cs typeface="Calibri"/>
              </a:rPr>
              <a:t> </a:t>
            </a:r>
            <a:r>
              <a:rPr lang="en-US" sz="1800" dirty="0" err="1">
                <a:cs typeface="Calibri"/>
              </a:rPr>
              <a:t>ובעיקר</a:t>
            </a:r>
            <a:r>
              <a:rPr lang="en-US" sz="1800" dirty="0">
                <a:cs typeface="Calibri"/>
              </a:rPr>
              <a:t> - </a:t>
            </a:r>
            <a:r>
              <a:rPr lang="en-US" sz="1800" dirty="0" err="1">
                <a:cs typeface="Calibri"/>
              </a:rPr>
              <a:t>פקיסטן</a:t>
            </a:r>
            <a:r>
              <a:rPr lang="en-US" sz="1800" dirty="0">
                <a:cs typeface="Calibri"/>
              </a:rPr>
              <a:t> </a:t>
            </a:r>
            <a:r>
              <a:rPr lang="en-US" sz="1800" dirty="0" err="1">
                <a:cs typeface="Calibri"/>
              </a:rPr>
              <a:t>שולטת</a:t>
            </a:r>
            <a:r>
              <a:rPr lang="en-US" sz="1800" dirty="0">
                <a:cs typeface="Calibri"/>
              </a:rPr>
              <a:t> </a:t>
            </a:r>
            <a:r>
              <a:rPr lang="en-US" sz="1800" dirty="0" err="1">
                <a:cs typeface="Calibri"/>
              </a:rPr>
              <a:t>בכמעט</a:t>
            </a:r>
            <a:r>
              <a:rPr lang="en-US" sz="1800" dirty="0">
                <a:cs typeface="Calibri"/>
              </a:rPr>
              <a:t> </a:t>
            </a:r>
            <a:r>
              <a:rPr lang="en-US" sz="1800" dirty="0" err="1">
                <a:cs typeface="Calibri"/>
              </a:rPr>
              <a:t>כל</a:t>
            </a:r>
            <a:r>
              <a:rPr lang="en-US" sz="1800" dirty="0">
                <a:cs typeface="Calibri"/>
              </a:rPr>
              <a:t> </a:t>
            </a:r>
            <a:r>
              <a:rPr lang="en-US" sz="1800" dirty="0" err="1">
                <a:cs typeface="Calibri"/>
              </a:rPr>
              <a:t>פייבר</a:t>
            </a:r>
            <a:r>
              <a:rPr lang="en-US" sz="1800" dirty="0">
                <a:cs typeface="Calibri"/>
              </a:rPr>
              <a:t>.</a:t>
            </a:r>
          </a:p>
        </p:txBody>
      </p:sp>
    </p:spTree>
    <p:extLst>
      <p:ext uri="{BB962C8B-B14F-4D97-AF65-F5344CB8AC3E}">
        <p14:creationId xmlns:p14="http://schemas.microsoft.com/office/powerpoint/2010/main" val="90240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F25DD90-85E8-3219-6798-F4DB913432CA}"/>
              </a:ext>
            </a:extLst>
          </p:cNvPr>
          <p:cNvSpPr>
            <a:spLocks noGrp="1"/>
          </p:cNvSpPr>
          <p:nvPr>
            <p:ph type="title"/>
          </p:nvPr>
        </p:nvSpPr>
        <p:spPr>
          <a:xfrm>
            <a:off x="429768" y="411480"/>
            <a:ext cx="11201400" cy="1106424"/>
          </a:xfrm>
        </p:spPr>
        <p:txBody>
          <a:bodyPr>
            <a:normAutofit/>
          </a:bodyPr>
          <a:lstStyle/>
          <a:p>
            <a:r>
              <a:rPr lang="he-IL" sz="3600">
                <a:cs typeface="Times New Roman"/>
              </a:rPr>
              <a:t>יישום הפתרון ובדיקה של השיטות שיושמו (הערכת ביצועים)</a:t>
            </a:r>
            <a:endParaRPr lang="he-IL" sz="3600"/>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תמונה 4" descr="תמונה שמכילה טבלה&#10;&#10;התיאור נוצר באופן אוטומטי">
            <a:extLst>
              <a:ext uri="{FF2B5EF4-FFF2-40B4-BE49-F238E27FC236}">
                <a16:creationId xmlns:a16="http://schemas.microsoft.com/office/drawing/2014/main" id="{50E58BDE-9052-3BBA-1DC9-FCBBF609F61B}"/>
              </a:ext>
            </a:extLst>
          </p:cNvPr>
          <p:cNvPicPr>
            <a:picLocks noChangeAspect="1"/>
          </p:cNvPicPr>
          <p:nvPr/>
        </p:nvPicPr>
        <p:blipFill>
          <a:blip r:embed="rId2"/>
          <a:stretch>
            <a:fillRect/>
          </a:stretch>
        </p:blipFill>
        <p:spPr>
          <a:xfrm>
            <a:off x="429768" y="2268489"/>
            <a:ext cx="6702552" cy="3418302"/>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29431D10-E4C5-7E3E-7F66-E6CFB9041388}"/>
              </a:ext>
            </a:extLst>
          </p:cNvPr>
          <p:cNvSpPr>
            <a:spLocks noGrp="1"/>
          </p:cNvSpPr>
          <p:nvPr>
            <p:ph idx="1"/>
          </p:nvPr>
        </p:nvSpPr>
        <p:spPr>
          <a:xfrm>
            <a:off x="7938752" y="1724491"/>
            <a:ext cx="3455097" cy="4255685"/>
          </a:xfrm>
        </p:spPr>
        <p:txBody>
          <a:bodyPr vert="horz" lIns="91440" tIns="45720" rIns="91440" bIns="45720" rtlCol="1" anchor="ctr">
            <a:normAutofit/>
          </a:bodyPr>
          <a:lstStyle/>
          <a:p>
            <a:pPr marL="0" indent="0">
              <a:buNone/>
            </a:pPr>
            <a:r>
              <a:rPr lang="he-IL" sz="1700" dirty="0">
                <a:cs typeface="Arial"/>
              </a:rPr>
              <a:t>ניסינו כמה שיטות כדי לפתור את הבעיה. בגלל כל המשתנים </a:t>
            </a:r>
            <a:r>
              <a:rPr lang="he-IL" sz="1700" dirty="0" err="1">
                <a:cs typeface="Arial"/>
              </a:rPr>
              <a:t>הקטגורליים</a:t>
            </a:r>
            <a:r>
              <a:rPr lang="he-IL" sz="1700" dirty="0">
                <a:cs typeface="Arial"/>
              </a:rPr>
              <a:t> שלנו והרבה מחרוזות, היה לנו קשה להשיג מידע מספרי לבצע חישובים.</a:t>
            </a:r>
          </a:p>
          <a:p>
            <a:pPr marL="0" indent="0">
              <a:buNone/>
            </a:pPr>
            <a:r>
              <a:rPr lang="he-IL" sz="1700" dirty="0">
                <a:cs typeface="Arial"/>
              </a:rPr>
              <a:t>ניסיון של עץ החלטה הביא אותנו לדיוק של 30% (בבדיקה על </a:t>
            </a:r>
            <a:r>
              <a:rPr lang="he-IL" sz="1700" dirty="0" err="1">
                <a:cs typeface="Arial"/>
              </a:rPr>
              <a:t>הtest</a:t>
            </a:r>
            <a:r>
              <a:rPr lang="he-IL" sz="1700" dirty="0">
                <a:cs typeface="Arial"/>
              </a:rPr>
              <a:t> </a:t>
            </a:r>
            <a:r>
              <a:rPr lang="he-IL" sz="1700" dirty="0" err="1">
                <a:cs typeface="Arial"/>
              </a:rPr>
              <a:t>data</a:t>
            </a:r>
            <a:r>
              <a:rPr lang="he-IL" sz="1700" dirty="0">
                <a:cs typeface="Arial"/>
              </a:rPr>
              <a:t>) בחיזוי </a:t>
            </a:r>
            <a:r>
              <a:rPr lang="he-IL" sz="1700" dirty="0" err="1">
                <a:cs typeface="Arial"/>
              </a:rPr>
              <a:t>הscore</a:t>
            </a:r>
            <a:r>
              <a:rPr lang="he-IL" sz="1700" dirty="0">
                <a:cs typeface="Arial"/>
              </a:rPr>
              <a:t> </a:t>
            </a:r>
            <a:r>
              <a:rPr lang="he-IL" sz="1700" dirty="0" err="1">
                <a:cs typeface="Arial"/>
              </a:rPr>
              <a:t>המדוייק</a:t>
            </a:r>
            <a:r>
              <a:rPr lang="he-IL" sz="1700" dirty="0">
                <a:cs typeface="Arial"/>
              </a:rPr>
              <a:t>. (לא רע בהתחשב </a:t>
            </a:r>
            <a:r>
              <a:rPr lang="he-IL" sz="1700" dirty="0" err="1">
                <a:cs typeface="Arial"/>
              </a:rPr>
              <a:t>בscore</a:t>
            </a:r>
            <a:r>
              <a:rPr lang="he-IL" sz="1700" dirty="0">
                <a:cs typeface="Arial"/>
              </a:rPr>
              <a:t>).</a:t>
            </a:r>
          </a:p>
          <a:p>
            <a:pPr marL="0" indent="0">
              <a:buNone/>
            </a:pPr>
            <a:r>
              <a:rPr lang="he-IL" sz="1700" dirty="0">
                <a:cs typeface="Arial"/>
              </a:rPr>
              <a:t>ולגבי שאלת המחקר ה"אמיתית" שלנו -&gt; האם </a:t>
            </a:r>
            <a:r>
              <a:rPr lang="he-IL" sz="1700" dirty="0" err="1">
                <a:cs typeface="Arial"/>
              </a:rPr>
              <a:t>גיג</a:t>
            </a:r>
            <a:r>
              <a:rPr lang="he-IL" sz="1700" dirty="0">
                <a:cs typeface="Arial"/>
              </a:rPr>
              <a:t> מצליח? השתמשנו ביער אקראי, ואחרי </a:t>
            </a:r>
            <a:r>
              <a:rPr lang="he-IL" sz="1700" dirty="0" err="1">
                <a:cs typeface="Arial"/>
              </a:rPr>
              <a:t>אופטימזציה</a:t>
            </a:r>
            <a:r>
              <a:rPr lang="he-IL" sz="1700" dirty="0">
                <a:cs typeface="Arial"/>
              </a:rPr>
              <a:t>, הצלחנו להגיע לדיוק של 85.7% שיגיד לנו האם </a:t>
            </a:r>
            <a:r>
              <a:rPr lang="he-IL" sz="1700" dirty="0" err="1">
                <a:cs typeface="Arial"/>
              </a:rPr>
              <a:t>gig</a:t>
            </a:r>
            <a:r>
              <a:rPr lang="he-IL" sz="1700" dirty="0">
                <a:cs typeface="Arial"/>
              </a:rPr>
              <a:t> מצליח (כאשר אנו מגדירים מצליח כמעל הממוצע). בצד ניתן לראות "סיכום" של השפעה של כל משתנה.</a:t>
            </a:r>
          </a:p>
          <a:p>
            <a:pPr marL="0" indent="0">
              <a:buNone/>
            </a:pPr>
            <a:endParaRPr lang="he-IL" sz="1700">
              <a:cs typeface="Arial"/>
            </a:endParaRPr>
          </a:p>
        </p:txBody>
      </p:sp>
    </p:spTree>
    <p:extLst>
      <p:ext uri="{BB962C8B-B14F-4D97-AF65-F5344CB8AC3E}">
        <p14:creationId xmlns:p14="http://schemas.microsoft.com/office/powerpoint/2010/main" val="1150283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44A9EE-5B62-9FC5-D86E-79BF0CBDAF7E}"/>
              </a:ext>
            </a:extLst>
          </p:cNvPr>
          <p:cNvSpPr>
            <a:spLocks noGrp="1"/>
          </p:cNvSpPr>
          <p:nvPr>
            <p:ph type="title"/>
          </p:nvPr>
        </p:nvSpPr>
        <p:spPr/>
        <p:txBody>
          <a:bodyPr/>
          <a:lstStyle/>
          <a:p>
            <a:r>
              <a:rPr lang="he-IL" dirty="0">
                <a:cs typeface="Times New Roman"/>
              </a:rPr>
              <a:t>הסקת מסקנות ודיווח מסכם</a:t>
            </a:r>
            <a:endParaRPr lang="he-IL" dirty="0"/>
          </a:p>
        </p:txBody>
      </p:sp>
      <p:sp>
        <p:nvSpPr>
          <p:cNvPr id="3" name="מציין מיקום תוכן 2">
            <a:extLst>
              <a:ext uri="{FF2B5EF4-FFF2-40B4-BE49-F238E27FC236}">
                <a16:creationId xmlns:a16="http://schemas.microsoft.com/office/drawing/2014/main" id="{A479616F-CBEC-4E90-C267-D92CFC971F49}"/>
              </a:ext>
            </a:extLst>
          </p:cNvPr>
          <p:cNvSpPr>
            <a:spLocks noGrp="1"/>
          </p:cNvSpPr>
          <p:nvPr>
            <p:ph idx="1"/>
          </p:nvPr>
        </p:nvSpPr>
        <p:spPr/>
        <p:txBody>
          <a:bodyPr vert="horz" lIns="91440" tIns="45720" rIns="91440" bIns="45720" rtlCol="1" anchor="t">
            <a:normAutofit/>
          </a:bodyPr>
          <a:lstStyle/>
          <a:p>
            <a:r>
              <a:rPr lang="he-IL" dirty="0">
                <a:cs typeface="Arial"/>
              </a:rPr>
              <a:t>לכותרת יש השפעה על הצלחת </a:t>
            </a:r>
            <a:r>
              <a:rPr lang="he-IL" dirty="0" err="1">
                <a:cs typeface="Arial"/>
              </a:rPr>
              <a:t>הgig</a:t>
            </a:r>
            <a:r>
              <a:rPr lang="he-IL" dirty="0">
                <a:cs typeface="Arial"/>
              </a:rPr>
              <a:t> והמילים שתשתמשו בו יכולים להשפיע על הצלחתם.</a:t>
            </a:r>
            <a:endParaRPr lang="he-IL" dirty="0">
              <a:cs typeface="Arial" panose="020B0604020202020204" pitchFamily="34" charset="0"/>
            </a:endParaRPr>
          </a:p>
          <a:p>
            <a:r>
              <a:rPr lang="he-IL" dirty="0">
                <a:cs typeface="Arial"/>
              </a:rPr>
              <a:t> אנשים אוהבים מחירים זולים, וזמן העברה קצר, ככל שתהיו יותר זולים ותכינו את העבודה מהר, באופן צפוי, תצליחו יותר.</a:t>
            </a:r>
          </a:p>
          <a:p>
            <a:r>
              <a:rPr lang="he-IL" dirty="0">
                <a:cs typeface="Arial"/>
              </a:rPr>
              <a:t>לשנה שאתם מצטרפים יש משמעות "מינימלית" להצלחה -&gt; אבל להיות משתמש חדש ייפגע מאוד בסיכויים שלכם להצליח</a:t>
            </a:r>
          </a:p>
          <a:p>
            <a:r>
              <a:rPr lang="he-IL" dirty="0">
                <a:cs typeface="Arial"/>
              </a:rPr>
              <a:t>רמה גבוהה </a:t>
            </a:r>
            <a:r>
              <a:rPr lang="he-IL" dirty="0" err="1">
                <a:cs typeface="Arial"/>
              </a:rPr>
              <a:t>בפייבר</a:t>
            </a:r>
            <a:r>
              <a:rPr lang="he-IL" dirty="0">
                <a:cs typeface="Arial"/>
              </a:rPr>
              <a:t> תשפיע </a:t>
            </a:r>
            <a:r>
              <a:rPr lang="he-IL" dirty="0" err="1">
                <a:cs typeface="Arial"/>
              </a:rPr>
              <a:t>משמועתית</a:t>
            </a:r>
            <a:r>
              <a:rPr lang="he-IL" dirty="0">
                <a:cs typeface="Arial"/>
              </a:rPr>
              <a:t> על הסיכויים שלכם להצליח (מה שמוכיח שההזמנות הראשונות הן הכי קשות - ואז זה יכול להיות הרבה יותר קל).</a:t>
            </a:r>
          </a:p>
          <a:p>
            <a:endParaRPr lang="he-IL" dirty="0">
              <a:cs typeface="Arial"/>
            </a:endParaRPr>
          </a:p>
          <a:p>
            <a:endParaRPr lang="he-IL" dirty="0">
              <a:cs typeface="Arial"/>
            </a:endParaRPr>
          </a:p>
        </p:txBody>
      </p:sp>
    </p:spTree>
    <p:extLst>
      <p:ext uri="{BB962C8B-B14F-4D97-AF65-F5344CB8AC3E}">
        <p14:creationId xmlns:p14="http://schemas.microsoft.com/office/powerpoint/2010/main" val="109660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מציין מיקום תוכן 2">
            <a:extLst>
              <a:ext uri="{FF2B5EF4-FFF2-40B4-BE49-F238E27FC236}">
                <a16:creationId xmlns:a16="http://schemas.microsoft.com/office/drawing/2014/main" id="{F5FF8F72-045C-3B8A-94E5-1B135C4A15D4}"/>
              </a:ext>
            </a:extLst>
          </p:cNvPr>
          <p:cNvSpPr>
            <a:spLocks noGrp="1"/>
          </p:cNvSpPr>
          <p:nvPr>
            <p:ph idx="1"/>
          </p:nvPr>
        </p:nvSpPr>
        <p:spPr>
          <a:xfrm>
            <a:off x="838200" y="1929384"/>
            <a:ext cx="10515600" cy="4251960"/>
          </a:xfrm>
        </p:spPr>
        <p:txBody>
          <a:bodyPr vert="horz" lIns="91440" tIns="45720" rIns="91440" bIns="45720" rtlCol="1">
            <a:normAutofit/>
          </a:bodyPr>
          <a:lstStyle/>
          <a:p>
            <a:pPr marL="0" indent="0">
              <a:buNone/>
            </a:pPr>
            <a:r>
              <a:rPr lang="he-IL" sz="2200">
                <a:cs typeface="Arial"/>
              </a:rPr>
              <a:t>בגדול - הצלחנו לפתור את הבעיה שלנו. אנחנו יכולים לחזות האם גיג יהיה מצליח, ואפילו בקירוב גם כמה הוא יצליח, עוד מלפני שהוא הועלה לאינטנרט. רק על פי נתוני המשתמש והגיג עצמו. </a:t>
            </a:r>
          </a:p>
          <a:p>
            <a:pPr marL="0" indent="0">
              <a:buNone/>
            </a:pPr>
            <a:r>
              <a:rPr lang="he-IL" sz="2200">
                <a:cs typeface="Arial"/>
              </a:rPr>
              <a:t>שימוש במודל שלנו יאפשר להגדיל את הסיכויים שלכם להצליח, והתצוגות והויזואלזציות שהכנו מאפשרות לדעת בדיוק מה אנחנו צריכים לעשות ולשנות כדי להצליח באתר התחרותי הזה.</a:t>
            </a:r>
            <a:endParaRPr lang="he-IL" sz="2200">
              <a:cs typeface="Arial" panose="020B0604020202020204" pitchFamily="34" charset="0"/>
            </a:endParaRPr>
          </a:p>
        </p:txBody>
      </p:sp>
    </p:spTree>
    <p:extLst>
      <p:ext uri="{BB962C8B-B14F-4D97-AF65-F5344CB8AC3E}">
        <p14:creationId xmlns:p14="http://schemas.microsoft.com/office/powerpoint/2010/main" val="100175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A62C01B-21BD-B6AC-79A8-D3826BCA2F9C}"/>
              </a:ext>
            </a:extLst>
          </p:cNvPr>
          <p:cNvSpPr>
            <a:spLocks noGrp="1"/>
          </p:cNvSpPr>
          <p:nvPr>
            <p:ph type="title"/>
          </p:nvPr>
        </p:nvSpPr>
        <p:spPr>
          <a:xfrm>
            <a:off x="686834" y="1153572"/>
            <a:ext cx="3200400" cy="4461163"/>
          </a:xfrm>
        </p:spPr>
        <p:txBody>
          <a:bodyPr>
            <a:normAutofit/>
          </a:bodyPr>
          <a:lstStyle/>
          <a:p>
            <a:r>
              <a:rPr lang="he-IL">
                <a:solidFill>
                  <a:srgbClr val="FFFFFF"/>
                </a:solidFill>
                <a:ea typeface="Calibri Light"/>
                <a:cs typeface="Times New Roman"/>
              </a:rPr>
              <a:t>הגדרת הבעיה ושאלת המחקר</a:t>
            </a:r>
          </a:p>
        </p:txBody>
      </p:sp>
      <p:sp>
        <p:nvSpPr>
          <p:cNvPr id="4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מציין מיקום תוכן 2">
            <a:extLst>
              <a:ext uri="{FF2B5EF4-FFF2-40B4-BE49-F238E27FC236}">
                <a16:creationId xmlns:a16="http://schemas.microsoft.com/office/drawing/2014/main" id="{DDCC955B-87CA-B493-DD0E-D3EFA479DB95}"/>
              </a:ext>
            </a:extLst>
          </p:cNvPr>
          <p:cNvSpPr>
            <a:spLocks noGrp="1"/>
          </p:cNvSpPr>
          <p:nvPr>
            <p:ph idx="1"/>
          </p:nvPr>
        </p:nvSpPr>
        <p:spPr>
          <a:xfrm>
            <a:off x="4447308" y="591344"/>
            <a:ext cx="6906491" cy="5585619"/>
          </a:xfrm>
        </p:spPr>
        <p:txBody>
          <a:bodyPr vert="horz" lIns="91440" tIns="45720" rIns="91440" bIns="45720" rtlCol="1" anchor="ctr">
            <a:normAutofit/>
          </a:bodyPr>
          <a:lstStyle/>
          <a:p>
            <a:pPr marL="0" indent="0">
              <a:buNone/>
            </a:pPr>
            <a:r>
              <a:rPr lang="he-IL">
                <a:ea typeface="+mn-lt"/>
                <a:cs typeface="+mn-lt"/>
              </a:rPr>
              <a:t>כשאנחנו פותחים </a:t>
            </a:r>
            <a:r>
              <a:rPr lang="he-IL" err="1">
                <a:ea typeface="+mn-lt"/>
                <a:cs typeface="+mn-lt"/>
              </a:rPr>
              <a:t>גיג</a:t>
            </a:r>
            <a:r>
              <a:rPr lang="he-IL">
                <a:ea typeface="+mn-lt"/>
                <a:cs typeface="+mn-lt"/>
              </a:rPr>
              <a:t> </a:t>
            </a:r>
            <a:r>
              <a:rPr lang="he-IL" err="1">
                <a:ea typeface="+mn-lt"/>
                <a:cs typeface="+mn-lt"/>
              </a:rPr>
              <a:t>בפייבר</a:t>
            </a:r>
            <a:r>
              <a:rPr lang="he-IL">
                <a:ea typeface="+mn-lt"/>
                <a:cs typeface="+mn-lt"/>
              </a:rPr>
              <a:t>, קשה מאוד לדעת מראש האם נצליח או ניכשל, ואם כן, כמה או מה נוכל לשפר כדי להגדיל את הסיכויים שלנו להצליח, לכן אנחנו שאלנו את עצמנו את שאלת המחקר הבאה:</a:t>
            </a:r>
            <a:endParaRPr lang="he-IL">
              <a:ea typeface="+mn-lt"/>
              <a:cs typeface="Arial"/>
            </a:endParaRPr>
          </a:p>
          <a:p>
            <a:pPr marL="0" indent="0">
              <a:buNone/>
            </a:pPr>
            <a:r>
              <a:rPr lang="he-IL">
                <a:ea typeface="+mn-lt"/>
                <a:cs typeface="+mn-lt"/>
              </a:rPr>
              <a:t>האם ניתן לחזות האם </a:t>
            </a:r>
            <a:r>
              <a:rPr lang="he-IL" err="1">
                <a:ea typeface="+mn-lt"/>
                <a:cs typeface="+mn-lt"/>
              </a:rPr>
              <a:t>גיג</a:t>
            </a:r>
            <a:r>
              <a:rPr lang="he-IL">
                <a:ea typeface="+mn-lt"/>
                <a:cs typeface="+mn-lt"/>
              </a:rPr>
              <a:t> יהיה מוצלח ואת מידת ההצלחה (ציון משוקלל של כמות הביקורות והדירוג) של </a:t>
            </a:r>
            <a:r>
              <a:rPr lang="he-IL" err="1">
                <a:ea typeface="+mn-lt"/>
                <a:cs typeface="+mn-lt"/>
              </a:rPr>
              <a:t>גיג</a:t>
            </a:r>
            <a:r>
              <a:rPr lang="he-IL">
                <a:ea typeface="+mn-lt"/>
                <a:cs typeface="+mn-lt"/>
              </a:rPr>
              <a:t> על פי נתוני הגיג (</a:t>
            </a:r>
            <a:r>
              <a:rPr lang="he-IL" err="1">
                <a:ea typeface="+mn-lt"/>
                <a:cs typeface="+mn-lt"/>
              </a:rPr>
              <a:t>קטגורייה</a:t>
            </a:r>
            <a:r>
              <a:rPr lang="he-IL">
                <a:ea typeface="+mn-lt"/>
                <a:cs typeface="+mn-lt"/>
              </a:rPr>
              <a:t>, מחירים, יכולות, שפה, רמת המוכר וכד..)?</a:t>
            </a:r>
            <a:endParaRPr lang="he-IL">
              <a:ea typeface="Calibri" panose="020F0502020204030204"/>
              <a:cs typeface="Arial"/>
            </a:endParaRPr>
          </a:p>
        </p:txBody>
      </p:sp>
    </p:spTree>
    <p:extLst>
      <p:ext uri="{BB962C8B-B14F-4D97-AF65-F5344CB8AC3E}">
        <p14:creationId xmlns:p14="http://schemas.microsoft.com/office/powerpoint/2010/main" val="242535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C01A4ECF-E62A-2192-31D1-0D70038D5D91}"/>
              </a:ext>
            </a:extLst>
          </p:cNvPr>
          <p:cNvSpPr>
            <a:spLocks noGrp="1"/>
          </p:cNvSpPr>
          <p:nvPr>
            <p:ph type="title"/>
          </p:nvPr>
        </p:nvSpPr>
        <p:spPr>
          <a:xfrm>
            <a:off x="838200" y="3905833"/>
            <a:ext cx="4215063" cy="2398713"/>
          </a:xfrm>
        </p:spPr>
        <p:txBody>
          <a:bodyPr>
            <a:normAutofit/>
          </a:bodyPr>
          <a:lstStyle/>
          <a:p>
            <a:r>
              <a:rPr lang="he-IL">
                <a:ea typeface="Calibri Light"/>
                <a:cs typeface="Times New Roman"/>
              </a:rPr>
              <a:t>זיהוי הנתונים והרכשתם</a:t>
            </a:r>
            <a:endParaRPr lang="he-IL">
              <a:ea typeface="Calibri Light" panose="020F0302020204030204"/>
            </a:endParaRPr>
          </a:p>
        </p:txBody>
      </p:sp>
      <p:pic>
        <p:nvPicPr>
          <p:cNvPr id="4" name="תמונה 4" descr="תמונה שמכילה טקסט, תפוז&#10;&#10;התיאור נוצר באופן אוטומטי">
            <a:extLst>
              <a:ext uri="{FF2B5EF4-FFF2-40B4-BE49-F238E27FC236}">
                <a16:creationId xmlns:a16="http://schemas.microsoft.com/office/drawing/2014/main" id="{346F00DF-F7F1-542B-2035-CED068837E06}"/>
              </a:ext>
            </a:extLst>
          </p:cNvPr>
          <p:cNvPicPr>
            <a:picLocks noChangeAspect="1"/>
          </p:cNvPicPr>
          <p:nvPr/>
        </p:nvPicPr>
        <p:blipFill>
          <a:blip r:embed="rId2"/>
          <a:stretch>
            <a:fillRect/>
          </a:stretch>
        </p:blipFill>
        <p:spPr>
          <a:xfrm>
            <a:off x="1158955" y="1454803"/>
            <a:ext cx="9875259" cy="666580"/>
          </a:xfrm>
          <a:prstGeom prst="rect">
            <a:avLst/>
          </a:prstGeom>
        </p:spPr>
      </p:pic>
      <p:sp>
        <p:nvSpPr>
          <p:cNvPr id="3" name="מציין מיקום תוכן 2">
            <a:extLst>
              <a:ext uri="{FF2B5EF4-FFF2-40B4-BE49-F238E27FC236}">
                <a16:creationId xmlns:a16="http://schemas.microsoft.com/office/drawing/2014/main" id="{77235A92-FAB9-DF40-EC49-0E0878B1C3D1}"/>
              </a:ext>
            </a:extLst>
          </p:cNvPr>
          <p:cNvSpPr>
            <a:spLocks noGrp="1"/>
          </p:cNvSpPr>
          <p:nvPr>
            <p:ph idx="1"/>
          </p:nvPr>
        </p:nvSpPr>
        <p:spPr>
          <a:xfrm>
            <a:off x="5630779" y="3884452"/>
            <a:ext cx="5723021" cy="2398713"/>
          </a:xfrm>
        </p:spPr>
        <p:txBody>
          <a:bodyPr vert="horz" lIns="91440" tIns="45720" rIns="91440" bIns="45720" rtlCol="1" anchor="ctr">
            <a:normAutofit/>
          </a:bodyPr>
          <a:lstStyle/>
          <a:p>
            <a:pPr marL="0" indent="0">
              <a:buNone/>
            </a:pPr>
            <a:r>
              <a:rPr lang="he-IL" sz="1700">
                <a:ea typeface="Calibri" panose="020F0502020204030204"/>
                <a:cs typeface="Arial"/>
              </a:rPr>
              <a:t>ב2023, לפייבר היו בערך 5 מיליון קניות, ולפי בדיקה שלנו בהחלט יש כמות דומה לזה של הצעות וservices שאנשים מציעים. לנו אין צורך לקחת את כולם. אבל אנחנו עדיין רצינו להיות מגוונים בלקיחה, ולכן לקחנו מדגם של gigs מכל קטגוריה (המדגם מסתכם </a:t>
            </a:r>
            <a:r>
              <a:rPr lang="he-IL" sz="1700">
                <a:ea typeface="+mn-lt"/>
                <a:cs typeface="Arial"/>
              </a:rPr>
              <a:t>ב</a:t>
            </a:r>
            <a:r>
              <a:rPr lang="he-IL" sz="1700">
                <a:ea typeface="+mn-lt"/>
                <a:cs typeface="+mn-lt"/>
              </a:rPr>
              <a:t>122808 נתונים לפני ניקוי, נתון לדיבייט שאף יותר מכיוון שחלק מהנתונים הם מערכים).</a:t>
            </a:r>
          </a:p>
          <a:p>
            <a:pPr marL="0" indent="0">
              <a:buNone/>
            </a:pPr>
            <a:r>
              <a:rPr lang="he-IL" sz="1700">
                <a:ea typeface="Calibri"/>
                <a:cs typeface="Calibri"/>
              </a:rPr>
              <a:t>לפייבר יש הגנה מאוד מסובכת שבאה למנוע crawling. לכן כל בקשה שנעשה עם requests/aiohttp לא באה בחשבון. (בתמונה ניתן לראות את הדבר אפילו על בקשה בסיסית לurl)</a:t>
            </a:r>
          </a:p>
          <a:p>
            <a:pPr marL="0" indent="0">
              <a:buNone/>
            </a:pPr>
            <a:endParaRPr lang="he-IL" sz="1700">
              <a:ea typeface="Calibri"/>
              <a:cs typeface="Calibri"/>
            </a:endParaRPr>
          </a:p>
          <a:p>
            <a:pPr marL="0" indent="0">
              <a:buNone/>
            </a:pPr>
            <a:endParaRPr lang="he-IL" sz="1700">
              <a:ea typeface="Calibri"/>
              <a:cs typeface="Calibri"/>
            </a:endParaRPr>
          </a:p>
          <a:p>
            <a:pPr marL="0" indent="0">
              <a:buNone/>
            </a:pPr>
            <a:endParaRPr lang="he-IL" sz="1700">
              <a:ea typeface="Calibri"/>
              <a:cs typeface="Calibri"/>
            </a:endParaRPr>
          </a:p>
        </p:txBody>
      </p:sp>
    </p:spTree>
    <p:extLst>
      <p:ext uri="{BB962C8B-B14F-4D97-AF65-F5344CB8AC3E}">
        <p14:creationId xmlns:p14="http://schemas.microsoft.com/office/powerpoint/2010/main" val="360528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F1A058B-ABDA-ABD3-49FD-09050D5546FA}"/>
              </a:ext>
            </a:extLst>
          </p:cNvPr>
          <p:cNvSpPr>
            <a:spLocks noGrp="1"/>
          </p:cNvSpPr>
          <p:nvPr>
            <p:ph type="title"/>
          </p:nvPr>
        </p:nvSpPr>
        <p:spPr>
          <a:xfrm>
            <a:off x="686834" y="1153572"/>
            <a:ext cx="3200400" cy="4461163"/>
          </a:xfrm>
        </p:spPr>
        <p:txBody>
          <a:bodyPr>
            <a:normAutofit/>
          </a:bodyPr>
          <a:lstStyle/>
          <a:p>
            <a:r>
              <a:rPr lang="he-IL">
                <a:solidFill>
                  <a:srgbClr val="FFFFFF"/>
                </a:solidFill>
                <a:ea typeface="Calibri Light"/>
                <a:cs typeface="Times New Roman"/>
              </a:rPr>
              <a:t>הפתרון שלנו להרכשת הנתונים</a:t>
            </a:r>
            <a:endParaRPr lang="he-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מציין מיקום תוכן 2">
            <a:extLst>
              <a:ext uri="{FF2B5EF4-FFF2-40B4-BE49-F238E27FC236}">
                <a16:creationId xmlns:a16="http://schemas.microsoft.com/office/drawing/2014/main" id="{36A9EE2F-DCD7-F1BD-F4EE-2CD51AB3D1A7}"/>
              </a:ext>
            </a:extLst>
          </p:cNvPr>
          <p:cNvSpPr>
            <a:spLocks noGrp="1"/>
          </p:cNvSpPr>
          <p:nvPr>
            <p:ph idx="1"/>
          </p:nvPr>
        </p:nvSpPr>
        <p:spPr>
          <a:xfrm>
            <a:off x="4447308" y="591344"/>
            <a:ext cx="6906491" cy="5585619"/>
          </a:xfrm>
        </p:spPr>
        <p:txBody>
          <a:bodyPr vert="horz" lIns="91440" tIns="45720" rIns="91440" bIns="45720" rtlCol="1" anchor="ctr">
            <a:normAutofit/>
          </a:bodyPr>
          <a:lstStyle/>
          <a:p>
            <a:pPr marL="0" indent="0">
              <a:buNone/>
            </a:pPr>
            <a:r>
              <a:rPr lang="he-IL" sz="2600">
                <a:ea typeface="Calibri" panose="020F0502020204030204"/>
                <a:cs typeface="Arial"/>
              </a:rPr>
              <a:t>ישר חשבנו על </a:t>
            </a:r>
            <a:r>
              <a:rPr lang="he-IL" sz="2600" err="1">
                <a:ea typeface="Calibri" panose="020F0502020204030204"/>
                <a:cs typeface="Arial"/>
              </a:rPr>
              <a:t>selenium</a:t>
            </a:r>
            <a:r>
              <a:rPr lang="he-IL" sz="2600">
                <a:ea typeface="Calibri" panose="020F0502020204030204"/>
                <a:cs typeface="Arial"/>
              </a:rPr>
              <a:t>. אך למרבה הפתעתנו - גם </a:t>
            </a:r>
            <a:r>
              <a:rPr lang="he-IL" sz="2600" err="1">
                <a:ea typeface="Calibri" panose="020F0502020204030204"/>
                <a:cs typeface="Arial"/>
              </a:rPr>
              <a:t>selenium</a:t>
            </a:r>
            <a:r>
              <a:rPr lang="he-IL" sz="2600">
                <a:ea typeface="Calibri" panose="020F0502020204030204"/>
                <a:cs typeface="Arial"/>
              </a:rPr>
              <a:t> עם כל שילוב של </a:t>
            </a:r>
            <a:r>
              <a:rPr lang="he-IL" sz="2600" err="1">
                <a:ea typeface="Calibri" panose="020F0502020204030204"/>
                <a:cs typeface="Arial"/>
              </a:rPr>
              <a:t>user-headers</a:t>
            </a:r>
            <a:r>
              <a:rPr lang="he-IL" sz="2600">
                <a:ea typeface="Calibri" panose="020F0502020204030204"/>
                <a:cs typeface="Arial"/>
              </a:rPr>
              <a:t> שחשבנו עליו לא עבד והביא אותנו למסך של אימות </a:t>
            </a:r>
            <a:r>
              <a:rPr lang="he-IL" sz="2600" err="1">
                <a:ea typeface="Calibri" panose="020F0502020204030204"/>
                <a:cs typeface="Arial"/>
              </a:rPr>
              <a:t>ריבוט</a:t>
            </a:r>
            <a:r>
              <a:rPr lang="he-IL" sz="2600">
                <a:ea typeface="Calibri" panose="020F0502020204030204"/>
                <a:cs typeface="Arial"/>
              </a:rPr>
              <a:t> (שלא היה פתיר גם לבני אדם - אגב).</a:t>
            </a:r>
          </a:p>
          <a:p>
            <a:pPr marL="0" indent="0">
              <a:buNone/>
            </a:pPr>
            <a:r>
              <a:rPr lang="he-IL" sz="2600">
                <a:ea typeface="Calibri" panose="020F0502020204030204"/>
                <a:cs typeface="Arial"/>
              </a:rPr>
              <a:t>אחרי הרבה חיפוש, נתקלנו בספרייה </a:t>
            </a:r>
            <a:r>
              <a:rPr lang="he-IL" sz="2600" err="1">
                <a:ea typeface="Calibri" panose="020F0502020204030204"/>
                <a:cs typeface="Arial"/>
              </a:rPr>
              <a:t>selenium-stealth</a:t>
            </a:r>
            <a:r>
              <a:rPr lang="he-IL" sz="2600">
                <a:ea typeface="Calibri" panose="020F0502020204030204"/>
                <a:cs typeface="Arial"/>
              </a:rPr>
              <a:t>, שהצליחה להסתיר את עצמה מספיק כדי לאפשר לנו את החיפוש. אך הבעיה היא, שהספרייה לא עודכנה מעל 3 שנים - ולכן היה לה בעיות יציבות. אחרי בערך 3-4 בקשות, הדרייבר הפסיק לפעול. היה לנו הרבה גישות לפתור את הבעיה, בין אם לבדוק את מצב הדרייבר כל כמה זמן (לא אפשרי - הדרייבר תקוע ולא מגיב, תוקע את כל התוכנה), לבין אם להריץ את הפונקציה כמה פעמים. ובסוף הפתרון ה"פשוט" ביותר היה האפקטיבי ביותר</a:t>
            </a:r>
          </a:p>
        </p:txBody>
      </p:sp>
    </p:spTree>
    <p:extLst>
      <p:ext uri="{BB962C8B-B14F-4D97-AF65-F5344CB8AC3E}">
        <p14:creationId xmlns:p14="http://schemas.microsoft.com/office/powerpoint/2010/main" val="65804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טקסט&#10;&#10;התיאור נוצר באופן אוטומטי">
            <a:extLst>
              <a:ext uri="{FF2B5EF4-FFF2-40B4-BE49-F238E27FC236}">
                <a16:creationId xmlns:a16="http://schemas.microsoft.com/office/drawing/2014/main" id="{F6C20E39-F55E-87AA-615A-A4B4D088CBD1}"/>
              </a:ext>
            </a:extLst>
          </p:cNvPr>
          <p:cNvPicPr>
            <a:picLocks noGrp="1" noChangeAspect="1"/>
          </p:cNvPicPr>
          <p:nvPr>
            <p:ph idx="1"/>
          </p:nvPr>
        </p:nvPicPr>
        <p:blipFill>
          <a:blip r:embed="rId2"/>
          <a:stretch>
            <a:fillRect/>
          </a:stretch>
        </p:blipFill>
        <p:spPr>
          <a:xfrm>
            <a:off x="443088" y="4297146"/>
            <a:ext cx="10515600" cy="2145851"/>
          </a:xfrm>
        </p:spPr>
      </p:pic>
      <p:pic>
        <p:nvPicPr>
          <p:cNvPr id="5" name="תמונה 5" descr="תמונה שמכילה טקסט&#10;&#10;התיאור נוצר באופן אוטומטי">
            <a:extLst>
              <a:ext uri="{FF2B5EF4-FFF2-40B4-BE49-F238E27FC236}">
                <a16:creationId xmlns:a16="http://schemas.microsoft.com/office/drawing/2014/main" id="{9246DB93-C106-3652-F35B-CF9769C91408}"/>
              </a:ext>
            </a:extLst>
          </p:cNvPr>
          <p:cNvPicPr>
            <a:picLocks noChangeAspect="1"/>
          </p:cNvPicPr>
          <p:nvPr/>
        </p:nvPicPr>
        <p:blipFill>
          <a:blip r:embed="rId3"/>
          <a:stretch>
            <a:fillRect/>
          </a:stretch>
        </p:blipFill>
        <p:spPr>
          <a:xfrm>
            <a:off x="999067" y="137653"/>
            <a:ext cx="9417754" cy="1756696"/>
          </a:xfrm>
          <a:prstGeom prst="rect">
            <a:avLst/>
          </a:prstGeom>
        </p:spPr>
      </p:pic>
      <p:pic>
        <p:nvPicPr>
          <p:cNvPr id="7" name="תמונה 7" descr="תמונה שמכילה טקסט&#10;&#10;התיאור נוצר באופן אוטומטי">
            <a:extLst>
              <a:ext uri="{FF2B5EF4-FFF2-40B4-BE49-F238E27FC236}">
                <a16:creationId xmlns:a16="http://schemas.microsoft.com/office/drawing/2014/main" id="{C859692B-102A-41FC-185B-B37CC466469F}"/>
              </a:ext>
            </a:extLst>
          </p:cNvPr>
          <p:cNvPicPr>
            <a:picLocks noChangeAspect="1"/>
          </p:cNvPicPr>
          <p:nvPr/>
        </p:nvPicPr>
        <p:blipFill>
          <a:blip r:embed="rId4"/>
          <a:stretch>
            <a:fillRect/>
          </a:stretch>
        </p:blipFill>
        <p:spPr>
          <a:xfrm>
            <a:off x="618066" y="2261617"/>
            <a:ext cx="11111087" cy="1939657"/>
          </a:xfrm>
          <a:prstGeom prst="rect">
            <a:avLst/>
          </a:prstGeom>
        </p:spPr>
      </p:pic>
    </p:spTree>
    <p:extLst>
      <p:ext uri="{BB962C8B-B14F-4D97-AF65-F5344CB8AC3E}">
        <p14:creationId xmlns:p14="http://schemas.microsoft.com/office/powerpoint/2010/main" val="113281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4" descr="תמונה שמכילה טקסט&#10;&#10;התיאור נוצר באופן אוטומטי">
            <a:extLst>
              <a:ext uri="{FF2B5EF4-FFF2-40B4-BE49-F238E27FC236}">
                <a16:creationId xmlns:a16="http://schemas.microsoft.com/office/drawing/2014/main" id="{A45A762E-AA26-35FC-1ED8-63D7DBCFB964}"/>
              </a:ext>
            </a:extLst>
          </p:cNvPr>
          <p:cNvPicPr>
            <a:picLocks noChangeAspect="1"/>
          </p:cNvPicPr>
          <p:nvPr/>
        </p:nvPicPr>
        <p:blipFill>
          <a:blip r:embed="rId2"/>
          <a:stretch>
            <a:fillRect/>
          </a:stretch>
        </p:blipFill>
        <p:spPr>
          <a:xfrm>
            <a:off x="1865680" y="457200"/>
            <a:ext cx="8460639" cy="5943600"/>
          </a:xfrm>
          <a:prstGeom prst="rect">
            <a:avLst/>
          </a:prstGeom>
        </p:spPr>
      </p:pic>
    </p:spTree>
    <p:extLst>
      <p:ext uri="{BB962C8B-B14F-4D97-AF65-F5344CB8AC3E}">
        <p14:creationId xmlns:p14="http://schemas.microsoft.com/office/powerpoint/2010/main" val="42659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C2524E9-5B59-CA6E-8E4F-0ED587ED6DCF}"/>
              </a:ext>
            </a:extLst>
          </p:cNvPr>
          <p:cNvSpPr>
            <a:spLocks noGrp="1"/>
          </p:cNvSpPr>
          <p:nvPr>
            <p:ph type="title"/>
          </p:nvPr>
        </p:nvSpPr>
        <p:spPr>
          <a:xfrm>
            <a:off x="686834" y="1153572"/>
            <a:ext cx="3200400" cy="4461163"/>
          </a:xfrm>
        </p:spPr>
        <p:txBody>
          <a:bodyPr>
            <a:normAutofit/>
          </a:bodyPr>
          <a:lstStyle/>
          <a:p>
            <a:r>
              <a:rPr lang="he-IL">
                <a:solidFill>
                  <a:srgbClr val="FFFFFF"/>
                </a:solidFill>
                <a:ea typeface="Calibri Light"/>
                <a:cs typeface="Times New Roman"/>
              </a:rPr>
              <a:t>ניתוח ראשוני וטיוב נתונים</a:t>
            </a:r>
          </a:p>
        </p:txBody>
      </p:sp>
      <p:sp>
        <p:nvSpPr>
          <p:cNvPr id="4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מציין מיקום תוכן 2">
            <a:extLst>
              <a:ext uri="{FF2B5EF4-FFF2-40B4-BE49-F238E27FC236}">
                <a16:creationId xmlns:a16="http://schemas.microsoft.com/office/drawing/2014/main" id="{9552A7EE-3FCA-223A-77E0-606E20915340}"/>
              </a:ext>
            </a:extLst>
          </p:cNvPr>
          <p:cNvSpPr>
            <a:spLocks noGrp="1"/>
          </p:cNvSpPr>
          <p:nvPr>
            <p:ph idx="1"/>
          </p:nvPr>
        </p:nvSpPr>
        <p:spPr>
          <a:xfrm>
            <a:off x="4447308" y="591344"/>
            <a:ext cx="6906491" cy="5585619"/>
          </a:xfrm>
        </p:spPr>
        <p:txBody>
          <a:bodyPr vert="horz" lIns="91440" tIns="45720" rIns="91440" bIns="45720" rtlCol="1" anchor="ctr">
            <a:normAutofit/>
          </a:bodyPr>
          <a:lstStyle/>
          <a:p>
            <a:pPr marL="0" indent="0">
              <a:buNone/>
            </a:pPr>
            <a:r>
              <a:rPr lang="he-IL" dirty="0">
                <a:ea typeface="Calibri"/>
                <a:cs typeface="Arial"/>
              </a:rPr>
              <a:t>אחרי מחיקת </a:t>
            </a:r>
            <a:r>
              <a:rPr lang="he-IL" dirty="0" err="1">
                <a:ea typeface="Calibri"/>
                <a:cs typeface="Arial"/>
              </a:rPr>
              <a:t>כפיליות</a:t>
            </a:r>
            <a:r>
              <a:rPr lang="he-IL" dirty="0">
                <a:ea typeface="Calibri"/>
                <a:cs typeface="Arial"/>
              </a:rPr>
              <a:t> (בערך 500~ שורות - עדיין נשארנו עם 116K).</a:t>
            </a:r>
          </a:p>
          <a:p>
            <a:pPr marL="0" indent="0">
              <a:buNone/>
            </a:pPr>
            <a:r>
              <a:rPr lang="he-IL" dirty="0">
                <a:ea typeface="Calibri"/>
                <a:cs typeface="Arial"/>
              </a:rPr>
              <a:t>היה עלינו לפתור בעיה בתצוגה, בגלל שהמידע נלקח כנראה בצורה מוזרה (כי עברית ותכנות לא מסתדר), כל מיני סימנים השתנו (הופיעו "</a:t>
            </a:r>
            <a:r>
              <a:rPr lang="he-IL" dirty="0">
                <a:ea typeface="+mn-lt"/>
                <a:cs typeface="+mn-lt"/>
              </a:rPr>
              <a:t>âª", כנ"ל לגבי החודשים "</a:t>
            </a:r>
            <a:r>
              <a:rPr lang="he-IL" dirty="0" err="1">
                <a:ea typeface="+mn-lt"/>
                <a:cs typeface="+mn-lt"/>
              </a:rPr>
              <a:t>éåð</a:t>
            </a:r>
            <a:r>
              <a:rPr lang="he-IL" dirty="0">
                <a:ea typeface="+mn-lt"/>
                <a:cs typeface="+mn-lt"/>
              </a:rPr>
              <a:t>" במקום יוני, "</a:t>
            </a:r>
            <a:r>
              <a:rPr lang="he-IL" dirty="0" err="1">
                <a:ea typeface="+mn-lt"/>
                <a:cs typeface="+mn-lt"/>
              </a:rPr>
              <a:t>àå</a:t>
            </a:r>
            <a:r>
              <a:rPr lang="he-IL" dirty="0">
                <a:ea typeface="+mn-lt"/>
                <a:cs typeface="+mn-lt"/>
              </a:rPr>
              <a:t>÷" במקום אוקטובר..</a:t>
            </a:r>
          </a:p>
          <a:p>
            <a:pPr marL="0" indent="0">
              <a:buNone/>
            </a:pPr>
            <a:r>
              <a:rPr lang="he-IL" dirty="0">
                <a:ea typeface="+mn-lt"/>
                <a:cs typeface="+mn-lt"/>
              </a:rPr>
              <a:t>היה עלינו גם לתרגם מילים כמו </a:t>
            </a:r>
            <a:r>
              <a:rPr lang="he-IL" dirty="0" err="1">
                <a:ea typeface="+mn-lt"/>
                <a:cs typeface="+mn-lt"/>
              </a:rPr>
              <a:t>unlimited</a:t>
            </a:r>
            <a:r>
              <a:rPr lang="he-IL" dirty="0">
                <a:ea typeface="+mn-lt"/>
                <a:cs typeface="+mn-lt"/>
              </a:rPr>
              <a:t> </a:t>
            </a:r>
            <a:r>
              <a:rPr lang="he-IL" dirty="0" err="1">
                <a:ea typeface="+mn-lt"/>
                <a:cs typeface="+mn-lt"/>
              </a:rPr>
              <a:t>לinfinity</a:t>
            </a:r>
            <a:r>
              <a:rPr lang="he-IL" dirty="0">
                <a:ea typeface="+mn-lt"/>
                <a:cs typeface="+mn-lt"/>
              </a:rPr>
              <a:t> לתרגם את הרמה של המוכרים ועוד (פרטים מלאים </a:t>
            </a:r>
            <a:r>
              <a:rPr lang="he-IL" dirty="0" err="1">
                <a:ea typeface="+mn-lt"/>
                <a:cs typeface="+mn-lt"/>
              </a:rPr>
              <a:t>בnotebook</a:t>
            </a:r>
            <a:r>
              <a:rPr lang="he-IL" dirty="0">
                <a:ea typeface="+mn-lt"/>
                <a:cs typeface="+mn-lt"/>
              </a:rPr>
              <a:t>).</a:t>
            </a:r>
            <a:endParaRPr lang="he-IL" dirty="0"/>
          </a:p>
          <a:p>
            <a:pPr marL="0" indent="0">
              <a:buNone/>
            </a:pPr>
            <a:endParaRPr lang="he-IL" dirty="0">
              <a:ea typeface="+mn-lt"/>
              <a:cs typeface="+mn-lt"/>
            </a:endParaRPr>
          </a:p>
        </p:txBody>
      </p:sp>
    </p:spTree>
    <p:extLst>
      <p:ext uri="{BB962C8B-B14F-4D97-AF65-F5344CB8AC3E}">
        <p14:creationId xmlns:p14="http://schemas.microsoft.com/office/powerpoint/2010/main" val="398340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77C31B-051D-BA2F-44F0-B351B3D67396}"/>
              </a:ext>
            </a:extLst>
          </p:cNvPr>
          <p:cNvSpPr>
            <a:spLocks noGrp="1"/>
          </p:cNvSpPr>
          <p:nvPr>
            <p:ph type="title"/>
          </p:nvPr>
        </p:nvSpPr>
        <p:spPr/>
        <p:txBody>
          <a:bodyPr/>
          <a:lstStyle/>
          <a:p>
            <a:r>
              <a:rPr lang="he-IL" dirty="0">
                <a:ea typeface="Calibri Light"/>
                <a:cs typeface="Times New Roman"/>
              </a:rPr>
              <a:t>EDA ו-וויזואליזציה</a:t>
            </a:r>
          </a:p>
        </p:txBody>
      </p:sp>
      <p:sp>
        <p:nvSpPr>
          <p:cNvPr id="3" name="מציין מיקום תוכן 2">
            <a:extLst>
              <a:ext uri="{FF2B5EF4-FFF2-40B4-BE49-F238E27FC236}">
                <a16:creationId xmlns:a16="http://schemas.microsoft.com/office/drawing/2014/main" id="{D36E6B5F-2216-FDA9-106A-862FD5278B30}"/>
              </a:ext>
            </a:extLst>
          </p:cNvPr>
          <p:cNvSpPr>
            <a:spLocks noGrp="1"/>
          </p:cNvSpPr>
          <p:nvPr>
            <p:ph idx="1"/>
          </p:nvPr>
        </p:nvSpPr>
        <p:spPr/>
        <p:txBody>
          <a:bodyPr vert="horz" lIns="91440" tIns="45720" rIns="91440" bIns="45720" rtlCol="1" anchor="t">
            <a:normAutofit/>
          </a:bodyPr>
          <a:lstStyle/>
          <a:p>
            <a:pPr marL="0" indent="0">
              <a:buNone/>
            </a:pPr>
            <a:r>
              <a:rPr lang="he-IL" dirty="0">
                <a:ea typeface="Calibri"/>
                <a:cs typeface="Arial"/>
              </a:rPr>
              <a:t>בגלל שלא היה לנו דרך להגדיר האם </a:t>
            </a:r>
            <a:r>
              <a:rPr lang="he-IL" dirty="0" err="1">
                <a:ea typeface="Calibri"/>
                <a:cs typeface="Arial"/>
              </a:rPr>
              <a:t>gig</a:t>
            </a:r>
            <a:r>
              <a:rPr lang="he-IL" dirty="0">
                <a:ea typeface="Calibri"/>
                <a:cs typeface="Arial"/>
              </a:rPr>
              <a:t> הוא טוב או רע וכמה, היינו צריכים ליצור מערכת </a:t>
            </a:r>
            <a:r>
              <a:rPr lang="he-IL" dirty="0" err="1">
                <a:ea typeface="Calibri"/>
                <a:cs typeface="Arial"/>
              </a:rPr>
              <a:t>scoring</a:t>
            </a:r>
            <a:r>
              <a:rPr lang="he-IL" dirty="0">
                <a:ea typeface="Calibri"/>
                <a:cs typeface="Arial"/>
              </a:rPr>
              <a:t> משל עצמנו. המערכת היא חישוב קל של הדירוג (1-5 כוכבים) כפול כמות </a:t>
            </a:r>
            <a:r>
              <a:rPr lang="he-IL" dirty="0" err="1">
                <a:ea typeface="Calibri"/>
                <a:cs typeface="Arial"/>
              </a:rPr>
              <a:t>הreviews</a:t>
            </a:r>
            <a:r>
              <a:rPr lang="he-IL" dirty="0">
                <a:ea typeface="Calibri"/>
                <a:cs typeface="Arial"/>
              </a:rPr>
              <a:t>. ככה שההצלחה לוקחת בחשבון די הכל וגם - פשוטה להבנה.</a:t>
            </a:r>
          </a:p>
          <a:p>
            <a:pPr marL="0" indent="0">
              <a:buNone/>
            </a:pPr>
            <a:endParaRPr lang="he-IL" dirty="0">
              <a:ea typeface="Calibri"/>
              <a:cs typeface="Arial"/>
            </a:endParaRPr>
          </a:p>
        </p:txBody>
      </p:sp>
      <p:pic>
        <p:nvPicPr>
          <p:cNvPr id="4" name="תמונה 4" descr="תמונה שמכילה טבלה&#10;&#10;התיאור נוצר באופן אוטומטי">
            <a:extLst>
              <a:ext uri="{FF2B5EF4-FFF2-40B4-BE49-F238E27FC236}">
                <a16:creationId xmlns:a16="http://schemas.microsoft.com/office/drawing/2014/main" id="{14684AB4-24EA-2E63-4598-844870A73E0A}"/>
              </a:ext>
            </a:extLst>
          </p:cNvPr>
          <p:cNvPicPr>
            <a:picLocks noChangeAspect="1"/>
          </p:cNvPicPr>
          <p:nvPr/>
        </p:nvPicPr>
        <p:blipFill>
          <a:blip r:embed="rId2"/>
          <a:stretch>
            <a:fillRect/>
          </a:stretch>
        </p:blipFill>
        <p:spPr>
          <a:xfrm>
            <a:off x="335845" y="3157337"/>
            <a:ext cx="4563533" cy="3577215"/>
          </a:xfrm>
          <a:prstGeom prst="rect">
            <a:avLst/>
          </a:prstGeom>
        </p:spPr>
      </p:pic>
      <p:pic>
        <p:nvPicPr>
          <p:cNvPr id="5" name="תמונה 5" descr="תמונה שמכילה טבלה&#10;&#10;התיאור נוצר באופן אוטומטי">
            <a:extLst>
              <a:ext uri="{FF2B5EF4-FFF2-40B4-BE49-F238E27FC236}">
                <a16:creationId xmlns:a16="http://schemas.microsoft.com/office/drawing/2014/main" id="{93FBC555-18EC-5382-AFF1-EB39171F7AB0}"/>
              </a:ext>
            </a:extLst>
          </p:cNvPr>
          <p:cNvPicPr>
            <a:picLocks noChangeAspect="1"/>
          </p:cNvPicPr>
          <p:nvPr/>
        </p:nvPicPr>
        <p:blipFill>
          <a:blip r:embed="rId3"/>
          <a:stretch>
            <a:fillRect/>
          </a:stretch>
        </p:blipFill>
        <p:spPr>
          <a:xfrm>
            <a:off x="5472289" y="3434793"/>
            <a:ext cx="4210756" cy="3417413"/>
          </a:xfrm>
          <a:prstGeom prst="rect">
            <a:avLst/>
          </a:prstGeom>
        </p:spPr>
      </p:pic>
    </p:spTree>
    <p:extLst>
      <p:ext uri="{BB962C8B-B14F-4D97-AF65-F5344CB8AC3E}">
        <p14:creationId xmlns:p14="http://schemas.microsoft.com/office/powerpoint/2010/main" val="355465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3">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5">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4" descr="תמונה שמכילה טקסט&#10;&#10;התיאור נוצר באופן אוטומטי">
            <a:extLst>
              <a:ext uri="{FF2B5EF4-FFF2-40B4-BE49-F238E27FC236}">
                <a16:creationId xmlns:a16="http://schemas.microsoft.com/office/drawing/2014/main" id="{FCA4EC09-6245-EEC6-8149-840725B676B0}"/>
              </a:ext>
            </a:extLst>
          </p:cNvPr>
          <p:cNvPicPr>
            <a:picLocks noChangeAspect="1"/>
          </p:cNvPicPr>
          <p:nvPr/>
        </p:nvPicPr>
        <p:blipFill rotWithShape="1">
          <a:blip r:embed="rId2"/>
          <a:srcRect r="138" b="-2"/>
          <a:stretch/>
        </p:blipFill>
        <p:spPr>
          <a:xfrm>
            <a:off x="818437" y="1761508"/>
            <a:ext cx="6253058" cy="3334420"/>
          </a:xfrm>
          <a:prstGeom prst="rect">
            <a:avLst/>
          </a:prstGeom>
        </p:spPr>
      </p:pic>
      <p:sp>
        <p:nvSpPr>
          <p:cNvPr id="38" name="Rectangle 37">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5" descr="תמונה שמכילה טקסט&#10;&#10;התיאור נוצר באופן אוטומטי">
            <a:extLst>
              <a:ext uri="{FF2B5EF4-FFF2-40B4-BE49-F238E27FC236}">
                <a16:creationId xmlns:a16="http://schemas.microsoft.com/office/drawing/2014/main" id="{6D532770-B635-194F-08B4-9D71E529BFF0}"/>
              </a:ext>
            </a:extLst>
          </p:cNvPr>
          <p:cNvPicPr>
            <a:picLocks noChangeAspect="1"/>
          </p:cNvPicPr>
          <p:nvPr/>
        </p:nvPicPr>
        <p:blipFill rotWithShape="1">
          <a:blip r:embed="rId3"/>
          <a:srcRect l="4083" r="2715" b="-2"/>
          <a:stretch/>
        </p:blipFill>
        <p:spPr>
          <a:xfrm>
            <a:off x="7703142" y="926483"/>
            <a:ext cx="3989476" cy="2297571"/>
          </a:xfrm>
          <a:prstGeom prst="rect">
            <a:avLst/>
          </a:prstGeom>
        </p:spPr>
      </p:pic>
      <p:sp>
        <p:nvSpPr>
          <p:cNvPr id="40" name="Rectangle 39">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6" descr="תמונה שמכילה טקסט&#10;&#10;התיאור נוצר באופן אוטומטי">
            <a:extLst>
              <a:ext uri="{FF2B5EF4-FFF2-40B4-BE49-F238E27FC236}">
                <a16:creationId xmlns:a16="http://schemas.microsoft.com/office/drawing/2014/main" id="{0DEFE7EA-2533-4DA8-A89F-8D02CBF78B69}"/>
              </a:ext>
            </a:extLst>
          </p:cNvPr>
          <p:cNvPicPr>
            <a:picLocks noChangeAspect="1"/>
          </p:cNvPicPr>
          <p:nvPr/>
        </p:nvPicPr>
        <p:blipFill rotWithShape="1">
          <a:blip r:embed="rId4"/>
          <a:srcRect l="4764" r="3396"/>
          <a:stretch/>
        </p:blipFill>
        <p:spPr>
          <a:xfrm>
            <a:off x="7612151" y="4149926"/>
            <a:ext cx="3980958" cy="2285999"/>
          </a:xfrm>
          <a:prstGeom prst="rect">
            <a:avLst/>
          </a:prstGeom>
        </p:spPr>
      </p:pic>
    </p:spTree>
    <p:extLst>
      <p:ext uri="{BB962C8B-B14F-4D97-AF65-F5344CB8AC3E}">
        <p14:creationId xmlns:p14="http://schemas.microsoft.com/office/powerpoint/2010/main" val="69306860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מסך רחב</PresentationFormat>
  <Paragraphs>0</Paragraphs>
  <Slides>15</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15</vt:i4>
      </vt:variant>
    </vt:vector>
  </HeadingPairs>
  <TitlesOfParts>
    <vt:vector size="16" baseType="lpstr">
      <vt:lpstr>ערכת נושא Office</vt:lpstr>
      <vt:lpstr>פרוייקט גמר במבוא למדעי הנתונים</vt:lpstr>
      <vt:lpstr>הגדרת הבעיה ושאלת המחקר</vt:lpstr>
      <vt:lpstr>זיהוי הנתונים והרכשתם</vt:lpstr>
      <vt:lpstr>הפתרון שלנו להרכשת הנתונים</vt:lpstr>
      <vt:lpstr>מצגת של PowerPoint‏</vt:lpstr>
      <vt:lpstr>מצגת של PowerPoint‏</vt:lpstr>
      <vt:lpstr>ניתוח ראשוני וטיוב נתונים</vt:lpstr>
      <vt:lpstr>EDA ו-וויזואליזציה</vt:lpstr>
      <vt:lpstr>מצגת של PowerPoint‏</vt:lpstr>
      <vt:lpstr>השפעות על הציון בצורה ויזואלית</vt:lpstr>
      <vt:lpstr>החלוקה של משתנים</vt:lpstr>
      <vt:lpstr>הגיגים שנוצרים בעולם</vt:lpstr>
      <vt:lpstr>יישום הפתרון ובדיקה של השיטות שיושמו (הערכת ביצועים)</vt:lpstr>
      <vt:lpstr>הסקת מסקנות ודיווח מסכם</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380</cp:revision>
  <dcterms:created xsi:type="dcterms:W3CDTF">2023-05-30T19:26:21Z</dcterms:created>
  <dcterms:modified xsi:type="dcterms:W3CDTF">2023-05-30T21:17:50Z</dcterms:modified>
</cp:coreProperties>
</file>