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276" r:id="rId2"/>
    <p:sldId id="275" r:id="rId3"/>
    <p:sldId id="277" r:id="rId4"/>
    <p:sldId id="278" r:id="rId5"/>
    <p:sldId id="279" r:id="rId6"/>
    <p:sldId id="280" r:id="rId7"/>
    <p:sldId id="282" r:id="rId8"/>
    <p:sldId id="283" r:id="rId9"/>
    <p:sldId id="28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24" autoAdjust="0"/>
  </p:normalViewPr>
  <p:slideViewPr>
    <p:cSldViewPr>
      <p:cViewPr varScale="1">
        <p:scale>
          <a:sx n="47" d="100"/>
          <a:sy n="47" d="100"/>
        </p:scale>
        <p:origin x="1423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21FA8-9740-4B41-A0F6-76D83FEB4C98}" type="datetimeFigureOut">
              <a:rPr lang="en-AU" smtClean="0"/>
              <a:pPr/>
              <a:t>21/03/2019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E9256-EF99-45F5-B17C-89D7685F92D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2941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find/cs/1/au:+Eyal_I/0/1/0/all/0/1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arxiv.org/find/cs/1/au:+Sirer_E/0/1/0/all/0/1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MD5:</a:t>
            </a:r>
            <a:r>
              <a:rPr lang="en-AU" baseline="0" dirty="0"/>
              <a:t> http://diyhpl.us/~bryan/papers2/security/advances-in-cryptology/Advances%20in%20Cryptology%20-%20EUROCRYPT%202005,%2024%20conf.%28LNCS3494,%20Springer,%202005%29%28ISBN%203540259104%29%28588s%29.pdf#page=31</a:t>
            </a:r>
          </a:p>
          <a:p>
            <a:r>
              <a:rPr lang="en-AU" dirty="0"/>
              <a:t>http://www.researchgate.net/profile/Xuejia_Lai/publication/220336420_Collisions_for_Hash_Functions_MD4_MD5_HAVAL-128_and_RIPEMD/links/0deec525de0417d8eb000000.pdf</a:t>
            </a:r>
          </a:p>
          <a:p>
            <a:r>
              <a:rPr lang="en-AU" dirty="0"/>
              <a:t>http://documents.epfl.ch/users/l/le/lenstra/public/papers/lat.pdf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E9256-EF99-45F5-B17C-89D7685F92DD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4918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E9256-EF99-45F5-B17C-89D7685F92DD}" type="slidenum">
              <a:rPr lang="en-AU" smtClean="0"/>
              <a:pPr/>
              <a:t>4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Details at https://en.bitcoin.it/wiki/Blocks</a:t>
            </a:r>
          </a:p>
          <a:p>
            <a:r>
              <a:rPr lang="en-AU" dirty="0"/>
              <a:t>https://en.bitcoin.it/wiki/Block_hashing_algorithm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E9256-EF99-45F5-B17C-89D7685F92DD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4405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Barber, Simon, </a:t>
            </a:r>
            <a:r>
              <a:rPr lang="en-US" i="1" dirty="0" err="1"/>
              <a:t>Boyen</a:t>
            </a:r>
            <a:r>
              <a:rPr lang="en-US" dirty="0"/>
              <a:t>, Xavier , Shi, Elaine, &amp; </a:t>
            </a:r>
            <a:r>
              <a:rPr lang="en-US" dirty="0" err="1"/>
              <a:t>Uzun</a:t>
            </a:r>
            <a:r>
              <a:rPr lang="en-US" dirty="0"/>
              <a:t>, </a:t>
            </a:r>
            <a:r>
              <a:rPr lang="en-US" dirty="0" err="1"/>
              <a:t>Ersin</a:t>
            </a:r>
            <a:r>
              <a:rPr lang="en-US" dirty="0"/>
              <a:t> (2012) </a:t>
            </a:r>
            <a:r>
              <a:rPr lang="en-US" i="1" dirty="0"/>
              <a:t>Bitter to better</a:t>
            </a:r>
            <a:r>
              <a:rPr lang="en-US" dirty="0"/>
              <a:t> - how to make </a:t>
            </a:r>
            <a:r>
              <a:rPr lang="en-US" dirty="0" err="1"/>
              <a:t>bitcoin</a:t>
            </a:r>
            <a:r>
              <a:rPr lang="en-US" dirty="0"/>
              <a:t> a </a:t>
            </a:r>
            <a:r>
              <a:rPr lang="en-US" i="1" dirty="0"/>
              <a:t>better</a:t>
            </a:r>
            <a:r>
              <a:rPr lang="en-US" dirty="0"/>
              <a:t> currency. </a:t>
            </a:r>
          </a:p>
          <a:p>
            <a:r>
              <a:rPr lang="en-US" dirty="0"/>
              <a:t>http://eprints.qut.edu.au/69169/1/Boyen_accepted_draft.pdf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E9256-EF99-45F5-B17C-89D7685F92DD}" type="slidenum">
              <a:rPr lang="en-AU" smtClean="0"/>
              <a:pPr/>
              <a:t>7</a:t>
            </a:fld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Majority is not Enough: </a:t>
            </a:r>
            <a:r>
              <a:rPr lang="en-US" b="1" dirty="0" err="1"/>
              <a:t>Bitcoin</a:t>
            </a:r>
            <a:r>
              <a:rPr lang="en-US" b="1" dirty="0"/>
              <a:t> Mining is Vulnerable</a:t>
            </a:r>
          </a:p>
          <a:p>
            <a:r>
              <a:rPr lang="en-US" dirty="0" err="1">
                <a:hlinkClick r:id="rId3"/>
              </a:rPr>
              <a:t>Ittay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Eyal</a:t>
            </a:r>
            <a:r>
              <a:rPr lang="en-US" dirty="0"/>
              <a:t>, </a:t>
            </a:r>
            <a:r>
              <a:rPr lang="en-US" dirty="0" err="1">
                <a:hlinkClick r:id="rId4"/>
              </a:rPr>
              <a:t>Emin</a:t>
            </a:r>
            <a:r>
              <a:rPr lang="en-US" dirty="0">
                <a:hlinkClick r:id="rId4"/>
              </a:rPr>
              <a:t> Gun </a:t>
            </a:r>
            <a:r>
              <a:rPr lang="en-US" dirty="0" err="1">
                <a:hlinkClick r:id="rId4"/>
              </a:rPr>
              <a:t>Sirer</a:t>
            </a:r>
            <a:endParaRPr lang="en-US" dirty="0"/>
          </a:p>
          <a:p>
            <a:r>
              <a:rPr lang="en-US" dirty="0"/>
              <a:t>http://arxiv.org/abs/1311.0243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E9256-EF99-45F5-B17C-89D7685F92DD}" type="slidenum">
              <a:rPr lang="en-AU" smtClean="0"/>
              <a:pPr/>
              <a:t>8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A37A-172E-46B5-ABB5-5A44160BB4A3}" type="datetimeFigureOut">
              <a:rPr lang="en-AU" smtClean="0"/>
              <a:pPr/>
              <a:t>21/03/2019</a:t>
            </a:fld>
            <a:endParaRPr lang="en-A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136A-7A1A-423E-9C93-E599059A1D0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A37A-172E-46B5-ABB5-5A44160BB4A3}" type="datetimeFigureOut">
              <a:rPr lang="en-AU" smtClean="0"/>
              <a:pPr/>
              <a:t>21/03/2019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136A-7A1A-423E-9C93-E599059A1D0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A37A-172E-46B5-ABB5-5A44160BB4A3}" type="datetimeFigureOut">
              <a:rPr lang="en-AU" smtClean="0"/>
              <a:pPr/>
              <a:t>21/03/2019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136A-7A1A-423E-9C93-E599059A1D0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A37A-172E-46B5-ABB5-5A44160BB4A3}" type="datetimeFigureOut">
              <a:rPr lang="en-AU" smtClean="0"/>
              <a:pPr/>
              <a:t>21/03/2019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136A-7A1A-423E-9C93-E599059A1D0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A37A-172E-46B5-ABB5-5A44160BB4A3}" type="datetimeFigureOut">
              <a:rPr lang="en-AU" smtClean="0"/>
              <a:pPr/>
              <a:t>21/03/2019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136A-7A1A-423E-9C93-E599059A1D0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A37A-172E-46B5-ABB5-5A44160BB4A3}" type="datetimeFigureOut">
              <a:rPr lang="en-AU" smtClean="0"/>
              <a:pPr/>
              <a:t>21/03/2019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136A-7A1A-423E-9C93-E599059A1D0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A37A-172E-46B5-ABB5-5A44160BB4A3}" type="datetimeFigureOut">
              <a:rPr lang="en-AU" smtClean="0"/>
              <a:pPr/>
              <a:t>21/03/2019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136A-7A1A-423E-9C93-E599059A1D0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A37A-172E-46B5-ABB5-5A44160BB4A3}" type="datetimeFigureOut">
              <a:rPr lang="en-AU" smtClean="0"/>
              <a:pPr/>
              <a:t>21/03/2019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136A-7A1A-423E-9C93-E599059A1D0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A37A-172E-46B5-ABB5-5A44160BB4A3}" type="datetimeFigureOut">
              <a:rPr lang="en-AU" smtClean="0"/>
              <a:pPr/>
              <a:t>21/03/2019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136A-7A1A-423E-9C93-E599059A1D0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A37A-172E-46B5-ABB5-5A44160BB4A3}" type="datetimeFigureOut">
              <a:rPr lang="en-AU" smtClean="0"/>
              <a:pPr/>
              <a:t>21/03/2019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136A-7A1A-423E-9C93-E599059A1D0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A37A-172E-46B5-ABB5-5A44160BB4A3}" type="datetimeFigureOut">
              <a:rPr lang="en-AU" smtClean="0"/>
              <a:pPr/>
              <a:t>21/03/2019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109136A-7A1A-423E-9C93-E599059A1D09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24A37A-172E-46B5-ABB5-5A44160BB4A3}" type="datetimeFigureOut">
              <a:rPr lang="en-AU" smtClean="0"/>
              <a:pPr/>
              <a:t>21/03/2019</a:t>
            </a:fld>
            <a:endParaRPr lang="en-A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109136A-7A1A-423E-9C93-E599059A1D09}" type="slidenum">
              <a:rPr lang="en-AU" smtClean="0"/>
              <a:pPr/>
              <a:t>‹#›</a:t>
            </a:fld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Real applications of crypto and agreement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SWEN 90010</a:t>
            </a:r>
          </a:p>
          <a:p>
            <a:r>
              <a:rPr lang="en-AU"/>
              <a:t>March 2019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063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Bitcoin</a:t>
            </a:r>
            <a:endParaRPr lang="en-AU" dirty="0"/>
          </a:p>
          <a:p>
            <a:pPr lvl="1"/>
            <a:r>
              <a:rPr lang="en-AU" dirty="0"/>
              <a:t>Proof-of-work</a:t>
            </a:r>
          </a:p>
          <a:p>
            <a:pPr lvl="1"/>
            <a:r>
              <a:rPr lang="en-AU" dirty="0"/>
              <a:t>Agreement</a:t>
            </a:r>
          </a:p>
        </p:txBody>
      </p:sp>
    </p:spTree>
    <p:extLst>
      <p:ext uri="{BB962C8B-B14F-4D97-AF65-F5344CB8AC3E}">
        <p14:creationId xmlns:p14="http://schemas.microsoft.com/office/powerpoint/2010/main" val="420387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Bitcoin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A very quick overview </a:t>
            </a:r>
          </a:p>
        </p:txBody>
      </p:sp>
    </p:spTree>
    <p:extLst>
      <p:ext uri="{BB962C8B-B14F-4D97-AF65-F5344CB8AC3E}">
        <p14:creationId xmlns:p14="http://schemas.microsoft.com/office/powerpoint/2010/main" val="155682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Bitcoin </a:t>
            </a:r>
            <a:r>
              <a:rPr lang="en-AU" dirty="0" err="1"/>
              <a:t>Blockchain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Bitcoin is a distributed e-cash system</a:t>
            </a:r>
          </a:p>
          <a:p>
            <a:pPr lvl="1"/>
            <a:r>
              <a:rPr lang="en-AU" dirty="0"/>
              <a:t>No government or authority</a:t>
            </a:r>
          </a:p>
          <a:p>
            <a:pPr lvl="1"/>
            <a:r>
              <a:rPr lang="en-AU" dirty="0"/>
              <a:t>The globally-shared state incorporates the entire history of all transactions and all generated coins</a:t>
            </a:r>
          </a:p>
          <a:p>
            <a:pPr lvl="2"/>
            <a:r>
              <a:rPr lang="en-AU" dirty="0"/>
              <a:t>Called the bitcoin </a:t>
            </a:r>
            <a:r>
              <a:rPr lang="en-AU" dirty="0" err="1"/>
              <a:t>blockchain</a:t>
            </a:r>
            <a:endParaRPr lang="en-AU" dirty="0"/>
          </a:p>
          <a:p>
            <a:pPr lvl="1"/>
            <a:r>
              <a:rPr lang="en-AU" dirty="0"/>
              <a:t>When you perform a transaction,</a:t>
            </a:r>
          </a:p>
          <a:p>
            <a:pPr lvl="2"/>
            <a:r>
              <a:rPr lang="en-AU" dirty="0"/>
              <a:t>You announce it</a:t>
            </a:r>
          </a:p>
          <a:p>
            <a:pPr lvl="2"/>
            <a:r>
              <a:rPr lang="en-AU" dirty="0"/>
              <a:t>Some other participants compute a proof-of-work and incorporate it into the bitcoin </a:t>
            </a:r>
            <a:r>
              <a:rPr lang="en-AU" dirty="0" err="1"/>
              <a:t>blockchain</a:t>
            </a:r>
            <a:r>
              <a:rPr lang="en-AU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2987824" y="5732180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 pays B $5</a:t>
            </a:r>
          </a:p>
          <a:p>
            <a:pPr algn="ctr"/>
            <a:r>
              <a:rPr lang="en-AU" dirty="0"/>
              <a:t>E pays F $2</a:t>
            </a:r>
          </a:p>
        </p:txBody>
      </p:sp>
      <p:sp>
        <p:nvSpPr>
          <p:cNvPr id="5" name="Rectangle 4"/>
          <p:cNvSpPr/>
          <p:nvPr/>
        </p:nvSpPr>
        <p:spPr>
          <a:xfrm>
            <a:off x="6936364" y="5722271"/>
            <a:ext cx="14520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 pays D $1</a:t>
            </a:r>
          </a:p>
          <a:p>
            <a:pPr algn="ctr"/>
            <a:r>
              <a:rPr lang="en-AU" dirty="0"/>
              <a:t>D pays E $50</a:t>
            </a:r>
          </a:p>
        </p:txBody>
      </p:sp>
      <p:sp>
        <p:nvSpPr>
          <p:cNvPr id="6" name="Rectangle 5"/>
          <p:cNvSpPr/>
          <p:nvPr/>
        </p:nvSpPr>
        <p:spPr>
          <a:xfrm>
            <a:off x="4932040" y="5732180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 pays D $50</a:t>
            </a:r>
          </a:p>
        </p:txBody>
      </p:sp>
      <p:sp>
        <p:nvSpPr>
          <p:cNvPr id="7" name="Rectangle 6"/>
          <p:cNvSpPr/>
          <p:nvPr/>
        </p:nvSpPr>
        <p:spPr>
          <a:xfrm>
            <a:off x="28156" y="5733256"/>
            <a:ext cx="14475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Special Genesis block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70205" y="6094372"/>
            <a:ext cx="504056" cy="0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27984" y="6091144"/>
            <a:ext cx="432048" cy="0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444208" y="6093296"/>
            <a:ext cx="432048" cy="0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47664" y="6100427"/>
            <a:ext cx="648072" cy="1076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987824" y="6453336"/>
            <a:ext cx="1368152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Proof of work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48264" y="6453336"/>
            <a:ext cx="144016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Proof of work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932040" y="6453336"/>
            <a:ext cx="144016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Proof of work</a:t>
            </a:r>
          </a:p>
        </p:txBody>
      </p:sp>
    </p:spTree>
    <p:extLst>
      <p:ext uri="{BB962C8B-B14F-4D97-AF65-F5344CB8AC3E}">
        <p14:creationId xmlns:p14="http://schemas.microsoft.com/office/powerpoint/2010/main" val="36962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Bitcoin Proof-of-work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7715200" cy="3509744"/>
          </a:xfrm>
        </p:spPr>
        <p:txBody>
          <a:bodyPr>
            <a:normAutofit fontScale="70000" lnSpcReduction="20000"/>
          </a:bodyPr>
          <a:lstStyle/>
          <a:p>
            <a:r>
              <a:rPr lang="en-AU" dirty="0"/>
              <a:t>Hash (using SHA-256)</a:t>
            </a:r>
          </a:p>
          <a:p>
            <a:pPr lvl="1"/>
            <a:r>
              <a:rPr lang="en-AU" dirty="0"/>
              <a:t>The prior block</a:t>
            </a:r>
          </a:p>
          <a:p>
            <a:pPr lvl="1"/>
            <a:r>
              <a:rPr lang="en-AU" dirty="0"/>
              <a:t>The transactions in the block being added</a:t>
            </a:r>
          </a:p>
          <a:p>
            <a:pPr lvl="1"/>
            <a:r>
              <a:rPr lang="en-AU" dirty="0"/>
              <a:t>A randomly-chosen nonce </a:t>
            </a:r>
            <a:r>
              <a:rPr lang="en-AU" i="1" dirty="0"/>
              <a:t>n</a:t>
            </a:r>
          </a:p>
          <a:p>
            <a:r>
              <a:rPr lang="en-AU" dirty="0"/>
              <a:t>Succeed when the digest (i.e. output of SHA-256) is below some threshold</a:t>
            </a:r>
          </a:p>
          <a:p>
            <a:pPr lvl="1"/>
            <a:r>
              <a:rPr lang="en-AU" dirty="0"/>
              <a:t>This proves you tried a lot of different </a:t>
            </a:r>
            <a:r>
              <a:rPr lang="en-AU" i="1" dirty="0"/>
              <a:t>n</a:t>
            </a:r>
            <a:r>
              <a:rPr lang="en-AU" dirty="0"/>
              <a:t> values.</a:t>
            </a:r>
          </a:p>
          <a:p>
            <a:pPr lvl="2"/>
            <a:r>
              <a:rPr lang="en-AU" dirty="0"/>
              <a:t>You make money, “mine </a:t>
            </a:r>
            <a:r>
              <a:rPr lang="en-AU" dirty="0" err="1"/>
              <a:t>bitcoins</a:t>
            </a:r>
            <a:r>
              <a:rPr lang="en-AU" dirty="0"/>
              <a:t>” as a result – the transactions list the reward</a:t>
            </a:r>
          </a:p>
          <a:p>
            <a:pPr lvl="1"/>
            <a:r>
              <a:rPr lang="en-AU" dirty="0"/>
              <a:t>The threshold necessary decreases as more participants join the network</a:t>
            </a:r>
          </a:p>
          <a:p>
            <a:r>
              <a:rPr lang="en-AU" dirty="0"/>
              <a:t>Broadcast the new block, including </a:t>
            </a:r>
            <a:r>
              <a:rPr lang="en-AU" i="1" dirty="0"/>
              <a:t>n</a:t>
            </a:r>
          </a:p>
          <a:p>
            <a:pPr lvl="1"/>
            <a:r>
              <a:rPr lang="en-AU" dirty="0"/>
              <a:t>This now added to the </a:t>
            </a:r>
            <a:r>
              <a:rPr lang="en-AU" dirty="0" err="1"/>
              <a:t>blockchain</a:t>
            </a:r>
            <a:endParaRPr lang="en-AU" dirty="0"/>
          </a:p>
          <a:p>
            <a:pPr lvl="1"/>
            <a:r>
              <a:rPr lang="en-AU" dirty="0"/>
              <a:t>It took  a long time to generate, but anyone can test it</a:t>
            </a:r>
          </a:p>
          <a:p>
            <a:pPr lvl="1"/>
            <a:endParaRPr lang="en-AU" dirty="0"/>
          </a:p>
        </p:txBody>
      </p:sp>
      <p:sp>
        <p:nvSpPr>
          <p:cNvPr id="22" name="Rectangle 21"/>
          <p:cNvSpPr/>
          <p:nvPr/>
        </p:nvSpPr>
        <p:spPr>
          <a:xfrm>
            <a:off x="4278018" y="5724423"/>
            <a:ext cx="2022174" cy="7190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dirty="0">
                <a:solidFill>
                  <a:schemeClr val="tx1"/>
                </a:solidFill>
              </a:rPr>
              <a:t>n </a:t>
            </a:r>
            <a:r>
              <a:rPr lang="en-AU" i="1" dirty="0" err="1">
                <a:solidFill>
                  <a:schemeClr val="tx1"/>
                </a:solidFill>
              </a:rPr>
              <a:t>s.t.</a:t>
            </a:r>
            <a:r>
              <a:rPr lang="en-AU" i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AU" i="1" dirty="0">
                <a:solidFill>
                  <a:schemeClr val="tx1"/>
                </a:solidFill>
              </a:rPr>
              <a:t>Hash(B1, B2, n) &lt; threshold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831908" y="5723347"/>
            <a:ext cx="14520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 pays D $1</a:t>
            </a:r>
          </a:p>
          <a:p>
            <a:pPr algn="ctr"/>
            <a:r>
              <a:rPr lang="en-AU" dirty="0"/>
              <a:t>D pays E $50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27584" y="5733256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 pays D $50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51520" y="6074919"/>
            <a:ext cx="504056" cy="0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339752" y="6094372"/>
            <a:ext cx="432048" cy="0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31640" y="5354015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B1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60608" y="532121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B2</a:t>
            </a:r>
          </a:p>
        </p:txBody>
      </p:sp>
    </p:spTree>
    <p:extLst>
      <p:ext uri="{BB962C8B-B14F-4D97-AF65-F5344CB8AC3E}">
        <p14:creationId xmlns:p14="http://schemas.microsoft.com/office/powerpoint/2010/main" val="280780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Bitcoin agreement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Sometimes different versions of the </a:t>
            </a:r>
            <a:r>
              <a:rPr lang="en-AU" dirty="0" err="1"/>
              <a:t>blockchain</a:t>
            </a:r>
            <a:r>
              <a:rPr lang="en-AU" dirty="0"/>
              <a:t> diverge</a:t>
            </a:r>
          </a:p>
          <a:p>
            <a:pPr lvl="1"/>
            <a:r>
              <a:rPr lang="en-AU" dirty="0"/>
              <a:t>Simultaneous updates</a:t>
            </a:r>
          </a:p>
          <a:p>
            <a:pPr lvl="1"/>
            <a:r>
              <a:rPr lang="en-AU" dirty="0"/>
              <a:t>Network connectivity problems</a:t>
            </a:r>
          </a:p>
          <a:p>
            <a:r>
              <a:rPr lang="en-AU" dirty="0"/>
              <a:t>Honest nodes should accept the “longest” version </a:t>
            </a:r>
          </a:p>
          <a:p>
            <a:pPr lvl="1"/>
            <a:r>
              <a:rPr lang="en-AU" dirty="0"/>
              <a:t>Meaning the largest total work</a:t>
            </a:r>
          </a:p>
          <a:p>
            <a:r>
              <a:rPr lang="en-AU" dirty="0"/>
              <a:t>In practice this seems to work pretty well</a:t>
            </a:r>
          </a:p>
          <a:p>
            <a:pPr lvl="1"/>
            <a:r>
              <a:rPr lang="en-AU" dirty="0"/>
              <a:t>In principle an attacker with vast computational resources could subvert it</a:t>
            </a:r>
          </a:p>
        </p:txBody>
      </p:sp>
    </p:spTree>
    <p:extLst>
      <p:ext uri="{BB962C8B-B14F-4D97-AF65-F5344CB8AC3E}">
        <p14:creationId xmlns:p14="http://schemas.microsoft.com/office/powerpoint/2010/main" val="316072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“rewriting history”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5736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Suppose the attacker controls more computation power than everyone else in the network</a:t>
            </a:r>
          </a:p>
          <a:p>
            <a:pPr lvl="1"/>
            <a:r>
              <a:rPr lang="en-US" dirty="0"/>
              <a:t>A gets something from B in return for payment</a:t>
            </a:r>
          </a:p>
          <a:p>
            <a:pPr lvl="1"/>
            <a:r>
              <a:rPr lang="en-US" dirty="0"/>
              <a:t>But A would rather keep B’s goods and spend the money again</a:t>
            </a:r>
          </a:p>
          <a:p>
            <a:pPr lvl="1"/>
            <a:r>
              <a:rPr lang="en-US" dirty="0"/>
              <a:t>So A generates a longer, self-servingly different history</a:t>
            </a:r>
          </a:p>
          <a:p>
            <a:pPr lvl="2"/>
            <a:r>
              <a:rPr lang="en-US" dirty="0"/>
              <a:t>Keeps it secret until she’s well away from B</a:t>
            </a:r>
          </a:p>
          <a:p>
            <a:pPr lvl="2"/>
            <a:r>
              <a:rPr lang="en-US" dirty="0"/>
              <a:t>Reveals it to everyone else, they adopt it as the truth</a:t>
            </a:r>
          </a:p>
        </p:txBody>
      </p:sp>
      <p:sp>
        <p:nvSpPr>
          <p:cNvPr id="4" name="Rectangle 3"/>
          <p:cNvSpPr/>
          <p:nvPr/>
        </p:nvSpPr>
        <p:spPr>
          <a:xfrm>
            <a:off x="1489219" y="4724068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 pays B $5</a:t>
            </a:r>
          </a:p>
          <a:p>
            <a:pPr algn="ctr"/>
            <a:r>
              <a:rPr lang="en-AU" dirty="0"/>
              <a:t>E pays F $2</a:t>
            </a:r>
          </a:p>
        </p:txBody>
      </p:sp>
      <p:sp>
        <p:nvSpPr>
          <p:cNvPr id="5" name="Rectangle 4"/>
          <p:cNvSpPr/>
          <p:nvPr/>
        </p:nvSpPr>
        <p:spPr>
          <a:xfrm>
            <a:off x="5437759" y="4714159"/>
            <a:ext cx="14520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 pays D $1</a:t>
            </a:r>
          </a:p>
          <a:p>
            <a:pPr algn="ctr"/>
            <a:r>
              <a:rPr lang="en-AU" dirty="0"/>
              <a:t>D pays E $50</a:t>
            </a:r>
          </a:p>
        </p:txBody>
      </p:sp>
      <p:sp>
        <p:nvSpPr>
          <p:cNvPr id="6" name="Rectangle 5"/>
          <p:cNvSpPr/>
          <p:nvPr/>
        </p:nvSpPr>
        <p:spPr>
          <a:xfrm>
            <a:off x="3433435" y="4724068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 pays D $50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71600" y="5086260"/>
            <a:ext cx="504056" cy="0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929379" y="5083032"/>
            <a:ext cx="432048" cy="0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945603" y="5085184"/>
            <a:ext cx="432048" cy="0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89219" y="5445224"/>
            <a:ext cx="1368152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Proof of work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49659" y="5445224"/>
            <a:ext cx="144016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Proof of work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33435" y="5445224"/>
            <a:ext cx="144016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Proof of work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89219" y="5732180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  <a:p>
            <a:pPr algn="ctr"/>
            <a:r>
              <a:rPr lang="en-AU" dirty="0"/>
              <a:t>E pays F $2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37759" y="5722271"/>
            <a:ext cx="14520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 pays D $1</a:t>
            </a:r>
          </a:p>
          <a:p>
            <a:pPr algn="ctr"/>
            <a:r>
              <a:rPr lang="en-AU" dirty="0"/>
              <a:t>D pays E $50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433435" y="5732180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 pays D $50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71600" y="5085184"/>
            <a:ext cx="504056" cy="1009188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929379" y="6091144"/>
            <a:ext cx="432048" cy="0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945603" y="6093296"/>
            <a:ext cx="432048" cy="0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489219" y="6453336"/>
            <a:ext cx="1368152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Proof of work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49659" y="6453336"/>
            <a:ext cx="144016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Proof of work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433435" y="6453336"/>
            <a:ext cx="144016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Proof of work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368412" y="5722271"/>
            <a:ext cx="14520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 pays G $1</a:t>
            </a:r>
          </a:p>
          <a:p>
            <a:pPr algn="ctr"/>
            <a:r>
              <a:rPr lang="en-AU" dirty="0"/>
              <a:t>D pays E $50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380312" y="6453336"/>
            <a:ext cx="144016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Proof of work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876256" y="6093296"/>
            <a:ext cx="432048" cy="0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7" grpId="0" animBg="1"/>
      <p:bldP spid="23" grpId="0" animBg="1"/>
      <p:bldP spid="24" grpId="0" animBg="1"/>
      <p:bldP spid="25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majority isn’t enough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even trickier attacks using even smaller conspiracies, keeping some of the blocks they’ve mined secret for a while.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Conclusion: </a:t>
            </a:r>
            <a:r>
              <a:rPr lang="en-US" dirty="0" err="1"/>
              <a:t>blockchain</a:t>
            </a:r>
            <a:r>
              <a:rPr lang="en-US" dirty="0"/>
              <a:t> agreement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cool (especially if you’re an anarchist) but</a:t>
            </a:r>
          </a:p>
          <a:p>
            <a:pPr lvl="1"/>
            <a:r>
              <a:rPr lang="en-US" dirty="0"/>
              <a:t>It’s only secure under certain assumptions</a:t>
            </a:r>
          </a:p>
          <a:p>
            <a:pPr lvl="2"/>
            <a:r>
              <a:rPr lang="en-US" dirty="0"/>
              <a:t>If those assumptions aren’t true, cheaters can rewrite history, spend the same money twice, </a:t>
            </a:r>
            <a:r>
              <a:rPr lang="en-US" i="1" dirty="0"/>
              <a:t>etc.</a:t>
            </a:r>
          </a:p>
          <a:p>
            <a:r>
              <a:rPr lang="en-US" dirty="0"/>
              <a:t>If you’re not an anarchist, then you might have a stable public key infrastructure and some semi-trusted authorities.  It might be better to run</a:t>
            </a:r>
          </a:p>
          <a:p>
            <a:pPr lvl="1"/>
            <a:r>
              <a:rPr lang="en-US" dirty="0"/>
              <a:t>An authenticated Byzantine agreement protocol, or</a:t>
            </a:r>
          </a:p>
          <a:p>
            <a:pPr lvl="1"/>
            <a:r>
              <a:rPr lang="en-US" dirty="0"/>
              <a:t>A trust-but-verify log like Google’s certificate transparency logs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1325</TotalTime>
  <Words>759</Words>
  <Application>Microsoft Office PowerPoint</Application>
  <PresentationFormat>On-screen Show (4:3)</PresentationFormat>
  <Paragraphs>103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Constantia</vt:lpstr>
      <vt:lpstr>Wingdings 2</vt:lpstr>
      <vt:lpstr>Flow</vt:lpstr>
      <vt:lpstr>Real applications of crypto and agreement</vt:lpstr>
      <vt:lpstr>Plan</vt:lpstr>
      <vt:lpstr>Bitcoin</vt:lpstr>
      <vt:lpstr>Bitcoin Blockchain</vt:lpstr>
      <vt:lpstr>Bitcoin Proof-of-work </vt:lpstr>
      <vt:lpstr>Bitcoin agreement</vt:lpstr>
      <vt:lpstr>The “rewriting history” attack</vt:lpstr>
      <vt:lpstr>Even majority isn’t enough</vt:lpstr>
      <vt:lpstr>Conclusion: blockchain agreement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Vanessa</dc:creator>
  <cp:lastModifiedBy>Vanessa Teague</cp:lastModifiedBy>
  <cp:revision>55</cp:revision>
  <dcterms:created xsi:type="dcterms:W3CDTF">2013-05-09T01:24:10Z</dcterms:created>
  <dcterms:modified xsi:type="dcterms:W3CDTF">2019-03-21T00:08:18Z</dcterms:modified>
</cp:coreProperties>
</file>