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60" r:id="rId6"/>
    <p:sldId id="259" r:id="rId7"/>
    <p:sldId id="263" r:id="rId8"/>
    <p:sldId id="266" r:id="rId9"/>
    <p:sldId id="265" r:id="rId10"/>
    <p:sldId id="271" r:id="rId11"/>
    <p:sldId id="261" r:id="rId12"/>
    <p:sldId id="262" r:id="rId13"/>
    <p:sldId id="26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58" autoAdjust="0"/>
  </p:normalViewPr>
  <p:slideViewPr>
    <p:cSldViewPr>
      <p:cViewPr varScale="1">
        <p:scale>
          <a:sx n="45" d="100"/>
          <a:sy n="45" d="100"/>
        </p:scale>
        <p:origin x="1471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42C95-8B6F-4D65-9662-A7A453AC5A8B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AA6EB-56DC-420A-89B6-8AE13A7584E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32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Byzantine</a:t>
            </a:r>
            <a:r>
              <a:rPr lang="en-AU" baseline="0" dirty="0"/>
              <a:t> palace vs Byzantine generals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8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Motivate</a:t>
            </a:r>
            <a:r>
              <a:rPr lang="en-AU" baseline="0" dirty="0"/>
              <a:t> with Voting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7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These pictures are copied from Nancy Lynch “Distributed Algorithms”, </a:t>
            </a:r>
            <a:r>
              <a:rPr lang="en-AU"/>
              <a:t>Morgan Kaufman 1996.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81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62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01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Still f+1 rounds.</a:t>
            </a:r>
            <a:r>
              <a:rPr lang="en-AU" baseline="0" dirty="0"/>
              <a:t>  Why?  Because that’s how long it takes to propagate the information that the general cheated, given f-1 conspirators who try to keep the information to themselves.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74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234CB4-B5EC-491B-860E-9BC0F63DA259}" type="datetimeFigureOut">
              <a:rPr lang="en-AU" smtClean="0"/>
              <a:pPr/>
              <a:t>21/03/2019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E18ACF-B9BB-41F6-BA56-C03C5C50996A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Byzantine Agreement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272808" cy="1752600"/>
          </a:xfrm>
        </p:spPr>
        <p:txBody>
          <a:bodyPr/>
          <a:lstStyle/>
          <a:p>
            <a:r>
              <a:rPr lang="en-AU" dirty="0"/>
              <a:t>Sometimes called “reliable broadcast”</a:t>
            </a:r>
          </a:p>
          <a:p>
            <a:r>
              <a:rPr lang="en-AU" dirty="0"/>
              <a:t>or “distributed consensus”</a:t>
            </a:r>
          </a:p>
        </p:txBody>
      </p:sp>
    </p:spTree>
    <p:extLst>
      <p:ext uri="{BB962C8B-B14F-4D97-AF65-F5344CB8AC3E}">
        <p14:creationId xmlns:p14="http://schemas.microsoft.com/office/powerpoint/2010/main" val="92020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Byzantine Agreement</a:t>
            </a:r>
          </a:p>
          <a:p>
            <a:pPr lvl="1"/>
            <a:r>
              <a:rPr lang="en-AU" dirty="0"/>
              <a:t>Setup &amp; Agreement definition</a:t>
            </a:r>
          </a:p>
          <a:p>
            <a:pPr lvl="1"/>
            <a:r>
              <a:rPr lang="en-AU" dirty="0"/>
              <a:t>Lower Bound Theorems </a:t>
            </a:r>
          </a:p>
          <a:p>
            <a:pPr lvl="1"/>
            <a:r>
              <a:rPr lang="en-AU" dirty="0"/>
              <a:t>Intuition</a:t>
            </a:r>
          </a:p>
          <a:p>
            <a:pPr lvl="1"/>
            <a:r>
              <a:rPr lang="en-AU" dirty="0"/>
              <a:t>Solution</a:t>
            </a:r>
          </a:p>
          <a:p>
            <a:r>
              <a:rPr lang="en-AU" dirty="0">
                <a:solidFill>
                  <a:schemeClr val="accent1"/>
                </a:solidFill>
              </a:rPr>
              <a:t>Authenticated Byzantine Agreement</a:t>
            </a:r>
          </a:p>
          <a:p>
            <a:pPr lvl="1"/>
            <a:r>
              <a:rPr lang="en-AU" dirty="0"/>
              <a:t>Setup &amp; definitions</a:t>
            </a:r>
          </a:p>
          <a:p>
            <a:pPr lvl="1"/>
            <a:r>
              <a:rPr lang="en-AU" dirty="0"/>
              <a:t>Lower Bound Theorems </a:t>
            </a:r>
          </a:p>
          <a:p>
            <a:pPr lvl="1"/>
            <a:r>
              <a:rPr lang="en-AU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1565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Use digital signatures on each message</a:t>
            </a:r>
          </a:p>
          <a:p>
            <a:pPr lvl="1"/>
            <a:r>
              <a:rPr lang="en-AU" dirty="0"/>
              <a:t>Assume everyone knows a valid public key for everyone else</a:t>
            </a:r>
          </a:p>
          <a:p>
            <a:r>
              <a:rPr lang="en-AU" dirty="0"/>
              <a:t>A dishonest general can still send different initial values</a:t>
            </a:r>
          </a:p>
          <a:p>
            <a:r>
              <a:rPr lang="en-AU" dirty="0"/>
              <a:t>A dishonest process</a:t>
            </a:r>
          </a:p>
          <a:p>
            <a:pPr lvl="1"/>
            <a:r>
              <a:rPr lang="en-AU" dirty="0"/>
              <a:t>Can stop</a:t>
            </a:r>
          </a:p>
          <a:p>
            <a:pPr lvl="2"/>
            <a:r>
              <a:rPr lang="en-AU" b="1" dirty="0"/>
              <a:t>But not restart</a:t>
            </a:r>
          </a:p>
          <a:p>
            <a:pPr lvl="1"/>
            <a:r>
              <a:rPr lang="en-AU" dirty="0"/>
              <a:t>Can </a:t>
            </a:r>
            <a:r>
              <a:rPr lang="en-AU" i="1" dirty="0"/>
              <a:t>not</a:t>
            </a:r>
            <a:r>
              <a:rPr lang="en-AU" dirty="0"/>
              <a:t> lie about what it has received</a:t>
            </a:r>
          </a:p>
          <a:p>
            <a:pPr lvl="2"/>
            <a:r>
              <a:rPr lang="en-AU" dirty="0"/>
              <a:t>Because it can’t generate a valid digital signature on someone else’s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Authenticated Byzantine Agreement</a:t>
            </a:r>
          </a:p>
        </p:txBody>
      </p:sp>
    </p:spTree>
    <p:extLst>
      <p:ext uri="{BB962C8B-B14F-4D97-AF65-F5344CB8AC3E}">
        <p14:creationId xmlns:p14="http://schemas.microsoft.com/office/powerpoint/2010/main" val="37492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Agreement: No two honest processes decide on different values</a:t>
            </a:r>
          </a:p>
          <a:p>
            <a:r>
              <a:rPr lang="en-AU" dirty="0"/>
              <a:t>Validity: If the General sends all processes exactly one validly-signed value </a:t>
            </a:r>
            <a:r>
              <a:rPr lang="en-AU" i="1" dirty="0"/>
              <a:t>v,</a:t>
            </a:r>
            <a:r>
              <a:rPr lang="en-AU" dirty="0"/>
              <a:t> then </a:t>
            </a:r>
            <a:r>
              <a:rPr lang="en-AU" i="1" dirty="0"/>
              <a:t>v</a:t>
            </a:r>
            <a:r>
              <a:rPr lang="en-AU" dirty="0"/>
              <a:t> is the only possible decision value for an honest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Agreement with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155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Agreement in the possible presence of </a:t>
            </a:r>
            <a:r>
              <a:rPr lang="en-AU" i="1" dirty="0"/>
              <a:t>f</a:t>
            </a:r>
            <a:r>
              <a:rPr lang="en-AU" dirty="0"/>
              <a:t> failures requires </a:t>
            </a:r>
            <a:r>
              <a:rPr lang="en-AU" i="1" dirty="0"/>
              <a:t>f+1 </a:t>
            </a:r>
            <a:r>
              <a:rPr lang="en-AU" dirty="0"/>
              <a:t>rounds of communication</a:t>
            </a:r>
          </a:p>
          <a:p>
            <a:pPr lvl="1"/>
            <a:r>
              <a:rPr lang="en-AU" dirty="0"/>
              <a:t>Not counting the General’s initial order</a:t>
            </a:r>
          </a:p>
          <a:p>
            <a:r>
              <a:rPr lang="en-AU" dirty="0"/>
              <a:t>With authentication, we can tolerate any number of faults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Theorems for authenticated agreement</a:t>
            </a:r>
          </a:p>
        </p:txBody>
      </p:sp>
    </p:spTree>
    <p:extLst>
      <p:ext uri="{BB962C8B-B14F-4D97-AF65-F5344CB8AC3E}">
        <p14:creationId xmlns:p14="http://schemas.microsoft.com/office/powerpoint/2010/main" val="330093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Why does it still take t+1 rounds? </a:t>
            </a:r>
          </a:p>
          <a:p>
            <a:r>
              <a:rPr lang="en-AU" dirty="0"/>
              <a:t>Because that’s how long it takes to propagate the information that the general cheated, given t conspirators who try to keep the information to themselves.</a:t>
            </a:r>
          </a:p>
          <a:p>
            <a:r>
              <a:rPr lang="en-AU" dirty="0"/>
              <a:t>We can prevent them from lying, but we can’t make them talk</a:t>
            </a:r>
          </a:p>
          <a:p>
            <a:r>
              <a:rPr lang="en-AU" dirty="0"/>
              <a:t>In </a:t>
            </a:r>
            <a:r>
              <a:rPr lang="en-AU" i="1" dirty="0"/>
              <a:t>t+1</a:t>
            </a:r>
            <a:r>
              <a:rPr lang="en-AU" dirty="0"/>
              <a:t> rounds, at least one honest participant must find out and tell all the others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Lower bound : intuition</a:t>
            </a:r>
          </a:p>
        </p:txBody>
      </p:sp>
    </p:spTree>
    <p:extLst>
      <p:ext uri="{BB962C8B-B14F-4D97-AF65-F5344CB8AC3E}">
        <p14:creationId xmlns:p14="http://schemas.microsoft.com/office/powerpoint/2010/main" val="236656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Byzantine Agreement</a:t>
            </a:r>
          </a:p>
          <a:p>
            <a:pPr lvl="1"/>
            <a:r>
              <a:rPr lang="en-AU" dirty="0"/>
              <a:t>Setup &amp; Agreement definition</a:t>
            </a:r>
          </a:p>
          <a:p>
            <a:pPr lvl="1"/>
            <a:r>
              <a:rPr lang="en-AU" dirty="0"/>
              <a:t>Lower Bound Theorems </a:t>
            </a:r>
          </a:p>
          <a:p>
            <a:pPr lvl="1"/>
            <a:r>
              <a:rPr lang="en-AU" dirty="0"/>
              <a:t>Intuition</a:t>
            </a:r>
          </a:p>
          <a:p>
            <a:r>
              <a:rPr lang="en-AU" dirty="0"/>
              <a:t>Authenticated Byzantine Agreement</a:t>
            </a:r>
          </a:p>
          <a:p>
            <a:pPr lvl="1"/>
            <a:r>
              <a:rPr lang="en-AU" dirty="0"/>
              <a:t>Setup / definitions</a:t>
            </a:r>
          </a:p>
          <a:p>
            <a:pPr lvl="1"/>
            <a:r>
              <a:rPr lang="en-AU" dirty="0"/>
              <a:t>Lower Bound Theorems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7252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Communication is</a:t>
            </a:r>
          </a:p>
          <a:p>
            <a:pPr lvl="1"/>
            <a:r>
              <a:rPr lang="en-AU" dirty="0"/>
              <a:t>Point-to-point and complete</a:t>
            </a:r>
          </a:p>
          <a:p>
            <a:pPr lvl="2"/>
            <a:r>
              <a:rPr lang="en-AU" dirty="0"/>
              <a:t>Any two processes can communicate</a:t>
            </a:r>
          </a:p>
          <a:p>
            <a:pPr lvl="2"/>
            <a:r>
              <a:rPr lang="en-AU" dirty="0"/>
              <a:t>You can’t hear what other processes are saying to each other</a:t>
            </a:r>
          </a:p>
          <a:p>
            <a:pPr lvl="1"/>
            <a:r>
              <a:rPr lang="en-AU" dirty="0"/>
              <a:t>Synchronous</a:t>
            </a:r>
          </a:p>
          <a:p>
            <a:pPr lvl="2"/>
            <a:r>
              <a:rPr lang="en-AU" dirty="0"/>
              <a:t>We proceed in rounds</a:t>
            </a:r>
          </a:p>
          <a:p>
            <a:pPr lvl="2"/>
            <a:r>
              <a:rPr lang="en-AU" dirty="0"/>
              <a:t>You must send your message in this round before you’ve received what others send you this round</a:t>
            </a:r>
          </a:p>
          <a:p>
            <a:pPr lvl="2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2269"/>
            <a:ext cx="8229600" cy="1143000"/>
          </a:xfrm>
        </p:spPr>
        <p:txBody>
          <a:bodyPr/>
          <a:lstStyle/>
          <a:p>
            <a:r>
              <a:rPr lang="en-AU" dirty="0"/>
              <a:t>Setup: communication</a:t>
            </a:r>
          </a:p>
        </p:txBody>
      </p:sp>
      <p:sp>
        <p:nvSpPr>
          <p:cNvPr id="4" name="Oval 3"/>
          <p:cNvSpPr/>
          <p:nvPr/>
        </p:nvSpPr>
        <p:spPr>
          <a:xfrm>
            <a:off x="6732240" y="1340768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6444208" y="1867490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7668344" y="1484784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6948264" y="2348880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494240" y="2102768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/>
          <p:cNvCxnSpPr>
            <a:stCxn id="4" idx="0"/>
            <a:endCxn id="7" idx="5"/>
          </p:cNvCxnSpPr>
          <p:nvPr/>
        </p:nvCxnSpPr>
        <p:spPr>
          <a:xfrm>
            <a:off x="6768244" y="1340768"/>
            <a:ext cx="241483" cy="1069575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5" idx="6"/>
          </p:cNvCxnSpPr>
          <p:nvPr/>
        </p:nvCxnSpPr>
        <p:spPr>
          <a:xfrm flipH="1">
            <a:off x="6516216" y="1520788"/>
            <a:ext cx="1152128" cy="382706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6"/>
          </p:cNvCxnSpPr>
          <p:nvPr/>
        </p:nvCxnSpPr>
        <p:spPr>
          <a:xfrm flipH="1">
            <a:off x="7566248" y="1495329"/>
            <a:ext cx="138100" cy="643443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5"/>
          </p:cNvCxnSpPr>
          <p:nvPr/>
        </p:nvCxnSpPr>
        <p:spPr>
          <a:xfrm flipH="1" flipV="1">
            <a:off x="6505671" y="1928953"/>
            <a:ext cx="1025294" cy="241118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0"/>
          </p:cNvCxnSpPr>
          <p:nvPr/>
        </p:nvCxnSpPr>
        <p:spPr>
          <a:xfrm flipH="1">
            <a:off x="6490698" y="1340768"/>
            <a:ext cx="277546" cy="562726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</p:cNvCxnSpPr>
          <p:nvPr/>
        </p:nvCxnSpPr>
        <p:spPr>
          <a:xfrm flipH="1">
            <a:off x="7008983" y="1546247"/>
            <a:ext cx="669906" cy="854019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6"/>
            <a:endCxn id="6" idx="6"/>
          </p:cNvCxnSpPr>
          <p:nvPr/>
        </p:nvCxnSpPr>
        <p:spPr>
          <a:xfrm>
            <a:off x="6804248" y="1376772"/>
            <a:ext cx="936104" cy="144016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5"/>
            <a:endCxn id="7" idx="6"/>
          </p:cNvCxnSpPr>
          <p:nvPr/>
        </p:nvCxnSpPr>
        <p:spPr>
          <a:xfrm flipH="1">
            <a:off x="7020272" y="2164231"/>
            <a:ext cx="535431" cy="220653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7"/>
            <a:endCxn id="4" idx="5"/>
          </p:cNvCxnSpPr>
          <p:nvPr/>
        </p:nvCxnSpPr>
        <p:spPr>
          <a:xfrm flipH="1" flipV="1">
            <a:off x="6793703" y="1402231"/>
            <a:ext cx="762000" cy="711082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" idx="5"/>
          </p:cNvCxnSpPr>
          <p:nvPr/>
        </p:nvCxnSpPr>
        <p:spPr>
          <a:xfrm flipH="1" flipV="1">
            <a:off x="6505671" y="1928953"/>
            <a:ext cx="473840" cy="471313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004751" y="1540453"/>
            <a:ext cx="669906" cy="854019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03133" y="1386816"/>
            <a:ext cx="936104" cy="144016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803133" y="1388053"/>
            <a:ext cx="762000" cy="711082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515101" y="1914775"/>
            <a:ext cx="473840" cy="471313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11674" y="1517605"/>
            <a:ext cx="1152128" cy="382706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561706" y="1492146"/>
            <a:ext cx="138100" cy="643443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008983" y="1543064"/>
            <a:ext cx="669906" cy="854019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804248" y="1373589"/>
            <a:ext cx="936104" cy="144016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566087" y="1504071"/>
            <a:ext cx="138100" cy="643443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469667" y="1928953"/>
            <a:ext cx="1025294" cy="241118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489136" y="1357861"/>
            <a:ext cx="277546" cy="562726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93703" y="1376772"/>
            <a:ext cx="936104" cy="144016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6508474" y="1921743"/>
            <a:ext cx="473840" cy="471313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processes are honest</a:t>
            </a:r>
          </a:p>
          <a:p>
            <a:pPr lvl="1"/>
            <a:r>
              <a:rPr lang="en-AU" dirty="0"/>
              <a:t>They follow the protocol exactly</a:t>
            </a:r>
          </a:p>
          <a:p>
            <a:r>
              <a:rPr lang="en-AU" dirty="0"/>
              <a:t>Others exhibit “Byzantine failures”</a:t>
            </a:r>
          </a:p>
          <a:p>
            <a:pPr lvl="1"/>
            <a:r>
              <a:rPr lang="en-AU" dirty="0"/>
              <a:t>They can do whatever they like</a:t>
            </a:r>
          </a:p>
          <a:p>
            <a:pPr lvl="2"/>
            <a:r>
              <a:rPr lang="en-AU" dirty="0"/>
              <a:t>Stop</a:t>
            </a:r>
          </a:p>
          <a:p>
            <a:pPr lvl="2"/>
            <a:r>
              <a:rPr lang="en-AU" dirty="0"/>
              <a:t>Change their minds</a:t>
            </a:r>
          </a:p>
          <a:p>
            <a:pPr lvl="2"/>
            <a:r>
              <a:rPr lang="en-AU" dirty="0"/>
              <a:t>Lie about what they’ve heard</a:t>
            </a:r>
          </a:p>
          <a:p>
            <a:pPr lvl="2"/>
            <a:r>
              <a:rPr lang="en-AU" dirty="0"/>
              <a:t>Send different reports to different people</a:t>
            </a:r>
          </a:p>
          <a:p>
            <a:pPr lvl="2"/>
            <a:r>
              <a:rPr lang="en-AU" dirty="0" err="1"/>
              <a:t>etc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Setup: processes</a:t>
            </a:r>
          </a:p>
        </p:txBody>
      </p:sp>
    </p:spTree>
    <p:extLst>
      <p:ext uri="{BB962C8B-B14F-4D97-AF65-F5344CB8AC3E}">
        <p14:creationId xmlns:p14="http://schemas.microsoft.com/office/powerpoint/2010/main" val="371167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There’s a universe of possible values</a:t>
            </a:r>
          </a:p>
          <a:p>
            <a:pPr lvl="1"/>
            <a:r>
              <a:rPr lang="en-AU" dirty="0"/>
              <a:t>We’ll use {0,1} (but it doesn’t really matter)</a:t>
            </a:r>
          </a:p>
          <a:p>
            <a:r>
              <a:rPr lang="en-AU" dirty="0"/>
              <a:t>We’ll designate one special process called the General who sends out a value </a:t>
            </a:r>
            <a:r>
              <a:rPr lang="en-AU" i="1" dirty="0"/>
              <a:t>v</a:t>
            </a:r>
            <a:r>
              <a:rPr lang="en-AU" dirty="0"/>
              <a:t> to everyone</a:t>
            </a:r>
            <a:r>
              <a:rPr lang="en-AU" i="1" dirty="0"/>
              <a:t>.</a:t>
            </a:r>
          </a:p>
          <a:p>
            <a:pPr lvl="1"/>
            <a:r>
              <a:rPr lang="en-AU" dirty="0"/>
              <a:t>And then joins in the agreement process</a:t>
            </a:r>
          </a:p>
          <a:p>
            <a:r>
              <a:rPr lang="en-AU" dirty="0"/>
              <a:t>If the general is honest, he sends the same </a:t>
            </a:r>
            <a:r>
              <a:rPr lang="en-AU" i="1" dirty="0"/>
              <a:t>v </a:t>
            </a:r>
            <a:r>
              <a:rPr lang="en-AU" dirty="0"/>
              <a:t>to everyone.</a:t>
            </a:r>
          </a:p>
          <a:p>
            <a:r>
              <a:rPr lang="en-AU" dirty="0"/>
              <a:t>Not all formulations of Byzantine Agreement use a General: you could also think of </a:t>
            </a:r>
            <a:r>
              <a:rPr lang="en-AU" i="1" dirty="0"/>
              <a:t>v</a:t>
            </a:r>
            <a:r>
              <a:rPr lang="en-AU" dirty="0"/>
              <a:t> as coming from independent sensors </a:t>
            </a:r>
            <a:r>
              <a:rPr lang="en-AU" dirty="0" err="1"/>
              <a:t>etc</a:t>
            </a:r>
            <a:endParaRPr lang="en-AU" dirty="0"/>
          </a:p>
          <a:p>
            <a:pPr lvl="1"/>
            <a:r>
              <a:rPr lang="en-AU" dirty="0"/>
              <a:t>It’s just a convenient way of thinking about whether the initial data is inconsistent, or whether it’s consistent but people lie about it</a:t>
            </a:r>
          </a:p>
          <a:p>
            <a:pPr lvl="1"/>
            <a:r>
              <a:rPr lang="en-AU" dirty="0"/>
              <a:t>Unfortunately there’s an off-by-one discrepancy between different descriptions in the literature as a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Setup: the General</a:t>
            </a:r>
          </a:p>
        </p:txBody>
      </p:sp>
    </p:spTree>
    <p:extLst>
      <p:ext uri="{BB962C8B-B14F-4D97-AF65-F5344CB8AC3E}">
        <p14:creationId xmlns:p14="http://schemas.microsoft.com/office/powerpoint/2010/main" val="147954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Agreement: No two honest processes decide on different values</a:t>
            </a:r>
          </a:p>
          <a:p>
            <a:r>
              <a:rPr lang="en-AU" dirty="0"/>
              <a:t>Validity: If the general is honest, then all honest processes decide on the value he sends</a:t>
            </a:r>
          </a:p>
          <a:p>
            <a:r>
              <a:rPr lang="en-AU" dirty="0"/>
              <a:t>Termination: All honest processes eventually decide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Agreement (Consensus)</a:t>
            </a:r>
          </a:p>
        </p:txBody>
      </p:sp>
    </p:spTree>
    <p:extLst>
      <p:ext uri="{BB962C8B-B14F-4D97-AF65-F5344CB8AC3E}">
        <p14:creationId xmlns:p14="http://schemas.microsoft.com/office/powerpoint/2010/main" val="39436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AU" dirty="0"/>
              <a:t>L2 sees the same messages</a:t>
            </a:r>
          </a:p>
          <a:p>
            <a:pPr lvl="1"/>
            <a:r>
              <a:rPr lang="en-AU" dirty="0"/>
              <a:t>Whether it’s L1 or G who cheats</a:t>
            </a:r>
          </a:p>
          <a:p>
            <a:r>
              <a:rPr lang="en-AU" dirty="0"/>
              <a:t>So how can L2 decide what to 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hard to identify the traitor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61048"/>
            <a:ext cx="382905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829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 to design a successful protocol</a:t>
            </a:r>
          </a:p>
          <a:p>
            <a:r>
              <a:rPr lang="en-AU" dirty="0"/>
              <a:t>A general and 2 other processes (3 in total)</a:t>
            </a:r>
          </a:p>
          <a:p>
            <a:pPr lvl="1"/>
            <a:r>
              <a:rPr lang="en-AU" dirty="0"/>
              <a:t>Tolerate one traitor</a:t>
            </a:r>
          </a:p>
          <a:p>
            <a:r>
              <a:rPr lang="en-AU" dirty="0"/>
              <a:t>A general and 3 other processes (4 in total)</a:t>
            </a:r>
          </a:p>
          <a:p>
            <a:pPr lvl="1"/>
            <a:r>
              <a:rPr lang="en-AU" dirty="0"/>
              <a:t>Tolerate one traitor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81617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AU" dirty="0"/>
              <a:t>Agreement in the possible presence of </a:t>
            </a:r>
            <a:r>
              <a:rPr lang="en-AU" i="1" dirty="0"/>
              <a:t>t </a:t>
            </a:r>
            <a:r>
              <a:rPr lang="en-AU" dirty="0"/>
              <a:t>traitors requires </a:t>
            </a:r>
          </a:p>
          <a:p>
            <a:pPr lvl="1"/>
            <a:r>
              <a:rPr lang="en-AU" i="1" dirty="0"/>
              <a:t>t+1 </a:t>
            </a:r>
            <a:r>
              <a:rPr lang="en-AU" dirty="0"/>
              <a:t>rounds of communication</a:t>
            </a:r>
          </a:p>
          <a:p>
            <a:pPr lvl="2"/>
            <a:r>
              <a:rPr lang="en-AU" dirty="0"/>
              <a:t>Not counting the General’s initial order</a:t>
            </a:r>
          </a:p>
          <a:p>
            <a:pPr lvl="1"/>
            <a:r>
              <a:rPr lang="en-AU" dirty="0"/>
              <a:t>And 3</a:t>
            </a:r>
            <a:r>
              <a:rPr lang="en-AU" i="1" dirty="0"/>
              <a:t>t + 1</a:t>
            </a:r>
            <a:r>
              <a:rPr lang="en-AU" dirty="0"/>
              <a:t> participants in total.</a:t>
            </a:r>
          </a:p>
          <a:p>
            <a:pPr lvl="1">
              <a:buNone/>
            </a:pPr>
            <a:endParaRPr lang="en-AU" dirty="0"/>
          </a:p>
          <a:p>
            <a:r>
              <a:rPr lang="en-AU" sz="1800" dirty="0"/>
              <a:t>For rigorous proofs (non-examinable) see </a:t>
            </a:r>
          </a:p>
          <a:p>
            <a:pPr lvl="1"/>
            <a:r>
              <a:rPr lang="en-AU" sz="1600" dirty="0"/>
              <a:t>Nancy Lynch “Distributed Algorithms” </a:t>
            </a:r>
            <a:r>
              <a:rPr lang="en-AU" sz="1600" dirty="0" err="1"/>
              <a:t>Ch</a:t>
            </a:r>
            <a:r>
              <a:rPr lang="en-AU" sz="1600" dirty="0"/>
              <a:t> 6.</a:t>
            </a:r>
          </a:p>
          <a:p>
            <a:pPr lvl="2"/>
            <a:r>
              <a:rPr lang="en-AU" sz="1400" dirty="0"/>
              <a:t>(Morgan Kaufmann ‘96)</a:t>
            </a:r>
          </a:p>
          <a:p>
            <a:pPr lvl="1"/>
            <a:r>
              <a:rPr lang="en-AU" sz="1600" dirty="0"/>
              <a:t>Or Sec 17.2 and 17.4 of </a:t>
            </a:r>
            <a:r>
              <a:rPr lang="en-US" sz="1600" dirty="0"/>
              <a:t>dcg.ethz.ch/lectures/</a:t>
            </a:r>
            <a:r>
              <a:rPr lang="en-US" sz="1600" dirty="0" err="1"/>
              <a:t>podc_allstars</a:t>
            </a:r>
            <a:r>
              <a:rPr lang="en-US" sz="1600" dirty="0"/>
              <a:t>/lecture/podc.pdf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Lower Bound Theorems for </a:t>
            </a:r>
            <a:br>
              <a:rPr lang="en-AU" dirty="0"/>
            </a:br>
            <a:r>
              <a:rPr lang="en-AU" dirty="0"/>
              <a:t>Byzantine Agreement</a:t>
            </a:r>
          </a:p>
        </p:txBody>
      </p:sp>
    </p:spTree>
    <p:extLst>
      <p:ext uri="{BB962C8B-B14F-4D97-AF65-F5344CB8AC3E}">
        <p14:creationId xmlns:p14="http://schemas.microsoft.com/office/powerpoint/2010/main" val="221365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478</TotalTime>
  <Words>707</Words>
  <Application>Microsoft Office PowerPoint</Application>
  <PresentationFormat>On-screen Show (4:3)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Lucida Sans Unicode</vt:lpstr>
      <vt:lpstr>Verdana</vt:lpstr>
      <vt:lpstr>Wingdings 2</vt:lpstr>
      <vt:lpstr>Wingdings 3</vt:lpstr>
      <vt:lpstr>Concourse</vt:lpstr>
      <vt:lpstr>Byzantine Agreement</vt:lpstr>
      <vt:lpstr>Plan</vt:lpstr>
      <vt:lpstr>Setup: communication</vt:lpstr>
      <vt:lpstr>Setup: processes</vt:lpstr>
      <vt:lpstr>Setup: the General</vt:lpstr>
      <vt:lpstr>Agreement (Consensus)</vt:lpstr>
      <vt:lpstr>It’s hard to identify the traitor</vt:lpstr>
      <vt:lpstr>Exercise</vt:lpstr>
      <vt:lpstr>Lower Bound Theorems for  Byzantine Agreement</vt:lpstr>
      <vt:lpstr>Plan</vt:lpstr>
      <vt:lpstr>Authenticated Byzantine Agreement</vt:lpstr>
      <vt:lpstr>Agreement with Authentication</vt:lpstr>
      <vt:lpstr>Theorems for authenticated agreement</vt:lpstr>
      <vt:lpstr>Lower bound : intuition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Agreement</dc:title>
  <dc:creator>Vanessa Teague</dc:creator>
  <cp:lastModifiedBy>Vanessa Teague</cp:lastModifiedBy>
  <cp:revision>32</cp:revision>
  <dcterms:created xsi:type="dcterms:W3CDTF">2015-04-24T04:22:30Z</dcterms:created>
  <dcterms:modified xsi:type="dcterms:W3CDTF">2019-03-21T00:06:23Z</dcterms:modified>
</cp:coreProperties>
</file>