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19" r:id="rId2"/>
    <p:sldId id="737" r:id="rId3"/>
    <p:sldId id="740" r:id="rId4"/>
    <p:sldId id="736" r:id="rId5"/>
    <p:sldId id="905" r:id="rId6"/>
    <p:sldId id="906" r:id="rId7"/>
    <p:sldId id="908" r:id="rId8"/>
    <p:sldId id="909" r:id="rId9"/>
    <p:sldId id="910" r:id="rId10"/>
    <p:sldId id="7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66E9E"/>
    <a:srgbClr val="43B02A"/>
    <a:srgbClr val="DD0031"/>
    <a:srgbClr val="24847D"/>
    <a:srgbClr val="83919D"/>
    <a:srgbClr val="FD0F23"/>
    <a:srgbClr val="67D6CF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FC66592-93BE-4C3B-29AB-DE5032676136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095" y="6356350"/>
            <a:ext cx="1375410" cy="4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9703B905-3DB9-4D18-903D-B51DCA2A75D1}"/>
              </a:ext>
            </a:extLst>
          </p:cNvPr>
          <p:cNvSpPr/>
          <p:nvPr/>
        </p:nvSpPr>
        <p:spPr>
          <a:xfrm>
            <a:off x="-1163953" y="1791639"/>
            <a:ext cx="6766412" cy="676641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44BBF1-47EE-4CCD-B2CC-DCB21E2C8775}"/>
              </a:ext>
            </a:extLst>
          </p:cNvPr>
          <p:cNvSpPr/>
          <p:nvPr/>
        </p:nvSpPr>
        <p:spPr>
          <a:xfrm>
            <a:off x="-921786" y="2037727"/>
            <a:ext cx="6274235" cy="627423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207C5D-0016-4938-BA59-AF425136D1D7}"/>
              </a:ext>
            </a:extLst>
          </p:cNvPr>
          <p:cNvSpPr txBox="1"/>
          <p:nvPr/>
        </p:nvSpPr>
        <p:spPr>
          <a:xfrm>
            <a:off x="339634" y="2901617"/>
            <a:ext cx="4854543" cy="193899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6000" b="1" dirty="0">
                <a:solidFill>
                  <a:schemeClr val="bg1"/>
                </a:solidFill>
              </a:rPr>
              <a:t>REST API </a:t>
            </a:r>
          </a:p>
          <a:p>
            <a:r>
              <a:rPr lang="en-ID" sz="6000" b="1" dirty="0">
                <a:solidFill>
                  <a:schemeClr val="bg1"/>
                </a:solidFill>
              </a:rPr>
              <a:t>Fundamentals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1DAF59-0603-4860-942B-2CC43F4F1B6D}"/>
              </a:ext>
            </a:extLst>
          </p:cNvPr>
          <p:cNvSpPr/>
          <p:nvPr/>
        </p:nvSpPr>
        <p:spPr>
          <a:xfrm>
            <a:off x="795748" y="5924245"/>
            <a:ext cx="1542872" cy="351956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spc="300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39893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E7A16898-7697-4D50-832B-A73530DC8ACF}"/>
              </a:ext>
            </a:extLst>
          </p:cNvPr>
          <p:cNvSpPr/>
          <p:nvPr/>
        </p:nvSpPr>
        <p:spPr>
          <a:xfrm>
            <a:off x="6224071" y="1463760"/>
            <a:ext cx="6877878" cy="6877878"/>
          </a:xfrm>
          <a:prstGeom prst="ellipse">
            <a:avLst/>
          </a:prstGeom>
          <a:gradFill>
            <a:gsLst>
              <a:gs pos="1500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2F9501-3442-4B01-A221-A44B55C61EE6}"/>
              </a:ext>
            </a:extLst>
          </p:cNvPr>
          <p:cNvSpPr/>
          <p:nvPr/>
        </p:nvSpPr>
        <p:spPr>
          <a:xfrm>
            <a:off x="7029140" y="2268829"/>
            <a:ext cx="5267740" cy="5267740"/>
          </a:xfrm>
          <a:prstGeom prst="ellipse">
            <a:avLst/>
          </a:prstGeom>
          <a:gradFill>
            <a:gsLst>
              <a:gs pos="15000">
                <a:schemeClr val="accent1">
                  <a:alpha val="90000"/>
                </a:schemeClr>
              </a:gs>
              <a:gs pos="100000">
                <a:schemeClr val="accent2">
                  <a:alpha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D3F038-D6EF-410B-9D88-CDA8427696A6}"/>
              </a:ext>
            </a:extLst>
          </p:cNvPr>
          <p:cNvSpPr txBox="1"/>
          <p:nvPr/>
        </p:nvSpPr>
        <p:spPr>
          <a:xfrm>
            <a:off x="6811387" y="4222355"/>
            <a:ext cx="5623848" cy="1200329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72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91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111385" y="1663370"/>
            <a:ext cx="1765630" cy="176563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96629" y="1663370"/>
            <a:ext cx="1765630" cy="176563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4544" y="3754913"/>
            <a:ext cx="90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4462" y="3754913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39553" y="4116361"/>
            <a:ext cx="207332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Accept request-header field can be used to specify certain media types which are acceptable for 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4309" y="4116361"/>
            <a:ext cx="2073327" cy="150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Content-Type entity-header field indicates the media type of the entity-body sent to the recipient.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(request)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6081E-8488-48EF-BDBA-5637D3FE9EC8}"/>
              </a:ext>
            </a:extLst>
          </p:cNvPr>
          <p:cNvSpPr txBox="1"/>
          <p:nvPr/>
        </p:nvSpPr>
        <p:spPr>
          <a:xfrm>
            <a:off x="1035698" y="314776"/>
            <a:ext cx="832701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3062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932341" y="3108554"/>
            <a:ext cx="1945033" cy="2975845"/>
          </a:xfrm>
          <a:prstGeom prst="rect">
            <a:avLst/>
          </a:prstGeom>
          <a:solidFill>
            <a:schemeClr val="accent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031308" y="3108553"/>
            <a:ext cx="1943604" cy="2975846"/>
          </a:xfrm>
          <a:prstGeom prst="rect">
            <a:avLst/>
          </a:pr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31308" y="2141038"/>
            <a:ext cx="1943604" cy="1935030"/>
            <a:chOff x="3031308" y="2028495"/>
            <a:chExt cx="1943604" cy="1935030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031308" y="2996010"/>
              <a:ext cx="1943604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031308" y="2028495"/>
              <a:ext cx="1943604" cy="1935029"/>
            </a:xfrm>
            <a:prstGeom prst="ellipse">
              <a:avLst/>
            </a:prstGeom>
            <a:solidFill>
              <a:schemeClr val="accent2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3171362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 2</a:t>
              </a: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5128845" y="3108552"/>
            <a:ext cx="1945033" cy="2975846"/>
          </a:xfrm>
          <a:prstGeom prst="rect">
            <a:avLst/>
          </a:pr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28845" y="2141037"/>
            <a:ext cx="1945033" cy="1935030"/>
            <a:chOff x="5128845" y="2028494"/>
            <a:chExt cx="1945033" cy="1935030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5128845" y="2996009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8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8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5128845" y="2028494"/>
              <a:ext cx="1945033" cy="1935029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269613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 3</a:t>
              </a:r>
            </a:p>
          </p:txBody>
        </p:sp>
      </p:grp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7227811" y="3108554"/>
            <a:ext cx="1945033" cy="2975845"/>
          </a:xfrm>
          <a:prstGeom prst="rect">
            <a:avLst/>
          </a:pr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27811" y="2141039"/>
            <a:ext cx="1945033" cy="1935030"/>
            <a:chOff x="7227811" y="2028496"/>
            <a:chExt cx="1945033" cy="1935030"/>
          </a:xfrm>
        </p:grpSpPr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722781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7227811" y="2028496"/>
              <a:ext cx="1945033" cy="1935029"/>
            </a:xfrm>
            <a:prstGeom prst="ellipse">
              <a:avLst/>
            </a:prstGeom>
            <a:solidFill>
              <a:schemeClr val="accent4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36929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</a:t>
              </a:r>
              <a:r>
                <a:rPr lang="en-US" sz="3200" dirty="0"/>
                <a:t> </a:t>
              </a:r>
              <a:r>
                <a:rPr lang="en-US" sz="6600" dirty="0"/>
                <a:t>4</a:t>
              </a:r>
            </a:p>
          </p:txBody>
        </p:sp>
      </p:grp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9326778" y="3108554"/>
            <a:ext cx="1945033" cy="2975845"/>
          </a:xfrm>
          <a:prstGeom prst="rect">
            <a:avLst/>
          </a:prstGeom>
          <a:solidFill>
            <a:schemeClr val="accent5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26778" y="2141039"/>
            <a:ext cx="1945033" cy="1935030"/>
            <a:chOff x="9326778" y="2028496"/>
            <a:chExt cx="1945033" cy="1935030"/>
          </a:xfrm>
        </p:grpSpPr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9326778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9326778" y="2028496"/>
              <a:ext cx="1945033" cy="1935029"/>
            </a:xfrm>
            <a:prstGeom prst="ellipse">
              <a:avLst/>
            </a:prstGeom>
            <a:solidFill>
              <a:schemeClr val="accent5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9468260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</a:t>
              </a:r>
              <a:r>
                <a:rPr lang="en-US" sz="4000" dirty="0"/>
                <a:t> </a:t>
              </a:r>
              <a:r>
                <a:rPr lang="en-US" sz="6600" dirty="0"/>
                <a:t>5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701252" y="4321516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44645" y="4682964"/>
            <a:ext cx="1713432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delete resources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(DELETE)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88153" y="4321516"/>
            <a:ext cx="62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088137" y="4682964"/>
            <a:ext cx="1828517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Create new subordinate resources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(CREATE)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25775" y="43215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48141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Retrieve resource  information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(READ)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939679" y="432151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43611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primarily to update existing resource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(REPLACE)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44132" y="4321516"/>
            <a:ext cx="710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PATCH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42578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make partial update on a resource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(UPDATE)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9AED3C-9EDE-4658-931F-4F16C6C4EBD7}"/>
              </a:ext>
            </a:extLst>
          </p:cNvPr>
          <p:cNvSpPr txBox="1"/>
          <p:nvPr/>
        </p:nvSpPr>
        <p:spPr>
          <a:xfrm>
            <a:off x="839754" y="314776"/>
            <a:ext cx="1017036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Methods (CRUD)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954C82-226E-4392-9CE1-02AF2F7EAA98}"/>
              </a:ext>
            </a:extLst>
          </p:cNvPr>
          <p:cNvGrpSpPr/>
          <p:nvPr/>
        </p:nvGrpSpPr>
        <p:grpSpPr>
          <a:xfrm>
            <a:off x="932341" y="2141039"/>
            <a:ext cx="1945033" cy="1935030"/>
            <a:chOff x="932341" y="2028496"/>
            <a:chExt cx="1945033" cy="1935030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CDCA0133-068D-491D-9F1C-E1A533C0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4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8F2E1ED4-4EED-4945-B92A-9667A569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41" y="2028496"/>
              <a:ext cx="1945033" cy="1935029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30756057-914C-45AC-91EE-4A8F4364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82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0" dirty="0">
                  <a:latin typeface="Abadi" panose="020B0604020104020204" pitchFamily="34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2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25513" y="2072814"/>
            <a:ext cx="2585244" cy="4088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10757" y="2072814"/>
            <a:ext cx="2585244" cy="408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1" y="2072814"/>
            <a:ext cx="2585244" cy="4088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81245" y="2072814"/>
            <a:ext cx="2585244" cy="40880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35320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20564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05808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091052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99449" y="4490270"/>
            <a:ext cx="607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Basic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3488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ServiceNow, 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JIRA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75056" y="4490270"/>
            <a:ext cx="1027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OAuth 2.0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38264" y="4490270"/>
            <a:ext cx="67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62359" y="4490270"/>
            <a:ext cx="171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No Authentication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78244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Weather Forecast, Google Map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51959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Payment Gateways, ServiceNow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40431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Oracle WMS, 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JWT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2EEBF4-5086-412B-ABD6-4452737FB08E}"/>
              </a:ext>
            </a:extLst>
          </p:cNvPr>
          <p:cNvSpPr txBox="1"/>
          <p:nvPr/>
        </p:nvSpPr>
        <p:spPr>
          <a:xfrm>
            <a:off x="925513" y="309780"/>
            <a:ext cx="9542629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656B4-5A3E-4783-A659-C93465AF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0" y="2668728"/>
            <a:ext cx="1225628" cy="1225628"/>
          </a:xfrm>
          <a:prstGeom prst="rect">
            <a:avLst/>
          </a:prstGeom>
        </p:spPr>
      </p:pic>
      <p:pic>
        <p:nvPicPr>
          <p:cNvPr id="2052" name="Picture 4" descr="1) shop slow fashion + ethical clothing brands - basic.">
            <a:extLst>
              <a:ext uri="{FF2B5EF4-FFF2-40B4-BE49-F238E27FC236}">
                <a16:creationId xmlns:a16="http://schemas.microsoft.com/office/drawing/2014/main" id="{A9659BE5-98BD-4CB8-97DF-B54DED1D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9" y="2632071"/>
            <a:ext cx="2081637" cy="12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apToken (TOKEN) price, marketcap, chart, and info | CoinGecko">
            <a:extLst>
              <a:ext uri="{FF2B5EF4-FFF2-40B4-BE49-F238E27FC236}">
                <a16:creationId xmlns:a16="http://schemas.microsoft.com/office/drawing/2014/main" id="{43DD02E3-1B15-458B-811F-FB15752E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95" y="2456390"/>
            <a:ext cx="1600344" cy="16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0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6A37FA-FEEB-4EA7-9B1F-B8C85C7C0F59}"/>
              </a:ext>
            </a:extLst>
          </p:cNvPr>
          <p:cNvGrpSpPr/>
          <p:nvPr/>
        </p:nvGrpSpPr>
        <p:grpSpPr>
          <a:xfrm rot="16200000">
            <a:off x="-900537" y="2926630"/>
            <a:ext cx="5205786" cy="2362435"/>
            <a:chOff x="2812809" y="2071727"/>
            <a:chExt cx="8679734" cy="4085140"/>
          </a:xfrm>
        </p:grpSpPr>
        <p:sp>
          <p:nvSpPr>
            <p:cNvPr id="7" name="Round Same Side Corner Rectangle 6"/>
            <p:cNvSpPr/>
            <p:nvPr/>
          </p:nvSpPr>
          <p:spPr>
            <a:xfrm rot="16200000">
              <a:off x="4989437" y="1687452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ound Same Side Corner Rectangle 85"/>
            <p:cNvSpPr/>
            <p:nvPr/>
          </p:nvSpPr>
          <p:spPr>
            <a:xfrm rot="16200000">
              <a:off x="4989437" y="2711140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ound Same Side Corner Rectangle 86"/>
            <p:cNvSpPr/>
            <p:nvPr/>
          </p:nvSpPr>
          <p:spPr>
            <a:xfrm rot="16200000">
              <a:off x="4989437" y="3734828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Round Same Side Corner Rectangle 87"/>
            <p:cNvSpPr/>
            <p:nvPr/>
          </p:nvSpPr>
          <p:spPr>
            <a:xfrm rot="16200000">
              <a:off x="4989437" y="4758515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 flipH="1">
              <a:off x="7315216" y="3805457"/>
              <a:ext cx="1164675" cy="145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 flipH="1">
              <a:off x="6387789" y="2117127"/>
              <a:ext cx="927426" cy="1834035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793">
                  <a:moveTo>
                    <a:pt x="0" y="730"/>
                  </a:moveTo>
                  <a:lnTo>
                    <a:pt x="401" y="0"/>
                  </a:lnTo>
                  <a:lnTo>
                    <a:pt x="401" y="419"/>
                  </a:lnTo>
                  <a:lnTo>
                    <a:pt x="0" y="793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 flipH="1">
              <a:off x="7315216" y="3976589"/>
              <a:ext cx="1164675" cy="1457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 flipH="1">
              <a:off x="6387789" y="3141673"/>
              <a:ext cx="927426" cy="980619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24">
                  <a:moveTo>
                    <a:pt x="0" y="361"/>
                  </a:moveTo>
                  <a:lnTo>
                    <a:pt x="401" y="0"/>
                  </a:lnTo>
                  <a:lnTo>
                    <a:pt x="401" y="418"/>
                  </a:lnTo>
                  <a:lnTo>
                    <a:pt x="0" y="424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 flipH="1">
              <a:off x="7315216" y="4147917"/>
              <a:ext cx="1164675" cy="150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 flipH="1">
              <a:off x="6387789" y="4147917"/>
              <a:ext cx="927426" cy="985245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26">
                  <a:moveTo>
                    <a:pt x="401" y="426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401" y="7"/>
                  </a:lnTo>
                  <a:lnTo>
                    <a:pt x="401" y="4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flipH="1">
              <a:off x="7315216" y="4327457"/>
              <a:ext cx="1164675" cy="1457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 flipH="1">
              <a:off x="6387789" y="4327457"/>
              <a:ext cx="927426" cy="1829410"/>
            </a:xfrm>
            <a:custGeom>
              <a:avLst/>
              <a:gdLst>
                <a:gd name="T0" fmla="*/ 401 w 401"/>
                <a:gd name="T1" fmla="*/ 791 h 791"/>
                <a:gd name="T2" fmla="*/ 0 w 401"/>
                <a:gd name="T3" fmla="*/ 63 h 791"/>
                <a:gd name="T4" fmla="*/ 0 w 401"/>
                <a:gd name="T5" fmla="*/ 0 h 791"/>
                <a:gd name="T6" fmla="*/ 401 w 401"/>
                <a:gd name="T7" fmla="*/ 372 h 791"/>
                <a:gd name="T8" fmla="*/ 401 w 401"/>
                <a:gd name="T9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791">
                  <a:moveTo>
                    <a:pt x="401" y="791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401" y="372"/>
                  </a:lnTo>
                  <a:lnTo>
                    <a:pt x="401" y="79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618968" y="2173617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618968" y="3197895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618968" y="4220932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18968" y="5248994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722022" y="3244424"/>
              <a:ext cx="3770521" cy="1775480"/>
              <a:chOff x="7807626" y="2840139"/>
              <a:chExt cx="4028258" cy="1896844"/>
            </a:xfrm>
          </p:grpSpPr>
          <p:sp>
            <p:nvSpPr>
              <p:cNvPr id="53" name="Freeform 23"/>
              <p:cNvSpPr>
                <a:spLocks/>
              </p:cNvSpPr>
              <p:nvPr/>
            </p:nvSpPr>
            <p:spPr bwMode="auto">
              <a:xfrm flipH="1">
                <a:off x="7933294" y="3701769"/>
                <a:ext cx="2227002" cy="182321"/>
              </a:xfrm>
              <a:custGeom>
                <a:avLst/>
                <a:gdLst>
                  <a:gd name="T0" fmla="*/ 1206 w 1206"/>
                  <a:gd name="T1" fmla="*/ 49 h 98"/>
                  <a:gd name="T2" fmla="*/ 1157 w 1206"/>
                  <a:gd name="T3" fmla="*/ 98 h 98"/>
                  <a:gd name="T4" fmla="*/ 49 w 1206"/>
                  <a:gd name="T5" fmla="*/ 98 h 98"/>
                  <a:gd name="T6" fmla="*/ 0 w 1206"/>
                  <a:gd name="T7" fmla="*/ 49 h 98"/>
                  <a:gd name="T8" fmla="*/ 0 w 1206"/>
                  <a:gd name="T9" fmla="*/ 49 h 98"/>
                  <a:gd name="T10" fmla="*/ 49 w 1206"/>
                  <a:gd name="T11" fmla="*/ 0 h 98"/>
                  <a:gd name="T12" fmla="*/ 1157 w 1206"/>
                  <a:gd name="T13" fmla="*/ 0 h 98"/>
                  <a:gd name="T14" fmla="*/ 1206 w 1206"/>
                  <a:gd name="T1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6" h="98">
                    <a:moveTo>
                      <a:pt x="1206" y="49"/>
                    </a:moveTo>
                    <a:cubicBezTo>
                      <a:pt x="1206" y="76"/>
                      <a:pt x="1184" y="98"/>
                      <a:pt x="1157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22" y="98"/>
                      <a:pt x="0" y="76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1157" y="0"/>
                      <a:pt x="1157" y="0"/>
                      <a:pt x="1157" y="0"/>
                    </a:cubicBezTo>
                    <a:cubicBezTo>
                      <a:pt x="1184" y="0"/>
                      <a:pt x="1206" y="22"/>
                      <a:pt x="1206" y="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E0300"/>
                  </a:gs>
                  <a:gs pos="100000">
                    <a:srgbClr val="8E0300"/>
                  </a:gs>
                  <a:gs pos="50000">
                    <a:srgbClr val="DD0300"/>
                  </a:gs>
                </a:gsLst>
                <a:lin ang="5400000" scaled="1"/>
              </a:gra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9932750" y="3580221"/>
                <a:ext cx="1903134" cy="425416"/>
                <a:chOff x="8744013" y="3706830"/>
                <a:chExt cx="1903134" cy="425416"/>
              </a:xfrm>
            </p:grpSpPr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 flipH="1">
                  <a:off x="9694336" y="3886061"/>
                  <a:ext cx="952811" cy="66954"/>
                </a:xfrm>
                <a:custGeom>
                  <a:avLst/>
                  <a:gdLst>
                    <a:gd name="T0" fmla="*/ 104 w 516"/>
                    <a:gd name="T1" fmla="*/ 0 h 36"/>
                    <a:gd name="T2" fmla="*/ 0 w 516"/>
                    <a:gd name="T3" fmla="*/ 18 h 36"/>
                    <a:gd name="T4" fmla="*/ 104 w 516"/>
                    <a:gd name="T5" fmla="*/ 36 h 36"/>
                    <a:gd name="T6" fmla="*/ 516 w 516"/>
                    <a:gd name="T7" fmla="*/ 36 h 36"/>
                    <a:gd name="T8" fmla="*/ 516 w 516"/>
                    <a:gd name="T9" fmla="*/ 0 h 36"/>
                    <a:gd name="T10" fmla="*/ 104 w 516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6" h="36">
                      <a:moveTo>
                        <a:pt x="104" y="0"/>
                      </a:moveTo>
                      <a:cubicBezTo>
                        <a:pt x="104" y="0"/>
                        <a:pt x="0" y="12"/>
                        <a:pt x="0" y="18"/>
                      </a:cubicBezTo>
                      <a:cubicBezTo>
                        <a:pt x="0" y="24"/>
                        <a:pt x="104" y="36"/>
                        <a:pt x="104" y="36"/>
                      </a:cubicBezTo>
                      <a:cubicBezTo>
                        <a:pt x="516" y="36"/>
                        <a:pt x="516" y="36"/>
                        <a:pt x="516" y="36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Freeform 25"/>
                <p:cNvSpPr>
                  <a:spLocks/>
                </p:cNvSpPr>
                <p:nvPr/>
              </p:nvSpPr>
              <p:spPr bwMode="auto">
                <a:xfrm flipH="1">
                  <a:off x="9590727" y="3723311"/>
                  <a:ext cx="413056" cy="392454"/>
                </a:xfrm>
                <a:custGeom>
                  <a:avLst/>
                  <a:gdLst>
                    <a:gd name="T0" fmla="*/ 181 w 401"/>
                    <a:gd name="T1" fmla="*/ 0 h 381"/>
                    <a:gd name="T2" fmla="*/ 0 w 401"/>
                    <a:gd name="T3" fmla="*/ 138 h 381"/>
                    <a:gd name="T4" fmla="*/ 0 w 401"/>
                    <a:gd name="T5" fmla="*/ 243 h 381"/>
                    <a:gd name="T6" fmla="*/ 181 w 401"/>
                    <a:gd name="T7" fmla="*/ 381 h 381"/>
                    <a:gd name="T8" fmla="*/ 401 w 401"/>
                    <a:gd name="T9" fmla="*/ 381 h 381"/>
                    <a:gd name="T10" fmla="*/ 401 w 401"/>
                    <a:gd name="T11" fmla="*/ 0 h 381"/>
                    <a:gd name="T12" fmla="*/ 181 w 401"/>
                    <a:gd name="T1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81">
                      <a:moveTo>
                        <a:pt x="181" y="0"/>
                      </a:moveTo>
                      <a:lnTo>
                        <a:pt x="0" y="138"/>
                      </a:lnTo>
                      <a:lnTo>
                        <a:pt x="0" y="243"/>
                      </a:lnTo>
                      <a:lnTo>
                        <a:pt x="181" y="381"/>
                      </a:lnTo>
                      <a:lnTo>
                        <a:pt x="401" y="381"/>
                      </a:lnTo>
                      <a:lnTo>
                        <a:pt x="401" y="0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Freeform 26"/>
                <p:cNvSpPr>
                  <a:spLocks/>
                </p:cNvSpPr>
                <p:nvPr/>
              </p:nvSpPr>
              <p:spPr bwMode="auto">
                <a:xfrm flipH="1">
                  <a:off x="8744013" y="3723311"/>
                  <a:ext cx="414087" cy="392454"/>
                </a:xfrm>
                <a:custGeom>
                  <a:avLst/>
                  <a:gdLst>
                    <a:gd name="T0" fmla="*/ 221 w 402"/>
                    <a:gd name="T1" fmla="*/ 0 h 381"/>
                    <a:gd name="T2" fmla="*/ 402 w 402"/>
                    <a:gd name="T3" fmla="*/ 72 h 381"/>
                    <a:gd name="T4" fmla="*/ 402 w 402"/>
                    <a:gd name="T5" fmla="*/ 307 h 381"/>
                    <a:gd name="T6" fmla="*/ 221 w 402"/>
                    <a:gd name="T7" fmla="*/ 381 h 381"/>
                    <a:gd name="T8" fmla="*/ 0 w 402"/>
                    <a:gd name="T9" fmla="*/ 381 h 381"/>
                    <a:gd name="T10" fmla="*/ 0 w 402"/>
                    <a:gd name="T11" fmla="*/ 0 h 381"/>
                    <a:gd name="T12" fmla="*/ 221 w 402"/>
                    <a:gd name="T1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2" h="381">
                      <a:moveTo>
                        <a:pt x="221" y="0"/>
                      </a:moveTo>
                      <a:lnTo>
                        <a:pt x="402" y="72"/>
                      </a:lnTo>
                      <a:lnTo>
                        <a:pt x="402" y="307"/>
                      </a:lnTo>
                      <a:lnTo>
                        <a:pt x="221" y="381"/>
                      </a:lnTo>
                      <a:lnTo>
                        <a:pt x="0" y="381"/>
                      </a:lnTo>
                      <a:lnTo>
                        <a:pt x="0" y="0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 flipH="1">
                  <a:off x="9006679" y="3706830"/>
                  <a:ext cx="771520" cy="425416"/>
                </a:xfrm>
                <a:prstGeom prst="rect">
                  <a:avLst/>
                </a:prstGeom>
                <a:solidFill>
                  <a:srgbClr val="FAC5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Rectangle 31"/>
                <p:cNvSpPr>
                  <a:spLocks noChangeArrowheads="1"/>
                </p:cNvSpPr>
                <p:nvPr/>
              </p:nvSpPr>
              <p:spPr bwMode="auto">
                <a:xfrm flipH="1">
                  <a:off x="9688583" y="3706830"/>
                  <a:ext cx="32962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9544374" y="3706830"/>
                  <a:ext cx="65924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7" name="Rectangle 33"/>
                <p:cNvSpPr>
                  <a:spLocks noChangeArrowheads="1"/>
                </p:cNvSpPr>
                <p:nvPr/>
              </p:nvSpPr>
              <p:spPr bwMode="auto">
                <a:xfrm flipH="1">
                  <a:off x="9111746" y="3706830"/>
                  <a:ext cx="66955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 flipH="1">
                <a:off x="7807626" y="3282036"/>
                <a:ext cx="1172215" cy="470739"/>
              </a:xfrm>
              <a:custGeom>
                <a:avLst/>
                <a:gdLst>
                  <a:gd name="T0" fmla="*/ 505 w 635"/>
                  <a:gd name="T1" fmla="*/ 31 h 254"/>
                  <a:gd name="T2" fmla="*/ 218 w 635"/>
                  <a:gd name="T3" fmla="*/ 67 h 254"/>
                  <a:gd name="T4" fmla="*/ 0 w 635"/>
                  <a:gd name="T5" fmla="*/ 254 h 254"/>
                  <a:gd name="T6" fmla="*/ 487 w 635"/>
                  <a:gd name="T7" fmla="*/ 254 h 254"/>
                  <a:gd name="T8" fmla="*/ 575 w 635"/>
                  <a:gd name="T9" fmla="*/ 178 h 254"/>
                  <a:gd name="T10" fmla="*/ 505 w 635"/>
                  <a:gd name="T11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254">
                    <a:moveTo>
                      <a:pt x="505" y="31"/>
                    </a:moveTo>
                    <a:cubicBezTo>
                      <a:pt x="406" y="0"/>
                      <a:pt x="278" y="17"/>
                      <a:pt x="218" y="67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487" y="254"/>
                      <a:pt x="487" y="254"/>
                      <a:pt x="487" y="254"/>
                    </a:cubicBezTo>
                    <a:cubicBezTo>
                      <a:pt x="575" y="178"/>
                      <a:pt x="575" y="178"/>
                      <a:pt x="575" y="178"/>
                    </a:cubicBezTo>
                    <a:cubicBezTo>
                      <a:pt x="635" y="127"/>
                      <a:pt x="603" y="62"/>
                      <a:pt x="505" y="31"/>
                    </a:cubicBezTo>
                    <a:close/>
                  </a:path>
                </a:pathLst>
              </a:custGeom>
              <a:solidFill>
                <a:srgbClr val="8E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 flipH="1">
                <a:off x="7807626" y="3824345"/>
                <a:ext cx="1172215" cy="912638"/>
              </a:xfrm>
              <a:custGeom>
                <a:avLst/>
                <a:gdLst>
                  <a:gd name="T0" fmla="*/ 505 w 635"/>
                  <a:gd name="T1" fmla="*/ 433 h 493"/>
                  <a:gd name="T2" fmla="*/ 218 w 635"/>
                  <a:gd name="T3" fmla="*/ 362 h 493"/>
                  <a:gd name="T4" fmla="*/ 0 w 635"/>
                  <a:gd name="T5" fmla="*/ 0 h 493"/>
                  <a:gd name="T6" fmla="*/ 487 w 635"/>
                  <a:gd name="T7" fmla="*/ 0 h 493"/>
                  <a:gd name="T8" fmla="*/ 575 w 635"/>
                  <a:gd name="T9" fmla="*/ 147 h 493"/>
                  <a:gd name="T10" fmla="*/ 505 w 635"/>
                  <a:gd name="T11" fmla="*/ 43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493">
                    <a:moveTo>
                      <a:pt x="505" y="433"/>
                    </a:moveTo>
                    <a:cubicBezTo>
                      <a:pt x="406" y="493"/>
                      <a:pt x="278" y="461"/>
                      <a:pt x="218" y="3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575" y="147"/>
                      <a:pt x="575" y="147"/>
                      <a:pt x="575" y="147"/>
                    </a:cubicBezTo>
                    <a:cubicBezTo>
                      <a:pt x="635" y="246"/>
                      <a:pt x="603" y="374"/>
                      <a:pt x="505" y="433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rgbClr val="FF0000"/>
                  </a:gs>
                  <a:gs pos="100000">
                    <a:srgbClr val="8E03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Freeform 24"/>
              <p:cNvSpPr>
                <a:spLocks/>
              </p:cNvSpPr>
              <p:nvPr/>
            </p:nvSpPr>
            <p:spPr bwMode="auto">
              <a:xfrm flipH="1">
                <a:off x="7831317" y="3824345"/>
                <a:ext cx="1148524" cy="213223"/>
              </a:xfrm>
              <a:custGeom>
                <a:avLst/>
                <a:gdLst>
                  <a:gd name="T0" fmla="*/ 218 w 622"/>
                  <a:gd name="T1" fmla="*/ 58 h 115"/>
                  <a:gd name="T2" fmla="*/ 0 w 622"/>
                  <a:gd name="T3" fmla="*/ 0 h 115"/>
                  <a:gd name="T4" fmla="*/ 487 w 622"/>
                  <a:gd name="T5" fmla="*/ 0 h 115"/>
                  <a:gd name="T6" fmla="*/ 622 w 622"/>
                  <a:gd name="T7" fmla="*/ 62 h 115"/>
                  <a:gd name="T8" fmla="*/ 218 w 622"/>
                  <a:gd name="T9" fmla="*/ 5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2" h="115">
                    <a:moveTo>
                      <a:pt x="218" y="5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487" y="0"/>
                      <a:pt x="622" y="9"/>
                      <a:pt x="622" y="62"/>
                    </a:cubicBezTo>
                    <a:cubicBezTo>
                      <a:pt x="622" y="115"/>
                      <a:pt x="278" y="73"/>
                      <a:pt x="218" y="58"/>
                    </a:cubicBezTo>
                    <a:close/>
                  </a:path>
                </a:pathLst>
              </a:custGeom>
              <a:solidFill>
                <a:srgbClr val="DD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 flipH="1">
                <a:off x="7807626" y="2840139"/>
                <a:ext cx="1172215" cy="912638"/>
              </a:xfrm>
              <a:custGeom>
                <a:avLst/>
                <a:gdLst>
                  <a:gd name="T0" fmla="*/ 505 w 635"/>
                  <a:gd name="T1" fmla="*/ 59 h 493"/>
                  <a:gd name="T2" fmla="*/ 218 w 635"/>
                  <a:gd name="T3" fmla="*/ 130 h 493"/>
                  <a:gd name="T4" fmla="*/ 0 w 635"/>
                  <a:gd name="T5" fmla="*/ 493 h 493"/>
                  <a:gd name="T6" fmla="*/ 487 w 635"/>
                  <a:gd name="T7" fmla="*/ 493 h 493"/>
                  <a:gd name="T8" fmla="*/ 575 w 635"/>
                  <a:gd name="T9" fmla="*/ 346 h 493"/>
                  <a:gd name="T10" fmla="*/ 505 w 635"/>
                  <a:gd name="T11" fmla="*/ 5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493">
                    <a:moveTo>
                      <a:pt x="505" y="59"/>
                    </a:moveTo>
                    <a:cubicBezTo>
                      <a:pt x="406" y="0"/>
                      <a:pt x="278" y="32"/>
                      <a:pt x="218" y="130"/>
                    </a:cubicBezTo>
                    <a:cubicBezTo>
                      <a:pt x="0" y="493"/>
                      <a:pt x="0" y="493"/>
                      <a:pt x="0" y="493"/>
                    </a:cubicBezTo>
                    <a:cubicBezTo>
                      <a:pt x="487" y="493"/>
                      <a:pt x="487" y="493"/>
                      <a:pt x="487" y="493"/>
                    </a:cubicBezTo>
                    <a:cubicBezTo>
                      <a:pt x="575" y="346"/>
                      <a:pt x="575" y="346"/>
                      <a:pt x="575" y="346"/>
                    </a:cubicBezTo>
                    <a:cubicBezTo>
                      <a:pt x="635" y="247"/>
                      <a:pt x="603" y="119"/>
                      <a:pt x="505" y="59"/>
                    </a:cubicBezTo>
                    <a:close/>
                  </a:path>
                </a:pathLst>
              </a:custGeom>
              <a:solidFill>
                <a:srgbClr val="DD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 flipH="1">
                <a:off x="7894152" y="3282036"/>
                <a:ext cx="1085690" cy="470739"/>
              </a:xfrm>
              <a:custGeom>
                <a:avLst/>
                <a:gdLst>
                  <a:gd name="T0" fmla="*/ 588 w 588"/>
                  <a:gd name="T1" fmla="*/ 81 h 254"/>
                  <a:gd name="T2" fmla="*/ 505 w 588"/>
                  <a:gd name="T3" fmla="*/ 31 h 254"/>
                  <a:gd name="T4" fmla="*/ 218 w 588"/>
                  <a:gd name="T5" fmla="*/ 67 h 254"/>
                  <a:gd name="T6" fmla="*/ 0 w 588"/>
                  <a:gd name="T7" fmla="*/ 254 h 254"/>
                  <a:gd name="T8" fmla="*/ 487 w 588"/>
                  <a:gd name="T9" fmla="*/ 254 h 254"/>
                  <a:gd name="T10" fmla="*/ 575 w 588"/>
                  <a:gd name="T11" fmla="*/ 107 h 254"/>
                  <a:gd name="T12" fmla="*/ 588 w 588"/>
                  <a:gd name="T13" fmla="*/ 8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8" h="254">
                    <a:moveTo>
                      <a:pt x="588" y="81"/>
                    </a:moveTo>
                    <a:cubicBezTo>
                      <a:pt x="572" y="61"/>
                      <a:pt x="543" y="43"/>
                      <a:pt x="505" y="31"/>
                    </a:cubicBezTo>
                    <a:cubicBezTo>
                      <a:pt x="406" y="0"/>
                      <a:pt x="278" y="17"/>
                      <a:pt x="218" y="67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487" y="254"/>
                      <a:pt x="487" y="254"/>
                      <a:pt x="487" y="254"/>
                    </a:cubicBezTo>
                    <a:cubicBezTo>
                      <a:pt x="575" y="107"/>
                      <a:pt x="575" y="107"/>
                      <a:pt x="575" y="107"/>
                    </a:cubicBezTo>
                    <a:cubicBezTo>
                      <a:pt x="580" y="98"/>
                      <a:pt x="585" y="90"/>
                      <a:pt x="588" y="81"/>
                    </a:cubicBezTo>
                    <a:close/>
                  </a:path>
                </a:pathLst>
              </a:custGeom>
              <a:solidFill>
                <a:srgbClr val="000000">
                  <a:alpha val="9804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33293" y="3721540"/>
                <a:ext cx="1999456" cy="142779"/>
              </a:xfrm>
              <a:prstGeom prst="rect">
                <a:avLst/>
              </a:prstGeom>
              <a:gradFill>
                <a:gsLst>
                  <a:gs pos="50000">
                    <a:sysClr val="window" lastClr="FFFFFF">
                      <a:alpha val="20000"/>
                    </a:sysClr>
                  </a:gs>
                  <a:gs pos="0">
                    <a:srgbClr val="5B9BD5">
                      <a:lumMod val="5000"/>
                      <a:lumOff val="95000"/>
                      <a:alpha val="0"/>
                    </a:srgb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812809" y="2071727"/>
              <a:ext cx="1556062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Header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49601" y="3095115"/>
              <a:ext cx="1378699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Query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9075" y="4118700"/>
              <a:ext cx="1222614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47063" y="5142407"/>
              <a:ext cx="1120087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Path 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CED4976-F675-49DF-8499-BC0FE32EC22C}"/>
              </a:ext>
            </a:extLst>
          </p:cNvPr>
          <p:cNvSpPr txBox="1"/>
          <p:nvPr/>
        </p:nvSpPr>
        <p:spPr>
          <a:xfrm>
            <a:off x="335172" y="314776"/>
            <a:ext cx="9027544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Parameters – 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1E1F9-951E-4AD6-9DCF-E0D66D42DBCD}"/>
              </a:ext>
            </a:extLst>
          </p:cNvPr>
          <p:cNvSpPr/>
          <p:nvPr/>
        </p:nvSpPr>
        <p:spPr>
          <a:xfrm>
            <a:off x="3955988" y="1768270"/>
            <a:ext cx="81319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These data types are the most common with REST APIs:</a:t>
            </a:r>
          </a:p>
          <a:p>
            <a:endParaRPr lang="en-US" sz="24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string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An alphanumeric sequence of letters and/or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integer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 whole number — can be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boolean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true or false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object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Key-value pairs in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array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 list of values</a:t>
            </a:r>
            <a:endParaRPr lang="en-US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CED4976-F675-49DF-8499-BC0FE32EC22C}"/>
              </a:ext>
            </a:extLst>
          </p:cNvPr>
          <p:cNvSpPr txBox="1"/>
          <p:nvPr/>
        </p:nvSpPr>
        <p:spPr>
          <a:xfrm>
            <a:off x="335172" y="314776"/>
            <a:ext cx="9027544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(Contents)</a:t>
            </a:r>
          </a:p>
        </p:txBody>
      </p:sp>
      <p:sp>
        <p:nvSpPr>
          <p:cNvPr id="41" name="Freeform 70">
            <a:extLst>
              <a:ext uri="{FF2B5EF4-FFF2-40B4-BE49-F238E27FC236}">
                <a16:creationId xmlns:a16="http://schemas.microsoft.com/office/drawing/2014/main" id="{956E1B07-1470-4050-A6C4-4F4CB3C154C9}"/>
              </a:ext>
            </a:extLst>
          </p:cNvPr>
          <p:cNvSpPr>
            <a:spLocks/>
          </p:cNvSpPr>
          <p:nvPr/>
        </p:nvSpPr>
        <p:spPr bwMode="auto">
          <a:xfrm>
            <a:off x="9464044" y="5750501"/>
            <a:ext cx="725890" cy="493605"/>
          </a:xfrm>
          <a:custGeom>
            <a:avLst/>
            <a:gdLst>
              <a:gd name="T0" fmla="*/ 0 w 100"/>
              <a:gd name="T1" fmla="*/ 48 h 68"/>
              <a:gd name="T2" fmla="*/ 4 w 100"/>
              <a:gd name="T3" fmla="*/ 51 h 68"/>
              <a:gd name="T4" fmla="*/ 92 w 100"/>
              <a:gd name="T5" fmla="*/ 27 h 68"/>
              <a:gd name="T6" fmla="*/ 100 w 100"/>
              <a:gd name="T7" fmla="*/ 0 h 68"/>
              <a:gd name="T8" fmla="*/ 0 w 100"/>
              <a:gd name="T9" fmla="*/ 4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48"/>
                </a:moveTo>
                <a:cubicBezTo>
                  <a:pt x="1" y="48"/>
                  <a:pt x="3" y="50"/>
                  <a:pt x="4" y="51"/>
                </a:cubicBezTo>
                <a:cubicBezTo>
                  <a:pt x="35" y="68"/>
                  <a:pt x="74" y="58"/>
                  <a:pt x="92" y="27"/>
                </a:cubicBezTo>
                <a:cubicBezTo>
                  <a:pt x="97" y="18"/>
                  <a:pt x="100" y="9"/>
                  <a:pt x="100" y="0"/>
                </a:cubicBezTo>
                <a:cubicBezTo>
                  <a:pt x="70" y="23"/>
                  <a:pt x="36" y="39"/>
                  <a:pt x="0" y="4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2">
            <a:extLst>
              <a:ext uri="{FF2B5EF4-FFF2-40B4-BE49-F238E27FC236}">
                <a16:creationId xmlns:a16="http://schemas.microsoft.com/office/drawing/2014/main" id="{83AFF74A-74E2-4F79-BE47-547E0CCF3E60}"/>
              </a:ext>
            </a:extLst>
          </p:cNvPr>
          <p:cNvSpPr>
            <a:spLocks/>
          </p:cNvSpPr>
          <p:nvPr/>
        </p:nvSpPr>
        <p:spPr bwMode="auto">
          <a:xfrm>
            <a:off x="10894854" y="3617998"/>
            <a:ext cx="335523" cy="808157"/>
          </a:xfrm>
          <a:custGeom>
            <a:avLst/>
            <a:gdLst>
              <a:gd name="T0" fmla="*/ 8 w 46"/>
              <a:gd name="T1" fmla="*/ 111 h 111"/>
              <a:gd name="T2" fmla="*/ 28 w 46"/>
              <a:gd name="T3" fmla="*/ 90 h 111"/>
              <a:gd name="T4" fmla="*/ 4 w 46"/>
              <a:gd name="T5" fmla="*/ 2 h 111"/>
              <a:gd name="T6" fmla="*/ 0 w 46"/>
              <a:gd name="T7" fmla="*/ 0 h 111"/>
              <a:gd name="T8" fmla="*/ 8 w 4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8" y="111"/>
                </a:moveTo>
                <a:cubicBezTo>
                  <a:pt x="16" y="106"/>
                  <a:pt x="23" y="99"/>
                  <a:pt x="28" y="90"/>
                </a:cubicBezTo>
                <a:cubicBezTo>
                  <a:pt x="46" y="59"/>
                  <a:pt x="35" y="20"/>
                  <a:pt x="4" y="2"/>
                </a:cubicBezTo>
                <a:cubicBezTo>
                  <a:pt x="3" y="1"/>
                  <a:pt x="1" y="0"/>
                  <a:pt x="0" y="0"/>
                </a:cubicBezTo>
                <a:cubicBezTo>
                  <a:pt x="10" y="35"/>
                  <a:pt x="13" y="73"/>
                  <a:pt x="8" y="11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5">
            <a:extLst>
              <a:ext uri="{FF2B5EF4-FFF2-40B4-BE49-F238E27FC236}">
                <a16:creationId xmlns:a16="http://schemas.microsoft.com/office/drawing/2014/main" id="{E7A0C9C6-9018-45A6-A754-8C58AAFD680F}"/>
              </a:ext>
            </a:extLst>
          </p:cNvPr>
          <p:cNvSpPr>
            <a:spLocks/>
          </p:cNvSpPr>
          <p:nvPr/>
        </p:nvSpPr>
        <p:spPr bwMode="auto">
          <a:xfrm>
            <a:off x="7552533" y="2287200"/>
            <a:ext cx="675885" cy="509736"/>
          </a:xfrm>
          <a:custGeom>
            <a:avLst/>
            <a:gdLst>
              <a:gd name="T0" fmla="*/ 0 w 93"/>
              <a:gd name="T1" fmla="*/ 64 h 70"/>
              <a:gd name="T2" fmla="*/ 65 w 93"/>
              <a:gd name="T3" fmla="*/ 0 h 70"/>
              <a:gd name="T4" fmla="*/ 93 w 93"/>
              <a:gd name="T5" fmla="*/ 7 h 70"/>
              <a:gd name="T6" fmla="*/ 0 w 93"/>
              <a:gd name="T7" fmla="*/ 70 h 70"/>
              <a:gd name="T8" fmla="*/ 0 w 93"/>
              <a:gd name="T9" fmla="*/ 6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0" y="64"/>
                </a:moveTo>
                <a:cubicBezTo>
                  <a:pt x="0" y="29"/>
                  <a:pt x="29" y="0"/>
                  <a:pt x="65" y="0"/>
                </a:cubicBezTo>
                <a:cubicBezTo>
                  <a:pt x="75" y="0"/>
                  <a:pt x="84" y="2"/>
                  <a:pt x="93" y="7"/>
                </a:cubicBezTo>
                <a:cubicBezTo>
                  <a:pt x="93" y="7"/>
                  <a:pt x="26" y="43"/>
                  <a:pt x="0" y="70"/>
                </a:cubicBezTo>
                <a:cubicBezTo>
                  <a:pt x="0" y="70"/>
                  <a:pt x="0" y="66"/>
                  <a:pt x="0" y="6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9C533E0A-9F97-4403-AD23-D726538D7F9C}"/>
              </a:ext>
            </a:extLst>
          </p:cNvPr>
          <p:cNvSpPr>
            <a:spLocks/>
          </p:cNvSpPr>
          <p:nvPr/>
        </p:nvSpPr>
        <p:spPr bwMode="auto">
          <a:xfrm>
            <a:off x="9747948" y="2287200"/>
            <a:ext cx="675885" cy="509736"/>
          </a:xfrm>
          <a:custGeom>
            <a:avLst/>
            <a:gdLst>
              <a:gd name="T0" fmla="*/ 93 w 93"/>
              <a:gd name="T1" fmla="*/ 70 h 70"/>
              <a:gd name="T2" fmla="*/ 93 w 93"/>
              <a:gd name="T3" fmla="*/ 64 h 70"/>
              <a:gd name="T4" fmla="*/ 28 w 93"/>
              <a:gd name="T5" fmla="*/ 0 h 70"/>
              <a:gd name="T6" fmla="*/ 0 w 93"/>
              <a:gd name="T7" fmla="*/ 6 h 70"/>
              <a:gd name="T8" fmla="*/ 93 w 93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93" y="70"/>
                </a:moveTo>
                <a:cubicBezTo>
                  <a:pt x="93" y="69"/>
                  <a:pt x="93" y="66"/>
                  <a:pt x="93" y="64"/>
                </a:cubicBezTo>
                <a:cubicBezTo>
                  <a:pt x="93" y="29"/>
                  <a:pt x="64" y="0"/>
                  <a:pt x="28" y="0"/>
                </a:cubicBezTo>
                <a:cubicBezTo>
                  <a:pt x="18" y="0"/>
                  <a:pt x="9" y="2"/>
                  <a:pt x="0" y="6"/>
                </a:cubicBezTo>
                <a:cubicBezTo>
                  <a:pt x="35" y="21"/>
                  <a:pt x="67" y="43"/>
                  <a:pt x="93" y="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7">
            <a:extLst>
              <a:ext uri="{FF2B5EF4-FFF2-40B4-BE49-F238E27FC236}">
                <a16:creationId xmlns:a16="http://schemas.microsoft.com/office/drawing/2014/main" id="{CA5C5EB3-3F0A-47CF-B017-81FD959214F0}"/>
              </a:ext>
            </a:extLst>
          </p:cNvPr>
          <p:cNvSpPr>
            <a:spLocks/>
          </p:cNvSpPr>
          <p:nvPr/>
        </p:nvSpPr>
        <p:spPr bwMode="auto">
          <a:xfrm>
            <a:off x="6760183" y="3603804"/>
            <a:ext cx="333909" cy="808157"/>
          </a:xfrm>
          <a:custGeom>
            <a:avLst/>
            <a:gdLst>
              <a:gd name="T0" fmla="*/ 46 w 46"/>
              <a:gd name="T1" fmla="*/ 0 h 111"/>
              <a:gd name="T2" fmla="*/ 42 w 46"/>
              <a:gd name="T3" fmla="*/ 2 h 111"/>
              <a:gd name="T4" fmla="*/ 18 w 46"/>
              <a:gd name="T5" fmla="*/ 90 h 111"/>
              <a:gd name="T6" fmla="*/ 38 w 46"/>
              <a:gd name="T7" fmla="*/ 111 h 111"/>
              <a:gd name="T8" fmla="*/ 46 w 46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46" y="0"/>
                </a:moveTo>
                <a:cubicBezTo>
                  <a:pt x="45" y="0"/>
                  <a:pt x="43" y="1"/>
                  <a:pt x="42" y="2"/>
                </a:cubicBezTo>
                <a:cubicBezTo>
                  <a:pt x="11" y="20"/>
                  <a:pt x="0" y="59"/>
                  <a:pt x="18" y="90"/>
                </a:cubicBezTo>
                <a:cubicBezTo>
                  <a:pt x="23" y="99"/>
                  <a:pt x="30" y="106"/>
                  <a:pt x="38" y="111"/>
                </a:cubicBezTo>
                <a:cubicBezTo>
                  <a:pt x="33" y="73"/>
                  <a:pt x="36" y="35"/>
                  <a:pt x="46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2FC39ED-F9BE-42D2-835F-655986CED1C1}"/>
              </a:ext>
            </a:extLst>
          </p:cNvPr>
          <p:cNvSpPr>
            <a:spLocks/>
          </p:cNvSpPr>
          <p:nvPr/>
        </p:nvSpPr>
        <p:spPr bwMode="auto">
          <a:xfrm>
            <a:off x="7799012" y="5736307"/>
            <a:ext cx="727503" cy="493605"/>
          </a:xfrm>
          <a:custGeom>
            <a:avLst/>
            <a:gdLst>
              <a:gd name="T0" fmla="*/ 0 w 100"/>
              <a:gd name="T1" fmla="*/ 0 h 68"/>
              <a:gd name="T2" fmla="*/ 8 w 100"/>
              <a:gd name="T3" fmla="*/ 27 h 68"/>
              <a:gd name="T4" fmla="*/ 96 w 100"/>
              <a:gd name="T5" fmla="*/ 51 h 68"/>
              <a:gd name="T6" fmla="*/ 100 w 100"/>
              <a:gd name="T7" fmla="*/ 48 h 68"/>
              <a:gd name="T8" fmla="*/ 0 w 100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0"/>
                </a:moveTo>
                <a:cubicBezTo>
                  <a:pt x="0" y="9"/>
                  <a:pt x="3" y="18"/>
                  <a:pt x="8" y="27"/>
                </a:cubicBezTo>
                <a:cubicBezTo>
                  <a:pt x="26" y="58"/>
                  <a:pt x="65" y="68"/>
                  <a:pt x="96" y="51"/>
                </a:cubicBezTo>
                <a:cubicBezTo>
                  <a:pt x="97" y="50"/>
                  <a:pt x="100" y="48"/>
                  <a:pt x="100" y="48"/>
                </a:cubicBezTo>
                <a:cubicBezTo>
                  <a:pt x="64" y="39"/>
                  <a:pt x="30" y="23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66">
            <a:extLst>
              <a:ext uri="{FF2B5EF4-FFF2-40B4-BE49-F238E27FC236}">
                <a16:creationId xmlns:a16="http://schemas.microsoft.com/office/drawing/2014/main" id="{2E885EE8-AA1B-42FC-8BFE-160E0EB7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6" y="2185575"/>
            <a:ext cx="3974652" cy="3971424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9">
            <a:extLst>
              <a:ext uri="{FF2B5EF4-FFF2-40B4-BE49-F238E27FC236}">
                <a16:creationId xmlns:a16="http://schemas.microsoft.com/office/drawing/2014/main" id="{97989E97-A67E-40EA-8EF7-263D543F5205}"/>
              </a:ext>
            </a:extLst>
          </p:cNvPr>
          <p:cNvSpPr>
            <a:spLocks/>
          </p:cNvSpPr>
          <p:nvPr/>
        </p:nvSpPr>
        <p:spPr bwMode="auto">
          <a:xfrm>
            <a:off x="6803736" y="4026432"/>
            <a:ext cx="1548566" cy="2079271"/>
          </a:xfrm>
          <a:custGeom>
            <a:avLst/>
            <a:gdLst>
              <a:gd name="T0" fmla="*/ 43 w 213"/>
              <a:gd name="T1" fmla="*/ 167 h 286"/>
              <a:gd name="T2" fmla="*/ 168 w 213"/>
              <a:gd name="T3" fmla="*/ 286 h 286"/>
              <a:gd name="T4" fmla="*/ 146 w 213"/>
              <a:gd name="T5" fmla="*/ 263 h 286"/>
              <a:gd name="T6" fmla="*/ 145 w 213"/>
              <a:gd name="T7" fmla="*/ 262 h 286"/>
              <a:gd name="T8" fmla="*/ 137 w 213"/>
              <a:gd name="T9" fmla="*/ 234 h 286"/>
              <a:gd name="T10" fmla="*/ 169 w 213"/>
              <a:gd name="T11" fmla="*/ 174 h 286"/>
              <a:gd name="T12" fmla="*/ 194 w 213"/>
              <a:gd name="T13" fmla="*/ 80 h 286"/>
              <a:gd name="T14" fmla="*/ 100 w 213"/>
              <a:gd name="T15" fmla="*/ 55 h 286"/>
              <a:gd name="T16" fmla="*/ 32 w 213"/>
              <a:gd name="T17" fmla="*/ 53 h 286"/>
              <a:gd name="T18" fmla="*/ 12 w 213"/>
              <a:gd name="T19" fmla="*/ 32 h 286"/>
              <a:gd name="T20" fmla="*/ 11 w 213"/>
              <a:gd name="T21" fmla="*/ 31 h 286"/>
              <a:gd name="T22" fmla="*/ 3 w 213"/>
              <a:gd name="T23" fmla="*/ 0 h 286"/>
              <a:gd name="T24" fmla="*/ 43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43" y="167"/>
                </a:moveTo>
                <a:cubicBezTo>
                  <a:pt x="74" y="220"/>
                  <a:pt x="118" y="260"/>
                  <a:pt x="168" y="286"/>
                </a:cubicBezTo>
                <a:cubicBezTo>
                  <a:pt x="159" y="280"/>
                  <a:pt x="152" y="273"/>
                  <a:pt x="146" y="263"/>
                </a:cubicBezTo>
                <a:cubicBezTo>
                  <a:pt x="145" y="263"/>
                  <a:pt x="145" y="262"/>
                  <a:pt x="145" y="262"/>
                </a:cubicBezTo>
                <a:cubicBezTo>
                  <a:pt x="140" y="253"/>
                  <a:pt x="137" y="244"/>
                  <a:pt x="137" y="234"/>
                </a:cubicBezTo>
                <a:cubicBezTo>
                  <a:pt x="135" y="211"/>
                  <a:pt x="147" y="187"/>
                  <a:pt x="169" y="174"/>
                </a:cubicBezTo>
                <a:cubicBezTo>
                  <a:pt x="201" y="155"/>
                  <a:pt x="213" y="113"/>
                  <a:pt x="194" y="80"/>
                </a:cubicBezTo>
                <a:cubicBezTo>
                  <a:pt x="175" y="48"/>
                  <a:pt x="133" y="36"/>
                  <a:pt x="100" y="55"/>
                </a:cubicBezTo>
                <a:cubicBezTo>
                  <a:pt x="78" y="68"/>
                  <a:pt x="52" y="66"/>
                  <a:pt x="32" y="53"/>
                </a:cubicBezTo>
                <a:cubicBezTo>
                  <a:pt x="24" y="48"/>
                  <a:pt x="17" y="41"/>
                  <a:pt x="12" y="32"/>
                </a:cubicBezTo>
                <a:cubicBezTo>
                  <a:pt x="12" y="31"/>
                  <a:pt x="12" y="31"/>
                  <a:pt x="11" y="31"/>
                </a:cubicBezTo>
                <a:cubicBezTo>
                  <a:pt x="6" y="21"/>
                  <a:pt x="3" y="10"/>
                  <a:pt x="3" y="0"/>
                </a:cubicBezTo>
                <a:cubicBezTo>
                  <a:pt x="0" y="56"/>
                  <a:pt x="13" y="115"/>
                  <a:pt x="43" y="1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1">
            <a:extLst>
              <a:ext uri="{FF2B5EF4-FFF2-40B4-BE49-F238E27FC236}">
                <a16:creationId xmlns:a16="http://schemas.microsoft.com/office/drawing/2014/main" id="{BFA3D3CB-5FF6-4190-A424-DB235B916205}"/>
              </a:ext>
            </a:extLst>
          </p:cNvPr>
          <p:cNvSpPr>
            <a:spLocks/>
          </p:cNvSpPr>
          <p:nvPr/>
        </p:nvSpPr>
        <p:spPr bwMode="auto">
          <a:xfrm>
            <a:off x="9638258" y="4040627"/>
            <a:ext cx="1548566" cy="2079271"/>
          </a:xfrm>
          <a:custGeom>
            <a:avLst/>
            <a:gdLst>
              <a:gd name="T0" fmla="*/ 170 w 213"/>
              <a:gd name="T1" fmla="*/ 167 h 286"/>
              <a:gd name="T2" fmla="*/ 210 w 213"/>
              <a:gd name="T3" fmla="*/ 0 h 286"/>
              <a:gd name="T4" fmla="*/ 202 w 213"/>
              <a:gd name="T5" fmla="*/ 31 h 286"/>
              <a:gd name="T6" fmla="*/ 201 w 213"/>
              <a:gd name="T7" fmla="*/ 32 h 286"/>
              <a:gd name="T8" fmla="*/ 181 w 213"/>
              <a:gd name="T9" fmla="*/ 53 h 286"/>
              <a:gd name="T10" fmla="*/ 113 w 213"/>
              <a:gd name="T11" fmla="*/ 55 h 286"/>
              <a:gd name="T12" fmla="*/ 19 w 213"/>
              <a:gd name="T13" fmla="*/ 80 h 286"/>
              <a:gd name="T14" fmla="*/ 44 w 213"/>
              <a:gd name="T15" fmla="*/ 174 h 286"/>
              <a:gd name="T16" fmla="*/ 76 w 213"/>
              <a:gd name="T17" fmla="*/ 234 h 286"/>
              <a:gd name="T18" fmla="*/ 68 w 213"/>
              <a:gd name="T19" fmla="*/ 262 h 286"/>
              <a:gd name="T20" fmla="*/ 67 w 213"/>
              <a:gd name="T21" fmla="*/ 263 h 286"/>
              <a:gd name="T22" fmla="*/ 45 w 213"/>
              <a:gd name="T23" fmla="*/ 286 h 286"/>
              <a:gd name="T24" fmla="*/ 170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170" y="167"/>
                </a:moveTo>
                <a:cubicBezTo>
                  <a:pt x="200" y="115"/>
                  <a:pt x="213" y="56"/>
                  <a:pt x="210" y="0"/>
                </a:cubicBezTo>
                <a:cubicBezTo>
                  <a:pt x="210" y="10"/>
                  <a:pt x="207" y="21"/>
                  <a:pt x="202" y="31"/>
                </a:cubicBezTo>
                <a:cubicBezTo>
                  <a:pt x="201" y="31"/>
                  <a:pt x="201" y="31"/>
                  <a:pt x="201" y="32"/>
                </a:cubicBezTo>
                <a:cubicBezTo>
                  <a:pt x="196" y="41"/>
                  <a:pt x="189" y="48"/>
                  <a:pt x="181" y="53"/>
                </a:cubicBezTo>
                <a:cubicBezTo>
                  <a:pt x="161" y="66"/>
                  <a:pt x="135" y="68"/>
                  <a:pt x="113" y="55"/>
                </a:cubicBezTo>
                <a:cubicBezTo>
                  <a:pt x="80" y="36"/>
                  <a:pt x="38" y="48"/>
                  <a:pt x="19" y="80"/>
                </a:cubicBezTo>
                <a:cubicBezTo>
                  <a:pt x="0" y="113"/>
                  <a:pt x="12" y="155"/>
                  <a:pt x="44" y="174"/>
                </a:cubicBezTo>
                <a:cubicBezTo>
                  <a:pt x="66" y="187"/>
                  <a:pt x="78" y="211"/>
                  <a:pt x="76" y="234"/>
                </a:cubicBezTo>
                <a:cubicBezTo>
                  <a:pt x="76" y="244"/>
                  <a:pt x="73" y="253"/>
                  <a:pt x="68" y="262"/>
                </a:cubicBezTo>
                <a:cubicBezTo>
                  <a:pt x="68" y="262"/>
                  <a:pt x="68" y="263"/>
                  <a:pt x="67" y="263"/>
                </a:cubicBezTo>
                <a:cubicBezTo>
                  <a:pt x="61" y="273"/>
                  <a:pt x="54" y="280"/>
                  <a:pt x="45" y="286"/>
                </a:cubicBezTo>
                <a:cubicBezTo>
                  <a:pt x="95" y="260"/>
                  <a:pt x="139" y="220"/>
                  <a:pt x="170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>
            <a:extLst>
              <a:ext uri="{FF2B5EF4-FFF2-40B4-BE49-F238E27FC236}">
                <a16:creationId xmlns:a16="http://schemas.microsoft.com/office/drawing/2014/main" id="{1C6D1B1E-F60A-4BD6-85B3-265DF240082D}"/>
              </a:ext>
            </a:extLst>
          </p:cNvPr>
          <p:cNvSpPr>
            <a:spLocks/>
          </p:cNvSpPr>
          <p:nvPr/>
        </p:nvSpPr>
        <p:spPr bwMode="auto">
          <a:xfrm>
            <a:off x="7784818" y="1990392"/>
            <a:ext cx="2405117" cy="1264661"/>
          </a:xfrm>
          <a:custGeom>
            <a:avLst/>
            <a:gdLst>
              <a:gd name="T0" fmla="*/ 166 w 331"/>
              <a:gd name="T1" fmla="*/ 0 h 174"/>
              <a:gd name="T2" fmla="*/ 0 w 331"/>
              <a:gd name="T3" fmla="*/ 50 h 174"/>
              <a:gd name="T4" fmla="*/ 31 w 331"/>
              <a:gd name="T5" fmla="*/ 41 h 174"/>
              <a:gd name="T6" fmla="*/ 33 w 331"/>
              <a:gd name="T7" fmla="*/ 41 h 174"/>
              <a:gd name="T8" fmla="*/ 61 w 331"/>
              <a:gd name="T9" fmla="*/ 48 h 174"/>
              <a:gd name="T10" fmla="*/ 97 w 331"/>
              <a:gd name="T11" fmla="*/ 105 h 174"/>
              <a:gd name="T12" fmla="*/ 166 w 331"/>
              <a:gd name="T13" fmla="*/ 174 h 174"/>
              <a:gd name="T14" fmla="*/ 234 w 331"/>
              <a:gd name="T15" fmla="*/ 105 h 174"/>
              <a:gd name="T16" fmla="*/ 270 w 331"/>
              <a:gd name="T17" fmla="*/ 48 h 174"/>
              <a:gd name="T18" fmla="*/ 298 w 331"/>
              <a:gd name="T19" fmla="*/ 41 h 174"/>
              <a:gd name="T20" fmla="*/ 300 w 331"/>
              <a:gd name="T21" fmla="*/ 41 h 174"/>
              <a:gd name="T22" fmla="*/ 331 w 331"/>
              <a:gd name="T23" fmla="*/ 50 h 174"/>
              <a:gd name="T24" fmla="*/ 166 w 331"/>
              <a:gd name="T2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174">
                <a:moveTo>
                  <a:pt x="166" y="0"/>
                </a:moveTo>
                <a:cubicBezTo>
                  <a:pt x="105" y="0"/>
                  <a:pt x="48" y="18"/>
                  <a:pt x="0" y="50"/>
                </a:cubicBezTo>
                <a:cubicBezTo>
                  <a:pt x="10" y="44"/>
                  <a:pt x="20" y="41"/>
                  <a:pt x="31" y="41"/>
                </a:cubicBezTo>
                <a:cubicBezTo>
                  <a:pt x="32" y="41"/>
                  <a:pt x="32" y="41"/>
                  <a:pt x="33" y="41"/>
                </a:cubicBezTo>
                <a:cubicBezTo>
                  <a:pt x="43" y="41"/>
                  <a:pt x="52" y="43"/>
                  <a:pt x="61" y="48"/>
                </a:cubicBezTo>
                <a:cubicBezTo>
                  <a:pt x="82" y="58"/>
                  <a:pt x="97" y="80"/>
                  <a:pt x="97" y="105"/>
                </a:cubicBezTo>
                <a:cubicBezTo>
                  <a:pt x="97" y="143"/>
                  <a:pt x="128" y="174"/>
                  <a:pt x="166" y="174"/>
                </a:cubicBezTo>
                <a:cubicBezTo>
                  <a:pt x="203" y="174"/>
                  <a:pt x="234" y="143"/>
                  <a:pt x="234" y="105"/>
                </a:cubicBezTo>
                <a:cubicBezTo>
                  <a:pt x="234" y="80"/>
                  <a:pt x="249" y="58"/>
                  <a:pt x="270" y="48"/>
                </a:cubicBezTo>
                <a:cubicBezTo>
                  <a:pt x="279" y="43"/>
                  <a:pt x="288" y="41"/>
                  <a:pt x="298" y="41"/>
                </a:cubicBezTo>
                <a:cubicBezTo>
                  <a:pt x="299" y="41"/>
                  <a:pt x="299" y="41"/>
                  <a:pt x="300" y="41"/>
                </a:cubicBezTo>
                <a:cubicBezTo>
                  <a:pt x="311" y="41"/>
                  <a:pt x="321" y="44"/>
                  <a:pt x="331" y="50"/>
                </a:cubicBezTo>
                <a:cubicBezTo>
                  <a:pt x="283" y="18"/>
                  <a:pt x="227" y="0"/>
                  <a:pt x="1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296F4C-E1F5-4BCC-BC7C-2144A9FD60C0}"/>
              </a:ext>
            </a:extLst>
          </p:cNvPr>
          <p:cNvSpPr txBox="1"/>
          <p:nvPr/>
        </p:nvSpPr>
        <p:spPr>
          <a:xfrm rot="18091918">
            <a:off x="9539747" y="4612508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XML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68A4A2-9CCC-4D89-85F5-4DFF775458A8}"/>
              </a:ext>
            </a:extLst>
          </p:cNvPr>
          <p:cNvSpPr/>
          <p:nvPr/>
        </p:nvSpPr>
        <p:spPr>
          <a:xfrm>
            <a:off x="8712299" y="2533685"/>
            <a:ext cx="55015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F894F7-CE56-4F36-B0F6-66F8AF822C69}"/>
              </a:ext>
            </a:extLst>
          </p:cNvPr>
          <p:cNvSpPr/>
          <p:nvPr/>
        </p:nvSpPr>
        <p:spPr>
          <a:xfrm>
            <a:off x="7521726" y="4619558"/>
            <a:ext cx="55015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B6919A-3810-4A20-93D8-E5A1A2B13FC4}"/>
              </a:ext>
            </a:extLst>
          </p:cNvPr>
          <p:cNvSpPr/>
          <p:nvPr/>
        </p:nvSpPr>
        <p:spPr>
          <a:xfrm>
            <a:off x="9914857" y="4633753"/>
            <a:ext cx="55015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DC69BC-35E0-4156-904B-FEE2AF633836}"/>
              </a:ext>
            </a:extLst>
          </p:cNvPr>
          <p:cNvSpPr txBox="1"/>
          <p:nvPr/>
        </p:nvSpPr>
        <p:spPr>
          <a:xfrm rot="3600000">
            <a:off x="6772464" y="4601900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TXT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B4A403-DA2D-4153-AF2A-FE82483221D7}"/>
              </a:ext>
            </a:extLst>
          </p:cNvPr>
          <p:cNvSpPr txBox="1"/>
          <p:nvPr/>
        </p:nvSpPr>
        <p:spPr>
          <a:xfrm>
            <a:off x="8147443" y="2308335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JSON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7332E-A85E-4748-81E9-C800010308E1}"/>
              </a:ext>
            </a:extLst>
          </p:cNvPr>
          <p:cNvSpPr txBox="1"/>
          <p:nvPr/>
        </p:nvSpPr>
        <p:spPr>
          <a:xfrm>
            <a:off x="914760" y="2424056"/>
            <a:ext cx="441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rPr>
              <a:t>The body can have different formats like below:</a:t>
            </a:r>
            <a:endParaRPr lang="en-US" sz="24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cs typeface="Montserrat" panose="02000000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737F4F-2BB5-4ACD-BEE8-E9B59CDC8BB3}"/>
              </a:ext>
            </a:extLst>
          </p:cNvPr>
          <p:cNvSpPr/>
          <p:nvPr/>
        </p:nvSpPr>
        <p:spPr>
          <a:xfrm>
            <a:off x="1364785" y="3602948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-  JavaScript Object Notation</a:t>
            </a: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8EA7A1F0-A1F4-4780-9CBB-C3DD03CE90E8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358310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3571EA-E3BC-41E1-9918-62CBBE3283A4}"/>
              </a:ext>
            </a:extLst>
          </p:cNvPr>
          <p:cNvSpPr/>
          <p:nvPr/>
        </p:nvSpPr>
        <p:spPr>
          <a:xfrm>
            <a:off x="1364785" y="4122426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 - Extensible Markup Language</a:t>
            </a: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04BAC8E-8A1E-4970-9E23-72E160024B99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4102584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69F50D-0436-4FF9-BA1F-6014FC05C993}"/>
              </a:ext>
            </a:extLst>
          </p:cNvPr>
          <p:cNvSpPr/>
          <p:nvPr/>
        </p:nvSpPr>
        <p:spPr>
          <a:xfrm>
            <a:off x="1364785" y="4601064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TXT – Plain text format</a:t>
            </a: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392BAA32-9BFA-47F2-9F26-6760268E45CB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4581222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5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5F6A51-26FA-4724-980B-B43F74CD7714}"/>
              </a:ext>
            </a:extLst>
          </p:cNvPr>
          <p:cNvSpPr/>
          <p:nvPr/>
        </p:nvSpPr>
        <p:spPr>
          <a:xfrm>
            <a:off x="559115" y="2062304"/>
            <a:ext cx="6510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“name”: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"Babu"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 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“age”: 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“city”: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"Chennai"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70792-A6D1-4D20-A949-77410BE8A2BB}"/>
              </a:ext>
            </a:extLst>
          </p:cNvPr>
          <p:cNvSpPr txBox="1"/>
          <p:nvPr/>
        </p:nvSpPr>
        <p:spPr>
          <a:xfrm>
            <a:off x="559115" y="1539084"/>
            <a:ext cx="9028178" cy="52322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Simple JSON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74624-D85F-42ED-A100-20A3CDE9C08A}"/>
              </a:ext>
            </a:extLst>
          </p:cNvPr>
          <p:cNvSpPr/>
          <p:nvPr/>
        </p:nvSpPr>
        <p:spPr>
          <a:xfrm>
            <a:off x="5539993" y="2062304"/>
            <a:ext cx="6510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“name”: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"Babu"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 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“age”: 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“companies”: [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"Syntel", "HCL", "HP", "TL"]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EF7F6-A5D9-4B2B-8E2B-00612B2D5F86}"/>
              </a:ext>
            </a:extLst>
          </p:cNvPr>
          <p:cNvSpPr txBox="1"/>
          <p:nvPr/>
        </p:nvSpPr>
        <p:spPr>
          <a:xfrm>
            <a:off x="5539993" y="1539084"/>
            <a:ext cx="9028178" cy="52322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Simple JSON Array</a:t>
            </a:r>
          </a:p>
        </p:txBody>
      </p:sp>
    </p:spTree>
    <p:extLst>
      <p:ext uri="{BB962C8B-B14F-4D97-AF65-F5344CB8AC3E}">
        <p14:creationId xmlns:p14="http://schemas.microsoft.com/office/powerpoint/2010/main" val="204404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Nested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74624-D85F-42ED-A100-20A3CDE9C08A}"/>
              </a:ext>
            </a:extLst>
          </p:cNvPr>
          <p:cNvSpPr/>
          <p:nvPr/>
        </p:nvSpPr>
        <p:spPr>
          <a:xfrm>
            <a:off x="334538" y="1159055"/>
            <a:ext cx="118574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</a:t>
            </a:r>
            <a:r>
              <a:rPr lang="en-US" sz="2400" dirty="0" err="1">
                <a:solidFill>
                  <a:srgbClr val="000000"/>
                </a:solidFill>
                <a:latin typeface="Abadi" panose="020B0604020104020204" pitchFamily="34" charset="0"/>
              </a:rPr>
              <a:t>name":</a:t>
            </a:r>
            <a:r>
              <a:rPr lang="en-US" sz="2400" dirty="0" err="1">
                <a:solidFill>
                  <a:srgbClr val="A52A2A"/>
                </a:solidFill>
                <a:latin typeface="Abadi" panose="020B0604020104020204" pitchFamily="34" charset="0"/>
              </a:rPr>
              <a:t>"Babu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"age":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"companies":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[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syntel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3.1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hcl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   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hp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13.2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uk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","sg"]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tl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4.3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</a:p>
          <a:p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/>
          <p:cNvSpPr>
            <a:spLocks/>
          </p:cNvSpPr>
          <p:nvPr/>
        </p:nvSpPr>
        <p:spPr bwMode="auto">
          <a:xfrm>
            <a:off x="793551" y="2165142"/>
            <a:ext cx="2492272" cy="2490161"/>
          </a:xfrm>
          <a:custGeom>
            <a:avLst/>
            <a:gdLst>
              <a:gd name="T0" fmla="*/ 591 w 1181"/>
              <a:gd name="T1" fmla="*/ 1180 h 1180"/>
              <a:gd name="T2" fmla="*/ 0 w 1181"/>
              <a:gd name="T3" fmla="*/ 590 h 1180"/>
              <a:gd name="T4" fmla="*/ 591 w 1181"/>
              <a:gd name="T5" fmla="*/ 0 h 1180"/>
              <a:gd name="T6" fmla="*/ 1181 w 1181"/>
              <a:gd name="T7" fmla="*/ 590 h 1180"/>
              <a:gd name="T8" fmla="*/ 591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1" y="590"/>
                </a:lnTo>
                <a:lnTo>
                  <a:pt x="591" y="1180"/>
                </a:lnTo>
                <a:close/>
              </a:path>
            </a:pathLst>
          </a:custGeom>
          <a:solidFill>
            <a:srgbClr val="43B02A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820125" y="2165142"/>
            <a:ext cx="2494382" cy="2490161"/>
          </a:xfrm>
          <a:custGeom>
            <a:avLst/>
            <a:gdLst>
              <a:gd name="T0" fmla="*/ 591 w 1182"/>
              <a:gd name="T1" fmla="*/ 1180 h 1180"/>
              <a:gd name="T2" fmla="*/ 0 w 1182"/>
              <a:gd name="T3" fmla="*/ 590 h 1180"/>
              <a:gd name="T4" fmla="*/ 591 w 1182"/>
              <a:gd name="T5" fmla="*/ 0 h 1180"/>
              <a:gd name="T6" fmla="*/ 1182 w 1182"/>
              <a:gd name="T7" fmla="*/ 590 h 1180"/>
              <a:gd name="T8" fmla="*/ 591 w 1182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2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2" y="590"/>
                </a:lnTo>
                <a:lnTo>
                  <a:pt x="591" y="1180"/>
                </a:lnTo>
                <a:close/>
              </a:path>
            </a:pathLst>
          </a:custGeom>
          <a:solidFill>
            <a:schemeClr val="tx2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4848810" y="2165142"/>
            <a:ext cx="2492272" cy="2490161"/>
          </a:xfrm>
          <a:custGeom>
            <a:avLst/>
            <a:gdLst>
              <a:gd name="T0" fmla="*/ 590 w 1181"/>
              <a:gd name="T1" fmla="*/ 1180 h 1180"/>
              <a:gd name="T2" fmla="*/ 0 w 1181"/>
              <a:gd name="T3" fmla="*/ 590 h 1180"/>
              <a:gd name="T4" fmla="*/ 590 w 1181"/>
              <a:gd name="T5" fmla="*/ 0 h 1180"/>
              <a:gd name="T6" fmla="*/ 1181 w 1181"/>
              <a:gd name="T7" fmla="*/ 590 h 1180"/>
              <a:gd name="T8" fmla="*/ 590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0" y="1180"/>
                </a:moveTo>
                <a:lnTo>
                  <a:pt x="0" y="590"/>
                </a:lnTo>
                <a:lnTo>
                  <a:pt x="590" y="0"/>
                </a:lnTo>
                <a:lnTo>
                  <a:pt x="1181" y="590"/>
                </a:lnTo>
                <a:lnTo>
                  <a:pt x="590" y="1180"/>
                </a:lnTo>
                <a:close/>
              </a:path>
            </a:pathLst>
          </a:custGeom>
          <a:solidFill>
            <a:srgbClr val="366E9E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6875384" y="2165142"/>
            <a:ext cx="2492272" cy="2490161"/>
          </a:xfrm>
          <a:custGeom>
            <a:avLst/>
            <a:gdLst>
              <a:gd name="T0" fmla="*/ 590 w 1181"/>
              <a:gd name="T1" fmla="*/ 1180 h 1180"/>
              <a:gd name="T2" fmla="*/ 0 w 1181"/>
              <a:gd name="T3" fmla="*/ 590 h 1180"/>
              <a:gd name="T4" fmla="*/ 590 w 1181"/>
              <a:gd name="T5" fmla="*/ 0 h 1180"/>
              <a:gd name="T6" fmla="*/ 1181 w 1181"/>
              <a:gd name="T7" fmla="*/ 590 h 1180"/>
              <a:gd name="T8" fmla="*/ 590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0" y="1180"/>
                </a:moveTo>
                <a:lnTo>
                  <a:pt x="0" y="590"/>
                </a:lnTo>
                <a:lnTo>
                  <a:pt x="590" y="0"/>
                </a:lnTo>
                <a:lnTo>
                  <a:pt x="1181" y="590"/>
                </a:lnTo>
                <a:lnTo>
                  <a:pt x="590" y="1180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8901958" y="2165142"/>
            <a:ext cx="2496492" cy="2490161"/>
          </a:xfrm>
          <a:custGeom>
            <a:avLst/>
            <a:gdLst>
              <a:gd name="T0" fmla="*/ 591 w 1183"/>
              <a:gd name="T1" fmla="*/ 1180 h 1180"/>
              <a:gd name="T2" fmla="*/ 0 w 1183"/>
              <a:gd name="T3" fmla="*/ 590 h 1180"/>
              <a:gd name="T4" fmla="*/ 591 w 1183"/>
              <a:gd name="T5" fmla="*/ 0 h 1180"/>
              <a:gd name="T6" fmla="*/ 1183 w 1183"/>
              <a:gd name="T7" fmla="*/ 590 h 1180"/>
              <a:gd name="T8" fmla="*/ 591 w 1183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3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3" y="590"/>
                </a:lnTo>
                <a:lnTo>
                  <a:pt x="591" y="118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8438" y="4749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Information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0758" y="474958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Success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7473" y="474958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Redirects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54514" y="4749588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Clients Errors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0028" y="4749588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Server Errors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E480E-7388-41AD-8CCE-F861C94DCABE}"/>
              </a:ext>
            </a:extLst>
          </p:cNvPr>
          <p:cNvSpPr txBox="1"/>
          <p:nvPr/>
        </p:nvSpPr>
        <p:spPr>
          <a:xfrm>
            <a:off x="634482" y="314776"/>
            <a:ext cx="10178981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Codes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5BC2FCB-62BD-44B9-98A6-3A17ECEDC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6" y="2880472"/>
            <a:ext cx="970993" cy="970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6DC60-F40D-4CF3-97E6-9A08895A9382}"/>
              </a:ext>
            </a:extLst>
          </p:cNvPr>
          <p:cNvSpPr txBox="1"/>
          <p:nvPr/>
        </p:nvSpPr>
        <p:spPr>
          <a:xfrm>
            <a:off x="1507916" y="3155795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100 -199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5B0966-EF1D-4F41-85F5-67D425354871}"/>
              </a:ext>
            </a:extLst>
          </p:cNvPr>
          <p:cNvSpPr txBox="1"/>
          <p:nvPr/>
        </p:nvSpPr>
        <p:spPr>
          <a:xfrm>
            <a:off x="3511005" y="3244334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200 - 299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0CF55-6DE3-4BD0-8795-35515EAAB3F8}"/>
              </a:ext>
            </a:extLst>
          </p:cNvPr>
          <p:cNvSpPr txBox="1"/>
          <p:nvPr/>
        </p:nvSpPr>
        <p:spPr>
          <a:xfrm>
            <a:off x="5628191" y="3225556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300 - 399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5450D-3D4D-46BB-913B-C03F6CF77ECA}"/>
              </a:ext>
            </a:extLst>
          </p:cNvPr>
          <p:cNvSpPr txBox="1"/>
          <p:nvPr/>
        </p:nvSpPr>
        <p:spPr>
          <a:xfrm>
            <a:off x="7654766" y="3231802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400 - 499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1423A-2D74-461C-8D93-ADEE55CFBA00}"/>
              </a:ext>
            </a:extLst>
          </p:cNvPr>
          <p:cNvSpPr txBox="1"/>
          <p:nvPr/>
        </p:nvSpPr>
        <p:spPr>
          <a:xfrm>
            <a:off x="9671729" y="3181302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500 - 599</a:t>
            </a:r>
          </a:p>
        </p:txBody>
      </p:sp>
    </p:spTree>
    <p:extLst>
      <p:ext uri="{BB962C8B-B14F-4D97-AF65-F5344CB8AC3E}">
        <p14:creationId xmlns:p14="http://schemas.microsoft.com/office/powerpoint/2010/main" val="243263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420</Words>
  <Application>Microsoft Office PowerPoint</Application>
  <PresentationFormat>Widescreen</PresentationFormat>
  <Paragraphs>108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游ゴシック</vt:lpstr>
      <vt:lpstr>Abadi</vt:lpstr>
      <vt:lpstr>Arial</vt:lpstr>
      <vt:lpstr>Calibri</vt:lpstr>
      <vt:lpstr>Calibri Light</vt:lpstr>
      <vt:lpstr>Montserrat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Manickam</dc:creator>
  <cp:lastModifiedBy>dell</cp:lastModifiedBy>
  <cp:revision>66</cp:revision>
  <dcterms:created xsi:type="dcterms:W3CDTF">2020-05-07T11:56:50Z</dcterms:created>
  <dcterms:modified xsi:type="dcterms:W3CDTF">2023-12-23T07:25:30Z</dcterms:modified>
</cp:coreProperties>
</file>