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319" r:id="rId4"/>
    <p:sldId id="260" r:id="rId5"/>
    <p:sldId id="261" r:id="rId6"/>
    <p:sldId id="262" r:id="rId7"/>
    <p:sldId id="318" r:id="rId8"/>
    <p:sldId id="264" r:id="rId9"/>
    <p:sldId id="263" r:id="rId10"/>
    <p:sldId id="267" r:id="rId11"/>
    <p:sldId id="268" r:id="rId12"/>
    <p:sldId id="269" r:id="rId13"/>
    <p:sldId id="265" r:id="rId14"/>
    <p:sldId id="266" r:id="rId15"/>
    <p:sldId id="270" r:id="rId16"/>
    <p:sldId id="271" r:id="rId17"/>
    <p:sldId id="272" r:id="rId18"/>
    <p:sldId id="274" r:id="rId19"/>
    <p:sldId id="273" r:id="rId20"/>
    <p:sldId id="289" r:id="rId21"/>
    <p:sldId id="275" r:id="rId22"/>
    <p:sldId id="290" r:id="rId23"/>
    <p:sldId id="291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5" r:id="rId33"/>
    <p:sldId id="286" r:id="rId34"/>
    <p:sldId id="288" r:id="rId35"/>
    <p:sldId id="287" r:id="rId36"/>
    <p:sldId id="292" r:id="rId37"/>
    <p:sldId id="293" r:id="rId38"/>
    <p:sldId id="294" r:id="rId39"/>
    <p:sldId id="295" r:id="rId40"/>
    <p:sldId id="296" r:id="rId41"/>
    <p:sldId id="297" r:id="rId42"/>
    <p:sldId id="306" r:id="rId43"/>
    <p:sldId id="298" r:id="rId44"/>
    <p:sldId id="299" r:id="rId45"/>
    <p:sldId id="307" r:id="rId46"/>
    <p:sldId id="301" r:id="rId47"/>
    <p:sldId id="300" r:id="rId48"/>
    <p:sldId id="302" r:id="rId49"/>
    <p:sldId id="303" r:id="rId50"/>
    <p:sldId id="304" r:id="rId51"/>
    <p:sldId id="305" r:id="rId52"/>
    <p:sldId id="308" r:id="rId53"/>
    <p:sldId id="316" r:id="rId54"/>
    <p:sldId id="309" r:id="rId55"/>
    <p:sldId id="311" r:id="rId56"/>
    <p:sldId id="312" r:id="rId57"/>
    <p:sldId id="317" r:id="rId58"/>
    <p:sldId id="313" r:id="rId59"/>
    <p:sldId id="314" r:id="rId60"/>
    <p:sldId id="315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FDDB5F-F203-4BF0-A1FE-9C58FEC503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FE52E-419E-48E8-BEE7-CB9648E65A34}">
      <dgm:prSet custT="1"/>
      <dgm:spPr/>
      <dgm:t>
        <a:bodyPr/>
        <a:lstStyle/>
        <a:p>
          <a:pPr algn="ctr" rtl="0"/>
          <a:endParaRPr lang="en-US" sz="3600" b="1" dirty="0" smtClean="0"/>
        </a:p>
        <a:p>
          <a:pPr algn="ctr" rtl="0"/>
          <a:r>
            <a:rPr lang="en-US" sz="3600" b="1" dirty="0" smtClean="0"/>
            <a:t> Introduction to Data structure and Algorithm Analysis</a:t>
          </a:r>
        </a:p>
        <a:p>
          <a:pPr algn="l" rtl="0"/>
          <a:endParaRPr lang="en-US" sz="2100" dirty="0"/>
        </a:p>
      </dgm:t>
    </dgm:pt>
    <dgm:pt modelId="{B7DBCDDA-8E99-4660-9102-5C26B65D6603}" type="sibTrans" cxnId="{8AD94B48-2ABF-49BA-9888-CEF892DE7F41}">
      <dgm:prSet/>
      <dgm:spPr/>
      <dgm:t>
        <a:bodyPr/>
        <a:lstStyle/>
        <a:p>
          <a:endParaRPr lang="en-US"/>
        </a:p>
      </dgm:t>
    </dgm:pt>
    <dgm:pt modelId="{21599B5E-07A4-4BD9-BE77-2A15A258084F}" type="parTrans" cxnId="{8AD94B48-2ABF-49BA-9888-CEF892DE7F41}">
      <dgm:prSet/>
      <dgm:spPr/>
      <dgm:t>
        <a:bodyPr/>
        <a:lstStyle/>
        <a:p>
          <a:endParaRPr lang="en-US"/>
        </a:p>
      </dgm:t>
    </dgm:pt>
    <dgm:pt modelId="{EB437DAC-61A9-47F2-95BF-9DECE08E38EB}" type="pres">
      <dgm:prSet presAssocID="{70FDDB5F-F203-4BF0-A1FE-9C58FEC5032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C285DE-82F8-4B3C-B5F6-6A1BDBE5B951}" type="pres">
      <dgm:prSet presAssocID="{30DFE52E-419E-48E8-BEE7-CB9648E65A34}" presName="parentText" presStyleLbl="node1" presStyleIdx="0" presStyleCnt="1" custScaleY="195469" custLinFactNeighborX="1396" custLinFactNeighborY="1204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E5C545-EC4D-468E-8D1D-890FDF8314B4}" type="presOf" srcId="{70FDDB5F-F203-4BF0-A1FE-9C58FEC50324}" destId="{EB437DAC-61A9-47F2-95BF-9DECE08E38EB}" srcOrd="0" destOrd="0" presId="urn:microsoft.com/office/officeart/2005/8/layout/vList2"/>
    <dgm:cxn modelId="{982B28DB-721B-4DCC-8112-4252B3A35563}" type="presOf" srcId="{30DFE52E-419E-48E8-BEE7-CB9648E65A34}" destId="{00C285DE-82F8-4B3C-B5F6-6A1BDBE5B951}" srcOrd="0" destOrd="0" presId="urn:microsoft.com/office/officeart/2005/8/layout/vList2"/>
    <dgm:cxn modelId="{8AD94B48-2ABF-49BA-9888-CEF892DE7F41}" srcId="{70FDDB5F-F203-4BF0-A1FE-9C58FEC50324}" destId="{30DFE52E-419E-48E8-BEE7-CB9648E65A34}" srcOrd="0" destOrd="0" parTransId="{21599B5E-07A4-4BD9-BE77-2A15A258084F}" sibTransId="{B7DBCDDA-8E99-4660-9102-5C26B65D6603}"/>
    <dgm:cxn modelId="{EE4BB947-DB0A-4EA2-9F29-E4DBB96B1200}" type="presParOf" srcId="{EB437DAC-61A9-47F2-95BF-9DECE08E38EB}" destId="{00C285DE-82F8-4B3C-B5F6-6A1BDBE5B95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285DE-82F8-4B3C-B5F6-6A1BDBE5B951}">
      <dsp:nvSpPr>
        <dsp:cNvPr id="0" name=""/>
        <dsp:cNvSpPr/>
      </dsp:nvSpPr>
      <dsp:spPr>
        <a:xfrm>
          <a:off x="0" y="1137"/>
          <a:ext cx="8229600" cy="11640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 smtClean="0"/>
        </a:p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 Introduction to Data structure and Algorithm Analysis</a:t>
          </a:r>
        </a:p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56826" y="57963"/>
        <a:ext cx="8115948" cy="1050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58398E8-76A4-44EA-978A-B637107BD743}" type="datetimeFigureOut">
              <a:rPr lang="en-US"/>
              <a:pPr>
                <a:defRPr/>
              </a:pPr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039061D3-4E3B-4525-81F9-22664425DA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3555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4ED4F57-659A-4368-9738-E3181FB97833}" type="datetimeFigureOut">
              <a:rPr lang="en-US"/>
              <a:pPr>
                <a:defRPr/>
              </a:pPr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23C75082-AA11-42B2-B79B-B166C86A35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3728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F58C8-6AF7-480C-9B1D-5DA6118A1D68}" type="datetime1">
              <a:rPr lang="en-US"/>
              <a:pPr>
                <a:defRPr/>
              </a:pPr>
              <a:t>10/12/2023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DSA          Prepared by Dagne W.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8ACE3F9F-FD42-4493-BDDD-46632D4872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796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lu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55A3F-D9C7-47B9-8495-B30D50605A78}" type="datetime1">
              <a:rPr lang="en-US"/>
              <a:pPr>
                <a:defRPr/>
              </a:pPr>
              <a:t>10/12/2023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DSA          Prepared by Dagne W.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28E0C-89DB-40FD-BD90-A8BF2B08B3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279886"/>
      </p:ext>
    </p:extLst>
  </p:cSld>
  <p:clrMapOvr>
    <a:masterClrMapping/>
  </p:clrMapOvr>
  <p:transition>
    <p:plu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9B86A-AF5F-4BC0-827D-135AE9EA1114}" type="datetime1">
              <a:rPr lang="en-US"/>
              <a:pPr>
                <a:defRPr/>
              </a:pPr>
              <a:t>10/12/2023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DSA          Prepared by Dagne W.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F32B-3D11-46E5-B841-2FB8ADB729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4983523"/>
      </p:ext>
    </p:extLst>
  </p:cSld>
  <p:clrMapOvr>
    <a:masterClrMapping/>
  </p:clrMapOvr>
  <p:transition>
    <p:plu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0D36F-989D-4198-B867-B10341BB41CD}" type="datetime1">
              <a:rPr lang="en-US"/>
              <a:pPr>
                <a:defRPr/>
              </a:pPr>
              <a:t>10/12/2023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DSA          Prepared by Dagne W.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94326-5F7A-4626-97FF-43BC33075C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486820"/>
      </p:ext>
    </p:extLst>
  </p:cSld>
  <p:clrMapOvr>
    <a:masterClrMapping/>
  </p:clrMapOvr>
  <p:transition>
    <p:plu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AF625-9EB8-4E4C-87CF-1A19B3347B30}" type="datetime1">
              <a:rPr lang="en-US"/>
              <a:pPr>
                <a:defRPr/>
              </a:pPr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DSA          Prepared by Dagne W.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56295C12-6A91-4066-A537-BBD6E09D33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460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lu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3D562-9E86-4323-A9CD-51E7AB350FBF}" type="datetime1">
              <a:rPr lang="en-US"/>
              <a:pPr>
                <a:defRPr/>
              </a:pPr>
              <a:t>10/12/2023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DSA          Prepared by Dagne W.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A7509-1608-4CEC-BF2E-F7209D67B6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720675"/>
      </p:ext>
    </p:extLst>
  </p:cSld>
  <p:clrMapOvr>
    <a:masterClrMapping/>
  </p:clrMapOvr>
  <p:transition>
    <p:plu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E8E11-2C9D-4FBF-94DF-89399BA48C9F}" type="datetime1">
              <a:rPr lang="en-US"/>
              <a:pPr>
                <a:defRPr/>
              </a:pPr>
              <a:t>10/12/2023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DSA          Prepared by Dagne W.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29CE2-FACD-44DE-8717-0E9435D519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6579768"/>
      </p:ext>
    </p:extLst>
  </p:cSld>
  <p:clrMapOvr>
    <a:masterClrMapping/>
  </p:clrMapOvr>
  <p:transition>
    <p:plu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2E2B0-A1D5-4741-B27D-2A7C1D8AF175}" type="datetime1">
              <a:rPr lang="en-US"/>
              <a:pPr>
                <a:defRPr/>
              </a:pPr>
              <a:t>10/12/2023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DSA          Prepared by Dagne W.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DB235-F04E-402F-A321-3227BF216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415545"/>
      </p:ext>
    </p:extLst>
  </p:cSld>
  <p:clrMapOvr>
    <a:masterClrMapping/>
  </p:clrMapOvr>
  <p:transition>
    <p:plu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D536E-7C7D-4F98-B48F-04E3DDA0CF50}" type="datetime1">
              <a:rPr lang="en-US"/>
              <a:pPr>
                <a:defRPr/>
              </a:pPr>
              <a:t>10/12/2023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DSA          Prepared by Dagne W.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9AA89-EB09-45AC-A897-6A67F33FA6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39237"/>
      </p:ext>
    </p:extLst>
  </p:cSld>
  <p:clrMapOvr>
    <a:masterClrMapping/>
  </p:clrMapOvr>
  <p:transition>
    <p:plu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24965-4F42-40A4-B28E-1867DA5D428E}" type="datetime1">
              <a:rPr lang="en-US"/>
              <a:pPr>
                <a:defRPr/>
              </a:pPr>
              <a:t>10/12/2023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DSA          Prepared by Dagne W.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BC21C-4BC1-4F1E-9ABA-B12BFEFE9C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857801"/>
      </p:ext>
    </p:extLst>
  </p:cSld>
  <p:clrMapOvr>
    <a:masterClrMapping/>
  </p:clrMapOvr>
  <p:transition>
    <p:plu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EB0C6-4133-4F63-8C49-D61A77B9F601}" type="datetime1">
              <a:rPr lang="en-US"/>
              <a:pPr>
                <a:defRPr/>
              </a:pPr>
              <a:t>10/12/2023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DSA          Prepared by Dagne W.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D94AC-FA69-4110-AB81-A30ED588F2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651249"/>
      </p:ext>
    </p:extLst>
  </p:cSld>
  <p:clrMapOvr>
    <a:masterClrMapping/>
  </p:clrMapOvr>
  <p:transition>
    <p:plu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F6164E8-D535-42BE-B6D9-5E32D6DA68D2}" type="datetime1">
              <a:rPr lang="en-US"/>
              <a:pPr>
                <a:defRPr/>
              </a:pPr>
              <a:t>10/12/2023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DSA          Prepared by Dagne W.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  <a:latin typeface="Constantia" pitchFamily="18" charset="0"/>
                <a:cs typeface="Arial" charset="0"/>
              </a:defRPr>
            </a:lvl1pPr>
          </a:lstStyle>
          <a:p>
            <a:pPr>
              <a:defRPr/>
            </a:pPr>
            <a:fld id="{8733088B-189D-4F6D-B97F-195B9BAED7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03" r:id="rId2"/>
    <p:sldLayoutId id="2147484012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13" r:id="rId9"/>
    <p:sldLayoutId id="2147484009" r:id="rId10"/>
    <p:sldLayoutId id="2147484010" r:id="rId11"/>
  </p:sldLayoutIdLst>
  <p:transition>
    <p:plus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1.xml"/><Relationship Id="rId7" Type="http://schemas.openxmlformats.org/officeDocument/2006/relationships/hyperlink" Target="http://images.google.com.et/imgres?imgurl=http://appledifferent.com/wordpress/wp-content/java.jpg&amp;imgrefurl=http://www.taranfx.com/blog/?p=1065&amp;usg=__raWnGemH_xOrhk4fklLOjrEdR_8=&amp;h=300&amp;w=300&amp;sz=11&amp;hl=am&amp;start=4&amp;tbnid=4e9FOkYzE0vwrM:&amp;tbnh=116&amp;tbnw=116&amp;prev=/images?q=Java&amp;gbv=2&amp;hl=am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304800" y="1295400"/>
          <a:ext cx="8229600" cy="1165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362" name="Picture 2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3200400"/>
            <a:ext cx="7772400" cy="29717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12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31589AF-6605-49A5-92CE-1AB0819E01FC}" type="slidenum">
              <a:rPr lang="en-US" altLang="en-US" smtClean="0">
                <a:solidFill>
                  <a:srgbClr val="D1EAEE"/>
                </a:solidFill>
                <a:latin typeface="Constantia" pitchFamily="18" charset="0"/>
              </a:rPr>
              <a:pPr/>
              <a:t>1</a:t>
            </a:fld>
            <a:endParaRPr lang="en-US" altLang="en-US" smtClean="0">
              <a:solidFill>
                <a:srgbClr val="D1EAEE"/>
              </a:solidFill>
              <a:latin typeface="Constantia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          Prepared by Dagne W.</a:t>
            </a:r>
          </a:p>
        </p:txBody>
      </p:sp>
      <p:sp>
        <p:nvSpPr>
          <p:cNvPr id="5126" name="Rectangle 1"/>
          <p:cNvSpPr>
            <a:spLocks noChangeArrowheads="1"/>
          </p:cNvSpPr>
          <p:nvPr/>
        </p:nvSpPr>
        <p:spPr bwMode="auto">
          <a:xfrm>
            <a:off x="1670050" y="331788"/>
            <a:ext cx="472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4000"/>
              <a:t>Chapter One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Purpose </a:t>
            </a:r>
            <a:r>
              <a:rPr lang="en-US" dirty="0"/>
              <a:t>of </a:t>
            </a:r>
            <a:r>
              <a:rPr lang="en-US" dirty="0" smtClean="0"/>
              <a:t>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382000" cy="525780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500" dirty="0">
                <a:solidFill>
                  <a:srgbClr val="00B050"/>
                </a:solidFill>
              </a:rPr>
              <a:t>What is the purpose of algorithms in programs?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200" dirty="0" smtClean="0"/>
              <a:t>Take </a:t>
            </a:r>
            <a:r>
              <a:rPr lang="en-US" sz="2200" dirty="0"/>
              <a:t>values as </a:t>
            </a:r>
            <a:r>
              <a:rPr lang="en-US" sz="2200" dirty="0" err="1" smtClean="0"/>
              <a:t>input:Example</a:t>
            </a:r>
            <a:r>
              <a:rPr lang="en-US" sz="2200" dirty="0"/>
              <a:t>: </a:t>
            </a:r>
            <a:r>
              <a:rPr lang="en-US" sz="2200" dirty="0" err="1"/>
              <a:t>cin</a:t>
            </a:r>
            <a:r>
              <a:rPr lang="en-US" sz="2200" dirty="0"/>
              <a:t>&gt;&gt;age;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200" dirty="0"/>
              <a:t>Change the values held by data </a:t>
            </a:r>
            <a:r>
              <a:rPr lang="en-US" sz="2200" dirty="0" smtClean="0"/>
              <a:t>structures: Example</a:t>
            </a:r>
            <a:r>
              <a:rPr lang="en-US" sz="2200" dirty="0"/>
              <a:t>: age=age+1;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200" dirty="0"/>
              <a:t>Change the organization of the data </a:t>
            </a:r>
            <a:r>
              <a:rPr lang="en-US" sz="2200" dirty="0" smtClean="0"/>
              <a:t>structure: Example</a:t>
            </a:r>
            <a:r>
              <a:rPr lang="en-US" sz="2200" dirty="0"/>
              <a:t>: Sort students by name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200" dirty="0"/>
              <a:t>Produce </a:t>
            </a:r>
            <a:r>
              <a:rPr lang="en-US" sz="2200" dirty="0" smtClean="0"/>
              <a:t>outputs: Example</a:t>
            </a:r>
            <a:r>
              <a:rPr lang="en-US" sz="2200" dirty="0"/>
              <a:t>: Display student’s information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200" dirty="0"/>
              <a:t>The quality of a data structure is related to its ability to </a:t>
            </a:r>
            <a:r>
              <a:rPr lang="en-US" sz="2200" dirty="0">
                <a:solidFill>
                  <a:srgbClr val="FF0000"/>
                </a:solidFill>
              </a:rPr>
              <a:t>successfully model the characteristics of the world (problem). </a:t>
            </a:r>
            <a:endParaRPr lang="en-US" sz="2200" dirty="0" smtClean="0">
              <a:solidFill>
                <a:srgbClr val="FF0000"/>
              </a:solidFill>
            </a:endParaRP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200" dirty="0" smtClean="0"/>
              <a:t>The </a:t>
            </a:r>
            <a:r>
              <a:rPr lang="en-US" sz="2200" dirty="0"/>
              <a:t>quality of an algorithm is related to its ability to </a:t>
            </a:r>
            <a:r>
              <a:rPr lang="en-US" sz="2200" dirty="0">
                <a:solidFill>
                  <a:srgbClr val="FF0000"/>
                </a:solidFill>
              </a:rPr>
              <a:t>successfully simulate the changes in the </a:t>
            </a:r>
            <a:r>
              <a:rPr lang="en-US" sz="2200" dirty="0" smtClean="0">
                <a:solidFill>
                  <a:srgbClr val="FF0000"/>
                </a:solidFill>
              </a:rPr>
              <a:t>world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endParaRPr lang="en-US" sz="2200" dirty="0" smtClean="0">
              <a:solidFill>
                <a:srgbClr val="FF0000"/>
              </a:solidFill>
            </a:endParaRP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342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534E8F0-A5B6-4037-AFBE-629F1AB0392B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10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Properties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15400" cy="525780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500" dirty="0">
                <a:solidFill>
                  <a:srgbClr val="00B050"/>
                </a:solidFill>
              </a:rPr>
              <a:t>What are the properties of algorithm?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200" b="1" dirty="0" smtClean="0">
                <a:solidFill>
                  <a:srgbClr val="FF0000"/>
                </a:solidFill>
              </a:rPr>
              <a:t>Input </a:t>
            </a:r>
            <a:r>
              <a:rPr lang="en-US" sz="2200" b="1" dirty="0">
                <a:solidFill>
                  <a:srgbClr val="FF0000"/>
                </a:solidFill>
              </a:rPr>
              <a:t>/output: </a:t>
            </a:r>
            <a:r>
              <a:rPr lang="en-US" sz="2200" dirty="0"/>
              <a:t>algorithm must take </a:t>
            </a:r>
            <a:r>
              <a:rPr lang="en-US" sz="2200" dirty="0" smtClean="0"/>
              <a:t>input(0 or more)  </a:t>
            </a:r>
            <a:r>
              <a:rPr lang="en-US" sz="2200" dirty="0"/>
              <a:t>and generate </a:t>
            </a:r>
            <a:r>
              <a:rPr lang="en-US" sz="2200" dirty="0" smtClean="0"/>
              <a:t>output.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200" b="1" dirty="0">
                <a:solidFill>
                  <a:srgbClr val="FF0000"/>
                </a:solidFill>
              </a:rPr>
              <a:t>Sequence: </a:t>
            </a:r>
            <a:r>
              <a:rPr lang="en-US" sz="2200" dirty="0"/>
              <a:t>algorithm must flow steps or </a:t>
            </a:r>
            <a:r>
              <a:rPr lang="en-US" sz="2200" dirty="0" smtClean="0"/>
              <a:t>sequences.</a:t>
            </a:r>
            <a:endParaRPr lang="en-US" sz="2200" dirty="0"/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200" b="1" dirty="0">
                <a:solidFill>
                  <a:srgbClr val="FF0000"/>
                </a:solidFill>
              </a:rPr>
              <a:t>Finiteness: </a:t>
            </a:r>
            <a:r>
              <a:rPr lang="en-US" sz="2200" dirty="0"/>
              <a:t>algorithm </a:t>
            </a:r>
            <a:r>
              <a:rPr lang="en-US" sz="2200" dirty="0" smtClean="0"/>
              <a:t>must terminate </a:t>
            </a:r>
            <a:r>
              <a:rPr lang="en-US" sz="2200" dirty="0"/>
              <a:t>or stop after a </a:t>
            </a:r>
            <a:r>
              <a:rPr lang="en-US" sz="2200" dirty="0" smtClean="0"/>
              <a:t>time.</a:t>
            </a:r>
            <a:endParaRPr lang="en-US" sz="2200" dirty="0"/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200" b="1" dirty="0">
                <a:solidFill>
                  <a:srgbClr val="FF0000"/>
                </a:solidFill>
              </a:rPr>
              <a:t>Correctness: </a:t>
            </a:r>
            <a:r>
              <a:rPr lang="en-US" sz="2200" dirty="0" smtClean="0"/>
              <a:t>algorithm must  </a:t>
            </a:r>
            <a:r>
              <a:rPr lang="en-US" sz="2200" dirty="0"/>
              <a:t>generate a correct output/final </a:t>
            </a:r>
            <a:r>
              <a:rPr lang="en-US" sz="2200" dirty="0" smtClean="0"/>
              <a:t>result.</a:t>
            </a:r>
            <a:endParaRPr lang="en-US" sz="2200" dirty="0"/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200" b="1" dirty="0" smtClean="0">
                <a:solidFill>
                  <a:srgbClr val="FF0000"/>
                </a:solidFill>
              </a:rPr>
              <a:t>Definiteness(Unambiguous</a:t>
            </a:r>
            <a:r>
              <a:rPr lang="en-US" sz="2200" b="1" dirty="0">
                <a:solidFill>
                  <a:srgbClr val="FF0000"/>
                </a:solidFill>
              </a:rPr>
              <a:t>)</a:t>
            </a:r>
            <a:r>
              <a:rPr lang="en-US" sz="2200" b="1" dirty="0" smtClean="0">
                <a:solidFill>
                  <a:srgbClr val="FF0000"/>
                </a:solidFill>
              </a:rPr>
              <a:t>: </a:t>
            </a:r>
            <a:r>
              <a:rPr lang="en-US" sz="2200" dirty="0" smtClean="0"/>
              <a:t>algorithm  statement  must be  </a:t>
            </a:r>
            <a:r>
              <a:rPr lang="en-US" sz="2200" dirty="0"/>
              <a:t>clear and simple.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200" b="1" dirty="0">
                <a:solidFill>
                  <a:srgbClr val="FF0000"/>
                </a:solidFill>
              </a:rPr>
              <a:t>Effectiveness: </a:t>
            </a:r>
            <a:r>
              <a:rPr lang="en-US" sz="2200" dirty="0"/>
              <a:t>effectively solve the given problem with small time unit.</a:t>
            </a:r>
            <a:endParaRPr lang="en-US" sz="2200" dirty="0" smtClean="0">
              <a:solidFill>
                <a:srgbClr val="FF0000"/>
              </a:solidFill>
            </a:endParaRP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366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B90D740-DBD1-40E1-9AD8-B09D1BFBDD52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11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Properties </a:t>
            </a:r>
            <a:r>
              <a:rPr lang="en-US" dirty="0"/>
              <a:t>of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15400" cy="525780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500" dirty="0">
                <a:solidFill>
                  <a:srgbClr val="00B050"/>
                </a:solidFill>
              </a:rPr>
              <a:t>What are the properties of algorithm?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200" b="1" dirty="0">
                <a:solidFill>
                  <a:srgbClr val="FF0000"/>
                </a:solidFill>
              </a:rPr>
              <a:t>F</a:t>
            </a:r>
            <a:r>
              <a:rPr lang="en-US" sz="2200" b="1" dirty="0" smtClean="0">
                <a:solidFill>
                  <a:srgbClr val="FF0000"/>
                </a:solidFill>
              </a:rPr>
              <a:t>easibility</a:t>
            </a:r>
            <a:r>
              <a:rPr lang="en-US" sz="2200" b="1" dirty="0">
                <a:solidFill>
                  <a:srgbClr val="FF0000"/>
                </a:solidFill>
              </a:rPr>
              <a:t>: 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It </a:t>
            </a:r>
            <a:r>
              <a:rPr lang="en-US" sz="2200" dirty="0"/>
              <a:t>must be possible to perform each instruction. Each instruction should have possibility to be executed</a:t>
            </a:r>
            <a:r>
              <a:rPr lang="en-US" sz="2200" dirty="0" smtClean="0"/>
              <a:t>. Example :  </a:t>
            </a:r>
            <a:r>
              <a:rPr lang="en-US" sz="2200" dirty="0"/>
              <a:t>if(5&gt;7)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200" dirty="0" smtClean="0"/>
              <a:t> { </a:t>
            </a:r>
            <a:r>
              <a:rPr lang="en-US" sz="2200" dirty="0" err="1" smtClean="0"/>
              <a:t>cout</a:t>
            </a:r>
            <a:r>
              <a:rPr lang="en-US" sz="2200" dirty="0" smtClean="0"/>
              <a:t>&lt;&lt;“</a:t>
            </a:r>
            <a:r>
              <a:rPr lang="en-US" sz="2200" dirty="0" err="1" smtClean="0"/>
              <a:t>Dagne</a:t>
            </a:r>
            <a:r>
              <a:rPr lang="en-US" sz="2200" dirty="0" smtClean="0"/>
              <a:t>”;}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200" b="1" dirty="0">
                <a:solidFill>
                  <a:srgbClr val="FF0000"/>
                </a:solidFill>
              </a:rPr>
              <a:t>Language Independence: </a:t>
            </a:r>
            <a:r>
              <a:rPr lang="en-US" sz="2200" dirty="0"/>
              <a:t>It must not depend on any one programming language.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200" b="1" dirty="0">
                <a:solidFill>
                  <a:srgbClr val="FF0000"/>
                </a:solidFill>
              </a:rPr>
              <a:t>Completeness: </a:t>
            </a:r>
            <a:r>
              <a:rPr lang="en-US" sz="2200" dirty="0"/>
              <a:t>It must solve the problem </a:t>
            </a:r>
            <a:r>
              <a:rPr lang="en-US" sz="2200" dirty="0" smtClean="0"/>
              <a:t>completely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Efficiency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It must solve with the </a:t>
            </a:r>
            <a:r>
              <a:rPr lang="en-US" sz="2400" dirty="0">
                <a:solidFill>
                  <a:srgbClr val="FF0000"/>
                </a:solidFill>
              </a:rPr>
              <a:t>least amount of computational resources</a:t>
            </a:r>
            <a:r>
              <a:rPr lang="en-US" sz="2400" dirty="0"/>
              <a:t> such as </a:t>
            </a:r>
            <a:r>
              <a:rPr lang="en-US" sz="2400" dirty="0">
                <a:solidFill>
                  <a:srgbClr val="FF0000"/>
                </a:solidFill>
              </a:rPr>
              <a:t>time and </a:t>
            </a:r>
            <a:r>
              <a:rPr lang="en-US" sz="2400" dirty="0" smtClean="0">
                <a:solidFill>
                  <a:srgbClr val="FF0000"/>
                </a:solidFill>
              </a:rPr>
              <a:t>space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b="1" dirty="0">
                <a:solidFill>
                  <a:srgbClr val="FF0000"/>
                </a:solidFill>
              </a:rPr>
              <a:t>Generality: </a:t>
            </a:r>
            <a:r>
              <a:rPr lang="en-US" sz="2400" dirty="0"/>
              <a:t>Algorithm should be valid on all possible inputs.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390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4B6DABA-C04B-46E1-9D17-260AD171112F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12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Abstract </a:t>
            </a:r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56260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500" dirty="0" smtClean="0">
                <a:solidFill>
                  <a:srgbClr val="00B050"/>
                </a:solidFill>
              </a:rPr>
              <a:t> What </a:t>
            </a:r>
            <a:r>
              <a:rPr lang="en-US" sz="2500" dirty="0">
                <a:solidFill>
                  <a:srgbClr val="00B050"/>
                </a:solidFill>
              </a:rPr>
              <a:t>is abstract </a:t>
            </a:r>
            <a:r>
              <a:rPr lang="en-US" sz="2500" dirty="0" smtClean="0">
                <a:solidFill>
                  <a:srgbClr val="00B050"/>
                </a:solidFill>
              </a:rPr>
              <a:t>view or model?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/>
              <a:t>The first step to solve the problem is </a:t>
            </a:r>
            <a:r>
              <a:rPr lang="en-US" sz="2400" dirty="0">
                <a:solidFill>
                  <a:srgbClr val="FF0000"/>
                </a:solidFill>
              </a:rPr>
              <a:t>obtaining ones own abstract view, or model, of the problem</a:t>
            </a:r>
            <a:r>
              <a:rPr lang="en-US" sz="2400" dirty="0"/>
              <a:t>. 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This </a:t>
            </a:r>
            <a:r>
              <a:rPr lang="en-US" sz="2400" dirty="0"/>
              <a:t>process of modeling is called abstraction. </a:t>
            </a:r>
            <a:endParaRPr lang="en-US" sz="2400" dirty="0" smtClean="0"/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The </a:t>
            </a:r>
            <a:r>
              <a:rPr lang="en-US" sz="2400" dirty="0"/>
              <a:t>model defines an abstract view to the problem. </a:t>
            </a:r>
            <a:endParaRPr lang="en-US" sz="2400" dirty="0" smtClean="0"/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The </a:t>
            </a:r>
            <a:r>
              <a:rPr lang="en-US" sz="2400" dirty="0"/>
              <a:t>model should only focus on problem related stuff</a:t>
            </a:r>
            <a:r>
              <a:rPr lang="en-US" sz="2400" dirty="0" smtClean="0"/>
              <a:t>.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/>
              <a:t>Example: model students of  </a:t>
            </a:r>
            <a:r>
              <a:rPr lang="en-US" sz="2400" dirty="0" smtClean="0"/>
              <a:t>HU. Relevant: Char </a:t>
            </a:r>
            <a:r>
              <a:rPr lang="en-US" sz="2400" dirty="0"/>
              <a:t>Name[15];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400" dirty="0" smtClean="0"/>
              <a:t>      Char </a:t>
            </a:r>
            <a:r>
              <a:rPr lang="en-US" sz="2400" dirty="0"/>
              <a:t>ID[11</a:t>
            </a:r>
            <a:r>
              <a:rPr lang="en-US" sz="2400" dirty="0" smtClean="0"/>
              <a:t>];Char </a:t>
            </a:r>
            <a:r>
              <a:rPr lang="en-US" sz="2400" dirty="0" err="1"/>
              <a:t>Dept</a:t>
            </a:r>
            <a:r>
              <a:rPr lang="en-US" sz="2400" dirty="0"/>
              <a:t>[20</a:t>
            </a:r>
            <a:r>
              <a:rPr lang="en-US" sz="2400" dirty="0" smtClean="0"/>
              <a:t>];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Age, year;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/>
              <a:t>Non relevant</a:t>
            </a:r>
            <a:r>
              <a:rPr lang="en-US" sz="2400" dirty="0" smtClean="0"/>
              <a:t>: float height, </a:t>
            </a:r>
            <a:r>
              <a:rPr lang="en-US" sz="2400" dirty="0"/>
              <a:t>weight;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414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E4F3D38-457A-45AA-A4BD-334C87A0940B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13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Abstract Data Types(ADT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382000" cy="586740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500" dirty="0">
                <a:solidFill>
                  <a:srgbClr val="00B050"/>
                </a:solidFill>
              </a:rPr>
              <a:t> </a:t>
            </a:r>
            <a:r>
              <a:rPr lang="en-US" sz="2500" dirty="0" smtClean="0">
                <a:solidFill>
                  <a:srgbClr val="00B050"/>
                </a:solidFill>
              </a:rPr>
              <a:t>What is Abstract </a:t>
            </a:r>
            <a:r>
              <a:rPr lang="en-US" sz="2500" dirty="0">
                <a:solidFill>
                  <a:srgbClr val="00B050"/>
                </a:solidFill>
              </a:rPr>
              <a:t>Data </a:t>
            </a:r>
            <a:r>
              <a:rPr lang="en-US" sz="2500" dirty="0" smtClean="0">
                <a:solidFill>
                  <a:srgbClr val="00B050"/>
                </a:solidFill>
              </a:rPr>
              <a:t>Types(ADT)?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/>
              <a:t>Abstract Data Types Consists of data to be stored and operations supported on them. </a:t>
            </a:r>
            <a:endParaRPr lang="en-US" sz="2400" dirty="0" smtClean="0"/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Abstract </a:t>
            </a:r>
            <a:r>
              <a:rPr lang="en-US" sz="2400" dirty="0"/>
              <a:t>Data Types is a specification that describes </a:t>
            </a:r>
            <a:r>
              <a:rPr lang="en-US" sz="2400" dirty="0">
                <a:solidFill>
                  <a:srgbClr val="FF0000"/>
                </a:solidFill>
              </a:rPr>
              <a:t>a data set and the operation on that data. 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Example: ADT </a:t>
            </a:r>
            <a:r>
              <a:rPr lang="en-US" sz="2400" dirty="0"/>
              <a:t>employees of an organization: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Relevant Information:- </a:t>
            </a:r>
            <a:r>
              <a:rPr lang="en-US" sz="2400" dirty="0"/>
              <a:t>Name, ID, Sex, Age, Salary, </a:t>
            </a:r>
            <a:r>
              <a:rPr lang="en-US" sz="2400" dirty="0" err="1"/>
              <a:t>Dept</a:t>
            </a:r>
            <a:r>
              <a:rPr lang="en-US" sz="2400" dirty="0"/>
              <a:t>, </a:t>
            </a:r>
            <a:r>
              <a:rPr lang="en-US" sz="2400" dirty="0" smtClean="0"/>
              <a:t>Address and </a:t>
            </a:r>
            <a:r>
              <a:rPr lang="en-US" sz="2400" dirty="0" smtClean="0">
                <a:solidFill>
                  <a:srgbClr val="FF0000"/>
                </a:solidFill>
              </a:rPr>
              <a:t>Non </a:t>
            </a:r>
            <a:r>
              <a:rPr lang="en-US" sz="2400" dirty="0">
                <a:solidFill>
                  <a:srgbClr val="FF0000"/>
                </a:solidFill>
              </a:rPr>
              <a:t>Relevant </a:t>
            </a:r>
            <a:r>
              <a:rPr lang="en-US" sz="2400" dirty="0"/>
              <a:t>:- weight, color, height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/>
              <a:t>This ADT supports hiring, firing, retiring, … operations.</a:t>
            </a:r>
          </a:p>
        </p:txBody>
      </p:sp>
      <p:sp>
        <p:nvSpPr>
          <p:cNvPr id="18438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9CCD501-77CB-4552-A9DC-8763B99D298F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14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Algorithm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382000" cy="586740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500" dirty="0">
                <a:solidFill>
                  <a:srgbClr val="00B050"/>
                </a:solidFill>
              </a:rPr>
              <a:t>What is algorithm analysis?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The </a:t>
            </a:r>
            <a:r>
              <a:rPr lang="en-US" sz="2400" dirty="0"/>
              <a:t>process that determining </a:t>
            </a:r>
            <a:r>
              <a:rPr lang="en-US" sz="2400" dirty="0">
                <a:solidFill>
                  <a:srgbClr val="FF0000"/>
                </a:solidFill>
              </a:rPr>
              <a:t>how much resource the algorithm will required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/>
              <a:t>Algorithm analysis refers to the process of determining how much </a:t>
            </a:r>
            <a:r>
              <a:rPr lang="en-US" sz="2400" dirty="0">
                <a:solidFill>
                  <a:srgbClr val="FF0000"/>
                </a:solidFill>
              </a:rPr>
              <a:t>computing </a:t>
            </a:r>
            <a:r>
              <a:rPr lang="en-US" sz="2400" dirty="0" smtClean="0">
                <a:solidFill>
                  <a:srgbClr val="FF0000"/>
                </a:solidFill>
              </a:rPr>
              <a:t>time/running time  </a:t>
            </a:r>
            <a:r>
              <a:rPr lang="en-US" sz="2400" dirty="0">
                <a:solidFill>
                  <a:srgbClr val="FF0000"/>
                </a:solidFill>
              </a:rPr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storage/memory  space  </a:t>
            </a:r>
            <a:r>
              <a:rPr lang="en-US" sz="2400" dirty="0"/>
              <a:t>that algorithms will require. </a:t>
            </a:r>
            <a:endParaRPr lang="en-US" sz="2400" dirty="0" smtClean="0"/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In </a:t>
            </a:r>
            <a:r>
              <a:rPr lang="en-US" sz="2400" dirty="0"/>
              <a:t>other words, it’s a process of predicting </a:t>
            </a:r>
            <a:r>
              <a:rPr lang="en-US" sz="2400" dirty="0">
                <a:solidFill>
                  <a:srgbClr val="FF0000"/>
                </a:solidFill>
              </a:rPr>
              <a:t>the resource requirement of algorithms</a:t>
            </a:r>
            <a:r>
              <a:rPr lang="en-US" sz="2400" dirty="0"/>
              <a:t> in a given environment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9462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7AB9227A-4A20-4936-A894-5B2C360DBDD8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15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Algorithm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534400" cy="5867400"/>
          </a:xfrm>
        </p:spPr>
        <p:txBody>
          <a:bodyPr>
            <a:noAutofit/>
          </a:bodyPr>
          <a:lstStyle/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Algorithm </a:t>
            </a:r>
            <a:r>
              <a:rPr lang="en-US" sz="2400" dirty="0"/>
              <a:t>analysis based </a:t>
            </a:r>
            <a:r>
              <a:rPr lang="en-US" sz="2400" dirty="0" smtClean="0"/>
              <a:t>on The  following main resources :</a:t>
            </a:r>
            <a:endParaRPr lang="en-US" sz="2400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400" dirty="0" smtClean="0"/>
              <a:t>Running </a:t>
            </a:r>
            <a:r>
              <a:rPr lang="en-US" sz="2400" dirty="0"/>
              <a:t>Time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400" dirty="0" smtClean="0"/>
              <a:t>Memory </a:t>
            </a:r>
            <a:r>
              <a:rPr lang="en-US" sz="2400" dirty="0"/>
              <a:t>Usage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400" dirty="0" smtClean="0"/>
              <a:t>Communication </a:t>
            </a:r>
            <a:r>
              <a:rPr lang="en-US" sz="2400" dirty="0"/>
              <a:t>Bandwidth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/>
              <a:t>Note: Running time is the most </a:t>
            </a:r>
            <a:r>
              <a:rPr lang="en-US" sz="2400" dirty="0" smtClean="0"/>
              <a:t>important to select the best algorithm when we need to compare algorithms.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/>
              <a:t>There are two approaches to measure the efficiency of algorithms: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Empirical</a:t>
            </a:r>
            <a:endParaRPr lang="en-US" sz="2400" b="1" dirty="0">
              <a:solidFill>
                <a:srgbClr val="FF0000"/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Theoretical</a:t>
            </a:r>
            <a:endParaRPr lang="en-US" sz="2400" b="1" dirty="0">
              <a:solidFill>
                <a:srgbClr val="FF0000"/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endParaRPr lang="en-US" sz="2400" dirty="0"/>
          </a:p>
        </p:txBody>
      </p:sp>
      <p:sp>
        <p:nvSpPr>
          <p:cNvPr id="20486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2BC6253-1198-42B5-9701-06D882F8E730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16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Empirical Algorithm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534400" cy="5867400"/>
          </a:xfrm>
        </p:spPr>
        <p:txBody>
          <a:bodyPr>
            <a:noAutofit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400" dirty="0" smtClean="0">
                <a:solidFill>
                  <a:schemeClr val="accent4"/>
                </a:solidFill>
              </a:rPr>
              <a:t>What </a:t>
            </a:r>
            <a:r>
              <a:rPr lang="en-US" sz="2400" dirty="0">
                <a:solidFill>
                  <a:schemeClr val="accent4"/>
                </a:solidFill>
              </a:rPr>
              <a:t>is </a:t>
            </a:r>
            <a:r>
              <a:rPr lang="en-US" sz="2400" dirty="0" smtClean="0">
                <a:solidFill>
                  <a:schemeClr val="accent4"/>
                </a:solidFill>
              </a:rPr>
              <a:t>Empirical(Computational)  </a:t>
            </a:r>
            <a:r>
              <a:rPr lang="en-US" sz="2400" dirty="0">
                <a:solidFill>
                  <a:schemeClr val="accent4"/>
                </a:solidFill>
              </a:rPr>
              <a:t>Algorithm </a:t>
            </a:r>
            <a:r>
              <a:rPr lang="en-US" sz="2400" dirty="0" smtClean="0">
                <a:solidFill>
                  <a:schemeClr val="accent4"/>
                </a:solidFill>
              </a:rPr>
              <a:t>Analysis?</a:t>
            </a:r>
            <a:endParaRPr lang="en-US" sz="2400" dirty="0">
              <a:solidFill>
                <a:schemeClr val="accent4"/>
              </a:solidFill>
            </a:endParaRP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/>
              <a:t>it works based on the </a:t>
            </a:r>
            <a:r>
              <a:rPr lang="en-US" sz="2400" dirty="0">
                <a:solidFill>
                  <a:srgbClr val="FF0000"/>
                </a:solidFill>
              </a:rPr>
              <a:t>total running time of the program</a:t>
            </a:r>
            <a:r>
              <a:rPr lang="en-US" sz="2400" dirty="0"/>
              <a:t>. </a:t>
            </a:r>
            <a:r>
              <a:rPr lang="en-US" sz="2400" dirty="0">
                <a:solidFill>
                  <a:srgbClr val="FF0000"/>
                </a:solidFill>
              </a:rPr>
              <a:t>It uses actual system </a:t>
            </a:r>
            <a:r>
              <a:rPr lang="en-US" sz="2400" dirty="0">
                <a:solidFill>
                  <a:schemeClr val="accent3"/>
                </a:solidFill>
              </a:rPr>
              <a:t>clock time.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Example: t1(Initial </a:t>
            </a:r>
            <a:r>
              <a:rPr lang="en-US" sz="2400" dirty="0"/>
              <a:t>time before the program starts)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400" dirty="0" smtClean="0"/>
              <a:t>   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i=0; i&lt;=10; i</a:t>
            </a:r>
            <a:r>
              <a:rPr lang="en-US" sz="2400" dirty="0" smtClean="0"/>
              <a:t>++)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cout</a:t>
            </a:r>
            <a:r>
              <a:rPr lang="en-US" sz="2400" dirty="0"/>
              <a:t>&lt;&lt;i;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/>
              <a:t>t2 (final time after the execution of the program is finished)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/>
              <a:t>Running time taken by the above algorithm (</a:t>
            </a:r>
            <a:r>
              <a:rPr lang="en-US" sz="2400" dirty="0" err="1"/>
              <a:t>TotalTime</a:t>
            </a:r>
            <a:r>
              <a:rPr lang="en-US" sz="2400" dirty="0"/>
              <a:t>) = t2-t1;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endParaRPr lang="en-US" sz="2400" dirty="0"/>
          </a:p>
        </p:txBody>
      </p:sp>
      <p:sp>
        <p:nvSpPr>
          <p:cNvPr id="21510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F44C8F0-61D2-4D99-ACB3-1435F7F748AA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17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Empirical Algorithm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534400" cy="5867400"/>
          </a:xfrm>
        </p:spPr>
        <p:txBody>
          <a:bodyPr>
            <a:noAutofit/>
          </a:bodyPr>
          <a:lstStyle/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rgbClr val="FF0000"/>
                </a:solidFill>
              </a:rPr>
              <a:t>Empirical (</a:t>
            </a:r>
            <a:r>
              <a:rPr lang="en-US" sz="2400" dirty="0" smtClean="0">
                <a:solidFill>
                  <a:srgbClr val="FF0000"/>
                </a:solidFill>
              </a:rPr>
              <a:t>Computational): </a:t>
            </a:r>
            <a:r>
              <a:rPr lang="en-US" sz="2400" dirty="0" smtClean="0"/>
              <a:t>It </a:t>
            </a:r>
            <a:r>
              <a:rPr lang="en-US" sz="2400" dirty="0"/>
              <a:t>is </a:t>
            </a:r>
            <a:r>
              <a:rPr lang="en-US" sz="2400" b="1" dirty="0"/>
              <a:t>difficult</a:t>
            </a:r>
            <a:r>
              <a:rPr lang="en-US" sz="2400" dirty="0"/>
              <a:t> to determine efficiency of algorithms using this </a:t>
            </a:r>
            <a:r>
              <a:rPr lang="en-US" sz="2400" dirty="0" smtClean="0"/>
              <a:t>approach</a:t>
            </a:r>
            <a:r>
              <a:rPr lang="en-US" sz="2400" dirty="0"/>
              <a:t>.</a:t>
            </a:r>
            <a:endParaRPr lang="en-US" sz="2400" dirty="0" smtClean="0"/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because </a:t>
            </a:r>
            <a:r>
              <a:rPr lang="en-US" sz="2400" dirty="0"/>
              <a:t>clock-time can vary based on many factors.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Processor </a:t>
            </a:r>
            <a:r>
              <a:rPr lang="en-US" sz="2400" b="1" dirty="0">
                <a:solidFill>
                  <a:srgbClr val="FF0000"/>
                </a:solidFill>
              </a:rPr>
              <a:t>speed of the </a:t>
            </a:r>
            <a:r>
              <a:rPr lang="en-US" sz="2400" b="1" dirty="0" smtClean="0">
                <a:solidFill>
                  <a:srgbClr val="FF0000"/>
                </a:solidFill>
              </a:rPr>
              <a:t>computer: </a:t>
            </a:r>
            <a:r>
              <a:rPr lang="en-US" sz="2400" dirty="0" smtClean="0"/>
              <a:t>1.78GHz </a:t>
            </a:r>
            <a:r>
              <a:rPr lang="en-US" sz="2400" dirty="0"/>
              <a:t>==&gt; 10s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400" dirty="0"/>
              <a:t>2.12GHz ==&gt; </a:t>
            </a:r>
            <a:r>
              <a:rPr lang="en-US" sz="2400" dirty="0" smtClean="0"/>
              <a:t>15s.</a:t>
            </a:r>
            <a:endParaRPr lang="en-US" sz="2400" dirty="0"/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 </a:t>
            </a:r>
            <a:r>
              <a:rPr lang="en-US" sz="2400" b="1" dirty="0">
                <a:solidFill>
                  <a:srgbClr val="FF0000"/>
                </a:solidFill>
              </a:rPr>
              <a:t>Current processor </a:t>
            </a:r>
            <a:r>
              <a:rPr lang="en-US" sz="2400" b="1" dirty="0" smtClean="0">
                <a:solidFill>
                  <a:srgbClr val="FF0000"/>
                </a:solidFill>
              </a:rPr>
              <a:t>load: </a:t>
            </a:r>
            <a:r>
              <a:rPr lang="en-US" sz="2400" dirty="0" smtClean="0"/>
              <a:t>Only </a:t>
            </a:r>
            <a:r>
              <a:rPr lang="en-US" sz="2400" dirty="0"/>
              <a:t>the work </a:t>
            </a:r>
            <a:r>
              <a:rPr lang="en-US" sz="2400" dirty="0" smtClean="0"/>
              <a:t>10s, With </a:t>
            </a:r>
            <a:r>
              <a:rPr lang="en-US" sz="2400" dirty="0"/>
              <a:t>printing 15s </a:t>
            </a:r>
            <a:r>
              <a:rPr lang="en-US" sz="2400" dirty="0" smtClean="0"/>
              <a:t>, browsing </a:t>
            </a:r>
            <a:r>
              <a:rPr lang="en-US" sz="2400" dirty="0"/>
              <a:t>the internet &gt;</a:t>
            </a:r>
            <a:r>
              <a:rPr lang="en-US" sz="2400" dirty="0" smtClean="0"/>
              <a:t>15s.</a:t>
            </a:r>
            <a:endParaRPr lang="en-US" sz="2400" dirty="0"/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Data specification : </a:t>
            </a:r>
            <a:r>
              <a:rPr lang="en-US" sz="2400" dirty="0" smtClean="0"/>
              <a:t>Input size and Input properties.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b="1" dirty="0">
                <a:solidFill>
                  <a:srgbClr val="FF0000"/>
                </a:solidFill>
              </a:rPr>
              <a:t>Operating </a:t>
            </a:r>
            <a:r>
              <a:rPr lang="en-US" sz="2400" b="1" dirty="0" smtClean="0">
                <a:solidFill>
                  <a:srgbClr val="FF0000"/>
                </a:solidFill>
              </a:rPr>
              <a:t>System:  </a:t>
            </a:r>
            <a:r>
              <a:rPr lang="en-US" sz="2400" dirty="0" smtClean="0"/>
              <a:t>Multitasking </a:t>
            </a:r>
            <a:r>
              <a:rPr lang="en-US" sz="2400" dirty="0" err="1"/>
              <a:t>Vs</a:t>
            </a:r>
            <a:r>
              <a:rPr lang="en-US" sz="2400" dirty="0"/>
              <a:t> Single tasking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sz="2400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endParaRPr lang="en-US" sz="2400" dirty="0"/>
          </a:p>
        </p:txBody>
      </p:sp>
      <p:sp>
        <p:nvSpPr>
          <p:cNvPr id="22534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B03054A-801D-4AA7-84AC-47F626A427C6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18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Theoretical Algorithm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534400" cy="5867400"/>
          </a:xfrm>
        </p:spPr>
        <p:txBody>
          <a:bodyPr>
            <a:noAutofit/>
          </a:bodyPr>
          <a:lstStyle/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rgbClr val="00B050"/>
                </a:solidFill>
              </a:rPr>
              <a:t>What is theoretical </a:t>
            </a:r>
            <a:r>
              <a:rPr lang="en-US" sz="2400" dirty="0">
                <a:solidFill>
                  <a:srgbClr val="00B050"/>
                </a:solidFill>
              </a:rPr>
              <a:t>Algorithm </a:t>
            </a:r>
            <a:r>
              <a:rPr lang="en-US" sz="2400" dirty="0" smtClean="0">
                <a:solidFill>
                  <a:srgbClr val="00B050"/>
                </a:solidFill>
              </a:rPr>
              <a:t>Analysis?</a:t>
            </a:r>
            <a:endParaRPr lang="en-US" sz="2400" dirty="0">
              <a:solidFill>
                <a:srgbClr val="00B050"/>
              </a:solidFill>
            </a:endParaRP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/>
              <a:t>Determining the </a:t>
            </a:r>
            <a:r>
              <a:rPr lang="en-US" sz="2400" dirty="0">
                <a:solidFill>
                  <a:srgbClr val="FF0000"/>
                </a:solidFill>
              </a:rPr>
              <a:t>quantity of resources required using mathematical concept</a:t>
            </a:r>
            <a:r>
              <a:rPr lang="en-US" sz="2400" dirty="0"/>
              <a:t>. </a:t>
            </a:r>
            <a:endParaRPr lang="en-US" sz="2400" dirty="0" smtClean="0"/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Analyze </a:t>
            </a:r>
            <a:r>
              <a:rPr lang="en-US" sz="2400" dirty="0"/>
              <a:t>an algorithm according to the number of basic operations (time units) required, rather than according to an absolute amount of time involved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3558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48FA7A1-50C3-4E1D-8146-0081D985ED46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19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Outline</a:t>
            </a:r>
          </a:p>
          <a:p>
            <a:pPr marL="463550" indent="-46355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dirty="0" smtClean="0"/>
              <a:t>Description of  data structure</a:t>
            </a:r>
          </a:p>
          <a:p>
            <a:pPr marL="463550" indent="-46355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dirty="0"/>
              <a:t>Description of </a:t>
            </a:r>
            <a:r>
              <a:rPr lang="en-US" dirty="0" smtClean="0"/>
              <a:t>algorithm analysis</a:t>
            </a:r>
          </a:p>
          <a:p>
            <a:pPr marL="463550" indent="-46355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dirty="0"/>
              <a:t>Description of</a:t>
            </a:r>
            <a:r>
              <a:rPr lang="en-US" dirty="0" smtClean="0"/>
              <a:t> time complexity</a:t>
            </a:r>
          </a:p>
          <a:p>
            <a:pPr marL="463550" indent="-46355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dirty="0"/>
              <a:t>Description of </a:t>
            </a:r>
            <a:r>
              <a:rPr lang="en-US" dirty="0" smtClean="0"/>
              <a:t>space complexity </a:t>
            </a:r>
          </a:p>
          <a:p>
            <a:pPr marL="463550" indent="-46355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dirty="0"/>
              <a:t>Description </a:t>
            </a:r>
            <a:r>
              <a:rPr lang="en-US" dirty="0" smtClean="0"/>
              <a:t>of asymptotic notation</a:t>
            </a:r>
            <a:endParaRPr lang="en-US" dirty="0"/>
          </a:p>
          <a:p>
            <a:pPr marL="463550" indent="-46355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endParaRPr lang="en-US" dirty="0"/>
          </a:p>
        </p:txBody>
      </p:sp>
      <p:sp>
        <p:nvSpPr>
          <p:cNvPr id="615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4E67A77-400A-40E5-9BFD-B8C38426ADE3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2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          Prepared by Dagne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Theoretical Algorithm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534400" cy="5867400"/>
          </a:xfrm>
        </p:spPr>
        <p:txBody>
          <a:bodyPr>
            <a:noAutofit/>
          </a:bodyPr>
          <a:lstStyle/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We </a:t>
            </a:r>
            <a:r>
              <a:rPr lang="en-US" sz="2400" dirty="0"/>
              <a:t>use theoretical approach to determine the efficiency of algorithm because: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The </a:t>
            </a:r>
            <a:r>
              <a:rPr lang="en-US" sz="2400" dirty="0"/>
              <a:t>number of operation will </a:t>
            </a:r>
            <a:r>
              <a:rPr lang="en-US" sz="2400" dirty="0">
                <a:solidFill>
                  <a:srgbClr val="FF0000"/>
                </a:solidFill>
              </a:rPr>
              <a:t>not vary under different conditions.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/>
              <a:t>i</a:t>
            </a:r>
            <a:r>
              <a:rPr lang="en-US" sz="2400" dirty="0" smtClean="0"/>
              <a:t>t </a:t>
            </a:r>
            <a:r>
              <a:rPr lang="en-US" sz="2400" dirty="0"/>
              <a:t>helps us to have a meaningful measure that permits </a:t>
            </a:r>
            <a:r>
              <a:rPr lang="en-US" sz="2400" dirty="0">
                <a:solidFill>
                  <a:srgbClr val="FF0000"/>
                </a:solidFill>
              </a:rPr>
              <a:t>comparison of algorithms independent of operating platform.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b="1" dirty="0" smtClean="0">
                <a:solidFill>
                  <a:schemeClr val="accent1"/>
                </a:solidFill>
              </a:rPr>
              <a:t>It </a:t>
            </a:r>
            <a:r>
              <a:rPr lang="en-US" sz="2400" b="1" dirty="0">
                <a:solidFill>
                  <a:schemeClr val="accent1"/>
                </a:solidFill>
              </a:rPr>
              <a:t>helps to determine the complexity of algorithm.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endParaRPr lang="en-US" sz="2400" dirty="0"/>
          </a:p>
        </p:txBody>
      </p:sp>
      <p:sp>
        <p:nvSpPr>
          <p:cNvPr id="24582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EDEF2D9-61FC-485A-8F59-EFDD2D30CC2E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20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Theoretical Algorithm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534400" cy="5867400"/>
          </a:xfrm>
        </p:spPr>
        <p:txBody>
          <a:bodyPr>
            <a:noAutofit/>
          </a:bodyPr>
          <a:lstStyle/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Complexity </a:t>
            </a:r>
            <a:r>
              <a:rPr lang="en-US" sz="2400" dirty="0"/>
              <a:t>Analysis is the systematic study of the cost of computation, measured either in: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Time </a:t>
            </a:r>
            <a:r>
              <a:rPr lang="en-US" sz="2400" dirty="0"/>
              <a:t>units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Operations </a:t>
            </a:r>
            <a:r>
              <a:rPr lang="en-US" sz="2400" dirty="0"/>
              <a:t>performed, or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The </a:t>
            </a:r>
            <a:r>
              <a:rPr lang="en-US" sz="2400" dirty="0"/>
              <a:t>amount of storage space required.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/>
              <a:t>Two important ways to characterize the effectiveness of an algorithm are </a:t>
            </a:r>
            <a:r>
              <a:rPr lang="en-US" sz="2400" dirty="0">
                <a:solidFill>
                  <a:srgbClr val="FF0000"/>
                </a:solidFill>
              </a:rPr>
              <a:t>its Space Complexity and Time Complexity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5606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8924EAE-8C10-4D86-8E01-B2AF3A49DA4E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21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Theoretical Algorithm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534400" cy="5867400"/>
          </a:xfrm>
        </p:spPr>
        <p:txBody>
          <a:bodyPr>
            <a:noAutofit/>
          </a:bodyPr>
          <a:lstStyle/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Time </a:t>
            </a:r>
            <a:r>
              <a:rPr lang="en-US" sz="2400" b="1" dirty="0">
                <a:solidFill>
                  <a:srgbClr val="FF0000"/>
                </a:solidFill>
              </a:rPr>
              <a:t>Complexity: </a:t>
            </a:r>
            <a:r>
              <a:rPr lang="en-US" sz="2400" dirty="0"/>
              <a:t>Determine the approximate amount of time (</a:t>
            </a:r>
            <a:r>
              <a:rPr lang="en-US" sz="2400" dirty="0">
                <a:solidFill>
                  <a:srgbClr val="FF0000"/>
                </a:solidFill>
              </a:rPr>
              <a:t>number of operations) required to solve a problem </a:t>
            </a:r>
            <a:r>
              <a:rPr lang="en-US" sz="2400" dirty="0"/>
              <a:t>of size n. </a:t>
            </a:r>
            <a:r>
              <a:rPr lang="en-US" sz="2400" b="1" dirty="0"/>
              <a:t>The limiting behavior of time complexity as size increases is called the </a:t>
            </a:r>
            <a:r>
              <a:rPr lang="en-US" sz="2400" b="1" dirty="0">
                <a:solidFill>
                  <a:srgbClr val="FF0000"/>
                </a:solidFill>
              </a:rPr>
              <a:t>Asymptotic Time Complexity</a:t>
            </a:r>
            <a:r>
              <a:rPr lang="en-US" sz="2400" dirty="0"/>
              <a:t>.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b="1" dirty="0">
                <a:solidFill>
                  <a:srgbClr val="FF0000"/>
                </a:solidFill>
              </a:rPr>
              <a:t>Space Complexity: </a:t>
            </a:r>
            <a:r>
              <a:rPr lang="en-US" sz="2400" dirty="0"/>
              <a:t>Determine the approximate memory required to solve a problem of size n. </a:t>
            </a:r>
            <a:r>
              <a:rPr lang="en-US" sz="2400" b="1" dirty="0"/>
              <a:t>The limiting behavior of space complexity as size increases is called the </a:t>
            </a:r>
            <a:r>
              <a:rPr lang="en-US" sz="2400" b="1" dirty="0">
                <a:solidFill>
                  <a:srgbClr val="FF0000"/>
                </a:solidFill>
              </a:rPr>
              <a:t>Asymptotic Space Complexity.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/>
              <a:t>Asymptotic Complexity of an algorithm determines the size of problems that can be solved by the algorithm.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endParaRPr lang="en-US" sz="2400" dirty="0"/>
          </a:p>
        </p:txBody>
      </p:sp>
      <p:sp>
        <p:nvSpPr>
          <p:cNvPr id="26630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83892C8-EDF5-4A25-98F7-9F014B34D2EE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22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Theoretical Algorithm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534400" cy="5867400"/>
          </a:xfrm>
        </p:spPr>
        <p:txBody>
          <a:bodyPr>
            <a:noAutofit/>
          </a:bodyPr>
          <a:lstStyle/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000" dirty="0"/>
              <a:t>Complexity analysis involves two distinct phases: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000" dirty="0" smtClean="0"/>
              <a:t>• Algorithm </a:t>
            </a:r>
            <a:r>
              <a:rPr lang="en-US" sz="2000" dirty="0"/>
              <a:t>Analysis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000" dirty="0" smtClean="0"/>
              <a:t>• Order </a:t>
            </a:r>
            <a:r>
              <a:rPr lang="en-US" sz="2000" dirty="0"/>
              <a:t>of Magnitude Analysis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000" b="1" dirty="0">
                <a:solidFill>
                  <a:srgbClr val="FF0000"/>
                </a:solidFill>
              </a:rPr>
              <a:t>Algorithm Analysis: </a:t>
            </a:r>
            <a:r>
              <a:rPr lang="en-US" sz="2000" dirty="0"/>
              <a:t>Analysis of the algorithm or data structure to produce a function T(n) that describes the algorithm in terms of</a:t>
            </a:r>
            <a:r>
              <a:rPr lang="en-US" sz="2000" dirty="0">
                <a:solidFill>
                  <a:srgbClr val="FF0000"/>
                </a:solidFill>
              </a:rPr>
              <a:t> the operations performed </a:t>
            </a:r>
            <a:r>
              <a:rPr lang="en-US" sz="2000" dirty="0"/>
              <a:t>in order to </a:t>
            </a:r>
            <a:r>
              <a:rPr lang="en-US" sz="2000" dirty="0">
                <a:solidFill>
                  <a:srgbClr val="FF0000"/>
                </a:solidFill>
              </a:rPr>
              <a:t>measure the complexity of the algorithm.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000" b="1" dirty="0">
                <a:solidFill>
                  <a:srgbClr val="FF0000"/>
                </a:solidFill>
              </a:rPr>
              <a:t>Order of Magnitude Analysis: </a:t>
            </a:r>
            <a:r>
              <a:rPr lang="en-US" sz="2000" dirty="0"/>
              <a:t>Analysis of the function T (n) to determine the general complexity category to which it belongs. </a:t>
            </a:r>
            <a:endParaRPr lang="en-US" sz="2000" dirty="0" smtClean="0"/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schemeClr val="accent1"/>
                </a:solidFill>
              </a:rPr>
              <a:t>There </a:t>
            </a:r>
            <a:r>
              <a:rPr lang="en-US" sz="2000" dirty="0">
                <a:solidFill>
                  <a:schemeClr val="accent1"/>
                </a:solidFill>
              </a:rPr>
              <a:t>is no generally accepted set of rules for algorithm analysis. </a:t>
            </a:r>
            <a:r>
              <a:rPr lang="en-US" sz="2000" dirty="0"/>
              <a:t>However, an exact count of operations is commonly used. To count the number of operations we can use the following Analysis Rule.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endParaRPr lang="en-US" sz="2400" dirty="0"/>
          </a:p>
        </p:txBody>
      </p:sp>
      <p:sp>
        <p:nvSpPr>
          <p:cNvPr id="27654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7F9BBCB2-7454-4636-8371-C9DD1322B7F0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23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867400"/>
          </a:xfrm>
        </p:spPr>
        <p:txBody>
          <a:bodyPr>
            <a:noAutofit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400" dirty="0"/>
              <a:t>Analysis rule (for calculate running time of a given program)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sz="2400" dirty="0" smtClean="0"/>
              <a:t>Execution </a:t>
            </a:r>
            <a:r>
              <a:rPr lang="en-US" sz="2400" dirty="0"/>
              <a:t>of one of the following operations takes </a:t>
            </a:r>
            <a:r>
              <a:rPr lang="en-US" sz="2400" dirty="0">
                <a:solidFill>
                  <a:srgbClr val="FF0000"/>
                </a:solidFill>
              </a:rPr>
              <a:t>1 time unit: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Assignment </a:t>
            </a:r>
            <a:r>
              <a:rPr lang="en-US" sz="2400" b="1" dirty="0">
                <a:solidFill>
                  <a:srgbClr val="FF0000"/>
                </a:solidFill>
              </a:rPr>
              <a:t>Operation </a:t>
            </a:r>
            <a:r>
              <a:rPr lang="en-US" sz="2400" b="1" dirty="0" smtClean="0">
                <a:solidFill>
                  <a:srgbClr val="FF0000"/>
                </a:solidFill>
              </a:rPr>
              <a:t>: </a:t>
            </a:r>
            <a:r>
              <a:rPr lang="en-US" sz="2400" dirty="0" err="1" smtClean="0"/>
              <a:t>Eg</a:t>
            </a:r>
            <a:r>
              <a:rPr lang="en-US" sz="2400" dirty="0"/>
              <a:t>. Sum=0,in x=s, string </a:t>
            </a:r>
            <a:r>
              <a:rPr lang="en-US" sz="2400" dirty="0" smtClean="0"/>
              <a:t>s=“Addis”;</a:t>
            </a:r>
            <a:endParaRPr lang="en-US" sz="2400" dirty="0"/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Single </a:t>
            </a:r>
            <a:r>
              <a:rPr lang="en-US" sz="2400" b="1" dirty="0">
                <a:solidFill>
                  <a:srgbClr val="FF0000"/>
                </a:solidFill>
              </a:rPr>
              <a:t>Input/output Operation </a:t>
            </a:r>
            <a:r>
              <a:rPr lang="en-US" sz="2400" b="1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E.g</a:t>
            </a:r>
            <a:r>
              <a:rPr lang="en-US" sz="2400" dirty="0"/>
              <a:t>. </a:t>
            </a:r>
            <a:r>
              <a:rPr lang="en-US" sz="2400" dirty="0" err="1"/>
              <a:t>cin</a:t>
            </a:r>
            <a:r>
              <a:rPr lang="en-US" sz="2400" dirty="0"/>
              <a:t>&gt;&gt;sum; </a:t>
            </a:r>
            <a:r>
              <a:rPr lang="en-US" sz="2400" dirty="0" err="1"/>
              <a:t>cout</a:t>
            </a:r>
            <a:r>
              <a:rPr lang="en-US" sz="2400" dirty="0"/>
              <a:t>&lt;&lt;sum;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Single </a:t>
            </a:r>
            <a:r>
              <a:rPr lang="en-US" sz="2400" b="1" dirty="0">
                <a:solidFill>
                  <a:srgbClr val="FF0000"/>
                </a:solidFill>
              </a:rPr>
              <a:t>Boolean </a:t>
            </a:r>
            <a:r>
              <a:rPr lang="en-US" sz="2400" b="1" dirty="0" smtClean="0">
                <a:solidFill>
                  <a:srgbClr val="FF0000"/>
                </a:solidFill>
              </a:rPr>
              <a:t>Operations: </a:t>
            </a:r>
            <a:r>
              <a:rPr lang="en-US" sz="2400" dirty="0"/>
              <a:t>E.g. 5&gt;2,true&amp;&amp;false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Single Arithmetic </a:t>
            </a:r>
            <a:r>
              <a:rPr lang="en-US" sz="2400" b="1" dirty="0" smtClean="0">
                <a:solidFill>
                  <a:srgbClr val="FF0000"/>
                </a:solidFill>
              </a:rPr>
              <a:t>Operations: </a:t>
            </a:r>
            <a:r>
              <a:rPr lang="en-US" sz="2400" dirty="0"/>
              <a:t>E.g. </a:t>
            </a:r>
            <a:r>
              <a:rPr lang="en-US" sz="2400" dirty="0" err="1"/>
              <a:t>a+b</a:t>
            </a:r>
            <a:r>
              <a:rPr lang="en-US" sz="2400" dirty="0"/>
              <a:t> , a-b, a*b ,a/b ,</a:t>
            </a:r>
            <a:r>
              <a:rPr lang="en-US" sz="2400" dirty="0" err="1"/>
              <a:t>a%b</a:t>
            </a:r>
            <a:endParaRPr lang="en-US" sz="2400" dirty="0"/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Function Return: </a:t>
            </a:r>
            <a:r>
              <a:rPr lang="en-US" sz="2400" dirty="0"/>
              <a:t>E.g. return x , return 0</a:t>
            </a:r>
            <a:r>
              <a:rPr lang="en-US" sz="2400" dirty="0" smtClean="0"/>
              <a:t>;</a:t>
            </a:r>
            <a:endParaRPr lang="en-US" sz="2400" dirty="0"/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Function call: </a:t>
            </a:r>
            <a:r>
              <a:rPr lang="en-US" sz="2400" dirty="0"/>
              <a:t>E.g. add();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sz="2400" dirty="0"/>
          </a:p>
        </p:txBody>
      </p:sp>
      <p:sp>
        <p:nvSpPr>
          <p:cNvPr id="28678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E612964-879C-43E0-BA65-48D0B5F9DD1B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24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 </a:t>
            </a:r>
            <a:r>
              <a:rPr lang="en-US" sz="2400" dirty="0"/>
              <a:t>We assume an arbitrary time unit.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Running </a:t>
            </a:r>
            <a:r>
              <a:rPr lang="en-US" sz="2400" b="1" dirty="0">
                <a:solidFill>
                  <a:srgbClr val="FF0000"/>
                </a:solidFill>
              </a:rPr>
              <a:t>time of a selection </a:t>
            </a:r>
            <a:r>
              <a:rPr lang="en-US" sz="2400" b="1" dirty="0" smtClean="0">
                <a:solidFill>
                  <a:srgbClr val="FF0000"/>
                </a:solidFill>
              </a:rPr>
              <a:t>statement: </a:t>
            </a:r>
            <a:r>
              <a:rPr lang="en-US" sz="2400" dirty="0"/>
              <a:t>(if, switch) is the time for the </a:t>
            </a:r>
            <a:r>
              <a:rPr lang="en-US" sz="2400" dirty="0">
                <a:solidFill>
                  <a:schemeClr val="accent1"/>
                </a:solidFill>
              </a:rPr>
              <a:t>condition evaluation + the maximum </a:t>
            </a:r>
            <a:r>
              <a:rPr lang="en-US" sz="2400" dirty="0"/>
              <a:t>of the running times for the individual clauses </a:t>
            </a:r>
            <a:r>
              <a:rPr lang="en-US" sz="2400" dirty="0" smtClean="0"/>
              <a:t>inside </a:t>
            </a:r>
            <a:r>
              <a:rPr lang="en-US" sz="2400" dirty="0"/>
              <a:t>the </a:t>
            </a:r>
            <a:r>
              <a:rPr lang="en-US" sz="2400" dirty="0" smtClean="0"/>
              <a:t>selection.</a:t>
            </a:r>
            <a:endParaRPr lang="en-US" sz="2400" dirty="0"/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Running </a:t>
            </a:r>
            <a:r>
              <a:rPr lang="en-US" sz="2400" b="1" dirty="0">
                <a:solidFill>
                  <a:srgbClr val="FF0000"/>
                </a:solidFill>
              </a:rPr>
              <a:t>time of a function </a:t>
            </a:r>
            <a:r>
              <a:rPr lang="en-US" sz="2400" b="1" dirty="0" smtClean="0">
                <a:solidFill>
                  <a:srgbClr val="FF0000"/>
                </a:solidFill>
              </a:rPr>
              <a:t>call: </a:t>
            </a:r>
            <a:r>
              <a:rPr lang="en-US" sz="2400" dirty="0"/>
              <a:t>is 1 for setup + the time for any parameter calculations + the time required for the execution of the function body</a:t>
            </a:r>
          </a:p>
        </p:txBody>
      </p:sp>
      <p:sp>
        <p:nvSpPr>
          <p:cNvPr id="29702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6EB4A96-A68B-4196-B9BE-5127F13B5D26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25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Loop </a:t>
            </a:r>
            <a:r>
              <a:rPr lang="en-US" sz="2400" b="1" dirty="0">
                <a:solidFill>
                  <a:srgbClr val="FF0000"/>
                </a:solidFill>
              </a:rPr>
              <a:t>statements</a:t>
            </a:r>
            <a:r>
              <a:rPr lang="en-US" sz="2400" b="1" dirty="0" smtClean="0">
                <a:solidFill>
                  <a:srgbClr val="FF0000"/>
                </a:solidFill>
              </a:rPr>
              <a:t>:: </a:t>
            </a:r>
            <a:r>
              <a:rPr lang="en-US" sz="2400" dirty="0"/>
              <a:t>The running time for the statements inside the loop * </a:t>
            </a:r>
            <a:r>
              <a:rPr lang="en-US" sz="2400" dirty="0">
                <a:solidFill>
                  <a:srgbClr val="FF0000"/>
                </a:solidFill>
              </a:rPr>
              <a:t>number of iterations </a:t>
            </a:r>
            <a:r>
              <a:rPr lang="en-US" sz="2400" dirty="0"/>
              <a:t>+ time for setup(1) + time for checking (number of iteration + 1) + time for update (number of iteration). </a:t>
            </a:r>
            <a:r>
              <a:rPr lang="en-US" sz="2400" dirty="0" smtClean="0"/>
              <a:t>The </a:t>
            </a:r>
            <a:r>
              <a:rPr lang="en-US" sz="2400" dirty="0"/>
              <a:t>total running time of statements inside a group of nested loops is the running time of the statements * the product of the sizes of all the loops. </a:t>
            </a:r>
          </a:p>
        </p:txBody>
      </p:sp>
      <p:sp>
        <p:nvSpPr>
          <p:cNvPr id="30726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25B2D24-6EDC-4556-9395-3691A9EBE1BF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26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Example 1: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sz="2400" dirty="0"/>
          </a:p>
        </p:txBody>
      </p:sp>
      <p:sp>
        <p:nvSpPr>
          <p:cNvPr id="31750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9C06F74-1FCD-417E-BFD5-1110E45DFD5F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27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  <p:pic>
        <p:nvPicPr>
          <p:cNvPr id="3175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7315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Example 2: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sz="2400" dirty="0"/>
          </a:p>
        </p:txBody>
      </p:sp>
      <p:sp>
        <p:nvSpPr>
          <p:cNvPr id="32774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3823421-DAEF-4846-B397-612F21090CE6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28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  <p:pic>
        <p:nvPicPr>
          <p:cNvPr id="327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55713"/>
            <a:ext cx="7315200" cy="495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Example </a:t>
            </a:r>
            <a:r>
              <a:rPr lang="en-US" sz="2400" dirty="0"/>
              <a:t>4</a:t>
            </a:r>
            <a:r>
              <a:rPr lang="en-US" sz="2400" dirty="0" smtClean="0"/>
              <a:t>: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int k=0,n;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cout&lt;&lt;“Enter an integer”;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cin&gt;&gt;</a:t>
            </a:r>
            <a:r>
              <a:rPr lang="pt-BR" sz="2400" dirty="0" smtClean="0"/>
              <a:t>n;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 smtClean="0"/>
              <a:t> </a:t>
            </a:r>
            <a:r>
              <a:rPr lang="pt-BR" sz="2400" dirty="0"/>
              <a:t>for(int i=0;i&lt;n; i</a:t>
            </a:r>
            <a:r>
              <a:rPr lang="pt-BR" sz="2400" dirty="0" smtClean="0"/>
              <a:t>++)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 smtClean="0"/>
              <a:t>k</a:t>
            </a:r>
            <a:r>
              <a:rPr lang="pt-BR" sz="2400" dirty="0"/>
              <a:t>++;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b="1" dirty="0"/>
              <a:t>T(n)= 3+1+n+1+n+n=3n+5 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sz="2400" dirty="0"/>
          </a:p>
        </p:txBody>
      </p:sp>
      <p:sp>
        <p:nvSpPr>
          <p:cNvPr id="33798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D4FAC9F-742D-4C7B-88AA-B1C863708657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29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Introduction to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dirty="0" smtClean="0">
                <a:solidFill>
                  <a:srgbClr val="00B050"/>
                </a:solidFill>
              </a:rPr>
              <a:t>What </a:t>
            </a:r>
            <a:r>
              <a:rPr lang="en-US" dirty="0">
                <a:solidFill>
                  <a:srgbClr val="00B050"/>
                </a:solidFill>
              </a:rPr>
              <a:t>is data structure or how would you define data structure</a:t>
            </a:r>
            <a:r>
              <a:rPr lang="en-US" dirty="0" smtClean="0">
                <a:solidFill>
                  <a:srgbClr val="00B050"/>
                </a:solidFill>
              </a:rPr>
              <a:t>?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Solution: </a:t>
            </a:r>
            <a:r>
              <a:rPr lang="en-US" dirty="0"/>
              <a:t>In programming the term data structure refers to a scheme for organizing related piece of information. </a:t>
            </a:r>
            <a:r>
              <a:rPr lang="en-US" dirty="0" smtClean="0"/>
              <a:t>  Example find shortest person??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dirty="0" smtClean="0"/>
              <a:t>Data </a:t>
            </a:r>
            <a:r>
              <a:rPr lang="en-US" dirty="0"/>
              <a:t>Structure = Organized Data + Allowed Operations.)</a:t>
            </a:r>
          </a:p>
        </p:txBody>
      </p:sp>
      <p:sp>
        <p:nvSpPr>
          <p:cNvPr id="8198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B127B89-41C3-481A-8677-7B1FD02346F6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3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          Prepared by Dagne 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800600"/>
            <a:ext cx="5181600" cy="1524000"/>
          </a:xfrm>
          <a:prstGeom prst="rect">
            <a:avLst/>
          </a:prstGeom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Example 6: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 smtClean="0"/>
              <a:t> </a:t>
            </a:r>
            <a:r>
              <a:rPr lang="pt-BR" sz="2400" dirty="0"/>
              <a:t>int i=0;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while(i&lt;n)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cout&lt;&lt;i; i++;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int j=1;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while(j&lt;=10)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cout&lt;&lt;j; j++;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b="1" dirty="0"/>
              <a:t>T(n)=1+n+1+n+n+1+11+2(10) = 3n+34 =O(n) 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sz="2400" dirty="0"/>
          </a:p>
        </p:txBody>
      </p:sp>
      <p:sp>
        <p:nvSpPr>
          <p:cNvPr id="34822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B764E8E-4D5A-491C-B949-5E4E96F3BA66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30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Example 7: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int k=0;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for(int i=1 ; i&lt;=n; i++)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for( int j=1; j&lt;=n; j++)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k++;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T(n)=1+1+(n+1)+n+n(1+(n+1)+n+n) = 2n+3+n(3n+2) = 2n+3+3n</a:t>
            </a:r>
            <a:r>
              <a:rPr lang="pt-BR" sz="2400" baseline="30000" dirty="0"/>
              <a:t>2</a:t>
            </a:r>
            <a:r>
              <a:rPr lang="pt-BR" sz="2400" dirty="0"/>
              <a:t>+2n = </a:t>
            </a:r>
            <a:r>
              <a:rPr lang="pt-BR" sz="2400" b="1" dirty="0" smtClean="0"/>
              <a:t>3n</a:t>
            </a:r>
            <a:r>
              <a:rPr lang="pt-BR" sz="2400" b="1" baseline="30000" dirty="0" smtClean="0"/>
              <a:t>2</a:t>
            </a:r>
            <a:r>
              <a:rPr lang="pt-BR" sz="2400" b="1" dirty="0" smtClean="0"/>
              <a:t>+4n+3</a:t>
            </a:r>
            <a:r>
              <a:rPr lang="en-US" sz="2400" dirty="0"/>
              <a:t> </a:t>
            </a:r>
            <a:r>
              <a:rPr lang="pt-BR" sz="2400" b="1" dirty="0" smtClean="0"/>
              <a:t>=</a:t>
            </a:r>
            <a:r>
              <a:rPr lang="pt-BR" sz="2400" dirty="0"/>
              <a:t> O(n</a:t>
            </a:r>
            <a:r>
              <a:rPr lang="pt-BR" sz="2400" baseline="30000" dirty="0"/>
              <a:t>2</a:t>
            </a:r>
            <a:r>
              <a:rPr lang="pt-BR" sz="2400" dirty="0" smtClean="0"/>
              <a:t>)</a:t>
            </a:r>
            <a:r>
              <a:rPr lang="pt-BR" sz="2400" b="1" dirty="0" smtClean="0"/>
              <a:t>.</a:t>
            </a:r>
            <a:endParaRPr lang="pt-BR" sz="2400" b="1" dirty="0"/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sz="2400" dirty="0"/>
          </a:p>
        </p:txBody>
      </p:sp>
      <p:sp>
        <p:nvSpPr>
          <p:cNvPr id="35846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6ACB616-7C27-43B8-9687-D8BFFDD020B9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31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Example 8: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int sum=0;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for(i=1;i&lt;=n;i++))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sum=sum+i;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T(n)=1+1+(n+1)+n+(1+1)n =3+4n=O(n) 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 smtClean="0"/>
              <a:t>Example 9: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int sum(int n)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int s=0;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for(int i=1;i&lt;=n;i++)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s=s+(i*i*i*i);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return s;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 smtClean="0"/>
              <a:t>}</a:t>
            </a:r>
            <a:r>
              <a:rPr lang="pt-BR" sz="2400" b="1" dirty="0" smtClean="0"/>
              <a:t>T(n</a:t>
            </a:r>
            <a:r>
              <a:rPr lang="pt-BR" sz="2400" b="1" dirty="0"/>
              <a:t>)=1+(1+n+1+n+5n)+1 =7n+4=O(n) 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pt-BR" sz="2400" dirty="0"/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sz="2400" dirty="0"/>
          </a:p>
        </p:txBody>
      </p:sp>
      <p:sp>
        <p:nvSpPr>
          <p:cNvPr id="36870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FB26071-9D38-44E6-894C-0C5E0090AC72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32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Example 10: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int counter()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int a=0;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cout&lt;&lt;”Enter a number”;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cin&gt;&gt;n;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for(i=0;i&lt;n;i++) </a:t>
            </a:r>
            <a:endParaRPr lang="pt-BR" sz="2400" dirty="0" smtClean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 smtClean="0"/>
              <a:t>a=a+1;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pt-BR" sz="2400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return 0;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b="1" dirty="0"/>
              <a:t>T(n)=1+1+1+(1+n+1+n)+2n+1 =4n+6=O(n) 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pt-BR" sz="2400" dirty="0"/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sz="2400" dirty="0"/>
          </a:p>
        </p:txBody>
      </p:sp>
      <p:sp>
        <p:nvSpPr>
          <p:cNvPr id="37894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F3CA161-C1C9-4CA4-BD51-E05BD68C67BE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33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Example 11:                           Example 12: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int x=0;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int i=0;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int j=1;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cout&lt;&lt;”Enter a number”;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cin&gt;&gt;n;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while(i&lt;n){ i=i+1;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while(j&lt;n)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j=j+1;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 smtClean="0"/>
              <a:t>}T(n</a:t>
            </a:r>
            <a:r>
              <a:rPr lang="pt-BR" sz="2400" dirty="0"/>
              <a:t>)=1+1+1+1+1+n+1+2n+n+2(n-1) = </a:t>
            </a:r>
            <a:r>
              <a:rPr lang="pt-BR" sz="2400" b="1" dirty="0"/>
              <a:t>6+4n+2n-2 =4+6n=O(n) 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pt-BR" sz="2400" dirty="0"/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sz="2400" dirty="0"/>
          </a:p>
        </p:txBody>
      </p:sp>
      <p:sp>
        <p:nvSpPr>
          <p:cNvPr id="38918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77D39BF-A3B5-4C09-A02B-E09BAA35A8B8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34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  <p:pic>
        <p:nvPicPr>
          <p:cNvPr id="389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52600"/>
            <a:ext cx="40576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Example 13: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int sum=0;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for(i=0;i&lt;n;i++)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for(j=0;j&lt;n;j++)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/>
              <a:t>sum++;</a:t>
            </a:r>
          </a:p>
          <a:p>
            <a:pPr>
              <a:defRPr/>
            </a:pPr>
            <a:r>
              <a:rPr lang="pt-BR" sz="2400" dirty="0"/>
              <a:t>T(n)=1+1+(n+1)+n+n*(1+(n+1)+n+n) </a:t>
            </a:r>
            <a:r>
              <a:rPr lang="pt-BR" sz="2400" dirty="0" smtClean="0"/>
              <a:t>=</a:t>
            </a:r>
            <a:r>
              <a:rPr lang="en-US" sz="2400" dirty="0"/>
              <a:t>3+2n+n</a:t>
            </a:r>
            <a:r>
              <a:rPr lang="en-US" sz="2400" baseline="30000" dirty="0"/>
              <a:t>2</a:t>
            </a:r>
            <a:r>
              <a:rPr lang="en-US" sz="2400" dirty="0"/>
              <a:t>+2n+2n</a:t>
            </a:r>
            <a:r>
              <a:rPr lang="en-US" sz="2400" baseline="30000" dirty="0"/>
              <a:t>2</a:t>
            </a:r>
            <a:r>
              <a:rPr lang="en-US" sz="2400" dirty="0"/>
              <a:t> =3+2n+3n</a:t>
            </a:r>
            <a:r>
              <a:rPr lang="en-US" sz="2400" baseline="30000" dirty="0"/>
              <a:t>2</a:t>
            </a:r>
            <a:r>
              <a:rPr lang="en-US" sz="2400" dirty="0"/>
              <a:t>+2n =3n</a:t>
            </a:r>
            <a:r>
              <a:rPr lang="en-US" sz="2400" baseline="30000" dirty="0"/>
              <a:t>2</a:t>
            </a:r>
            <a:r>
              <a:rPr lang="en-US" sz="2400" dirty="0"/>
              <a:t>+4n+3=O(n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pt-BR" sz="2400" dirty="0" smtClean="0"/>
              <a:t>Example 14:                                Example 15:</a:t>
            </a:r>
            <a:endParaRPr lang="pt-BR" sz="2400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pt-BR" sz="2400" dirty="0"/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sz="2400" dirty="0"/>
          </a:p>
        </p:txBody>
      </p:sp>
      <p:sp>
        <p:nvSpPr>
          <p:cNvPr id="39942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68D29B4-698F-4A2B-B833-AA26789AD185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35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  <p:pic>
        <p:nvPicPr>
          <p:cNvPr id="3994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95800"/>
            <a:ext cx="39624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433888"/>
            <a:ext cx="33623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Formal Approach to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pt-BR" sz="2400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In </a:t>
            </a:r>
            <a:r>
              <a:rPr lang="en-US" sz="2400" dirty="0"/>
              <a:t>the above examples we have seen that analyzing</a:t>
            </a:r>
            <a:r>
              <a:rPr lang="en-US" sz="2400" dirty="0">
                <a:solidFill>
                  <a:srgbClr val="FF0000"/>
                </a:solidFill>
              </a:rPr>
              <a:t> Loop statements is so complex</a:t>
            </a:r>
            <a:r>
              <a:rPr lang="en-US" sz="2400" dirty="0"/>
              <a:t>. </a:t>
            </a:r>
            <a:endParaRPr lang="en-US" sz="2400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It </a:t>
            </a:r>
            <a:r>
              <a:rPr lang="en-US" sz="2400" dirty="0"/>
              <a:t>can be simplified by using some formal approach in which case we can </a:t>
            </a:r>
            <a:r>
              <a:rPr lang="en-US" sz="2400" b="1" dirty="0">
                <a:solidFill>
                  <a:srgbClr val="FF0000"/>
                </a:solidFill>
              </a:rPr>
              <a:t>ignore initializations, loop controls, and </a:t>
            </a:r>
            <a:r>
              <a:rPr lang="en-US" sz="2400" b="1" dirty="0" smtClean="0">
                <a:solidFill>
                  <a:srgbClr val="FF0000"/>
                </a:solidFill>
              </a:rPr>
              <a:t>updates.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Simple </a:t>
            </a:r>
            <a:r>
              <a:rPr lang="en-US" sz="2400" dirty="0"/>
              <a:t>Loops: </a:t>
            </a:r>
            <a:r>
              <a:rPr lang="en-US" sz="2400" dirty="0">
                <a:solidFill>
                  <a:srgbClr val="FF0000"/>
                </a:solidFill>
              </a:rPr>
              <a:t>Formally, for loop can be translated to a summation. </a:t>
            </a:r>
            <a:endParaRPr lang="en-US" sz="2400" dirty="0"/>
          </a:p>
        </p:txBody>
      </p:sp>
      <p:sp>
        <p:nvSpPr>
          <p:cNvPr id="40966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6D28F5A-EEA1-4D47-9F32-7F30DE71650B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36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Formal Approach to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In </a:t>
            </a:r>
            <a:r>
              <a:rPr lang="en-US" sz="2400" dirty="0"/>
              <a:t>general, </a:t>
            </a:r>
            <a:r>
              <a:rPr lang="en-US" sz="2800" b="1" dirty="0">
                <a:solidFill>
                  <a:srgbClr val="FF0000"/>
                </a:solidFill>
              </a:rPr>
              <a:t>a for loop translates to a summation</a:t>
            </a:r>
            <a:r>
              <a:rPr lang="en-US" sz="2400" dirty="0" smtClean="0"/>
              <a:t>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rgbClr val="FF0000"/>
                </a:solidFill>
              </a:rPr>
              <a:t>The index and bounds of the summation are the same as the index and bounds of the for loop.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400" dirty="0" smtClean="0"/>
              <a:t>for 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i = 1; i &lt;= N; i++) {	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400" dirty="0" smtClean="0"/>
              <a:t>sum </a:t>
            </a:r>
            <a:r>
              <a:rPr lang="en-US" sz="2400" dirty="0"/>
              <a:t>= </a:t>
            </a:r>
            <a:r>
              <a:rPr lang="en-US" sz="2400" dirty="0" err="1"/>
              <a:t>sum+i</a:t>
            </a:r>
            <a:r>
              <a:rPr lang="en-US" sz="2400" dirty="0"/>
              <a:t>; </a:t>
            </a: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1990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B2E036F-77B8-4E9D-8EF0-2B458328D53B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37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  <p:pic>
        <p:nvPicPr>
          <p:cNvPr id="4199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63875"/>
            <a:ext cx="2667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Formal Approach to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Suppose we count the number of operations that are </a:t>
            </a:r>
            <a:r>
              <a:rPr lang="en-US" sz="2400" dirty="0" err="1" smtClean="0"/>
              <a:t>done.There</a:t>
            </a:r>
            <a:r>
              <a:rPr lang="en-US" sz="2400" dirty="0" smtClean="0"/>
              <a:t> is 2 operation per iteration of the loop 1 for assignment and 1 for addition , hence 2N  in total.</a:t>
            </a:r>
            <a:endParaRPr lang="en-US" sz="2400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Nested </a:t>
            </a:r>
            <a:r>
              <a:rPr lang="en-US" sz="2400" dirty="0"/>
              <a:t>for loops translate into multiple summations, one for each for loop.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400" dirty="0" smtClean="0"/>
              <a:t>for 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i = 1; i &lt;= N; i++) {	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400" dirty="0" smtClean="0"/>
              <a:t>for 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j = 1; j &lt;= M; j++) {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400" dirty="0" smtClean="0"/>
              <a:t>sum </a:t>
            </a:r>
            <a:r>
              <a:rPr lang="en-US" sz="2400" dirty="0"/>
              <a:t>= </a:t>
            </a:r>
            <a:r>
              <a:rPr lang="en-US" sz="2400" dirty="0" err="1"/>
              <a:t>sum+i+j</a:t>
            </a:r>
            <a:r>
              <a:rPr lang="en-US" sz="2400" dirty="0"/>
              <a:t>;}}</a:t>
            </a:r>
          </a:p>
        </p:txBody>
      </p:sp>
      <p:sp>
        <p:nvSpPr>
          <p:cNvPr id="43014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4E0DD2F-A72E-4F1C-B842-BC27945190B2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38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  <p:pic>
        <p:nvPicPr>
          <p:cNvPr id="4301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343400"/>
            <a:ext cx="2895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Formal Approach to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pt-BR" sz="2400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Successive </a:t>
            </a:r>
            <a:r>
              <a:rPr lang="en-US" sz="2400" dirty="0"/>
              <a:t>Statements: </a:t>
            </a:r>
            <a:r>
              <a:rPr lang="en-US" sz="2400" dirty="0" smtClean="0"/>
              <a:t>Formally add </a:t>
            </a:r>
            <a:r>
              <a:rPr lang="en-US" sz="2400" dirty="0"/>
              <a:t>the running times of the separate blocks of your code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400" dirty="0" smtClean="0"/>
              <a:t>for 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i = 1; i &lt;= N; i++) {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400" dirty="0" smtClean="0"/>
              <a:t>sum </a:t>
            </a:r>
            <a:r>
              <a:rPr lang="en-US" sz="2400" dirty="0"/>
              <a:t>= </a:t>
            </a:r>
            <a:r>
              <a:rPr lang="en-US" sz="2400" dirty="0" err="1"/>
              <a:t>sum+i</a:t>
            </a:r>
            <a:r>
              <a:rPr lang="en-US" sz="2400" dirty="0"/>
              <a:t>;}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400" dirty="0" smtClean="0"/>
              <a:t>for 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i = 1; i &lt;= N; i++) { 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400" dirty="0" smtClean="0"/>
              <a:t>for 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j = 1; j &lt;= N; j++) {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400" dirty="0" smtClean="0"/>
              <a:t>sum </a:t>
            </a:r>
            <a:r>
              <a:rPr lang="en-US" sz="2400" dirty="0"/>
              <a:t>= </a:t>
            </a:r>
            <a:r>
              <a:rPr lang="en-US" sz="2400" dirty="0" err="1"/>
              <a:t>sum+i+j</a:t>
            </a:r>
            <a:r>
              <a:rPr lang="en-US" sz="2400" dirty="0"/>
              <a:t>;}}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400" dirty="0"/>
              <a:t>		</a:t>
            </a:r>
          </a:p>
        </p:txBody>
      </p:sp>
      <p:sp>
        <p:nvSpPr>
          <p:cNvPr id="44038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4239D5B-8DFA-486C-A36A-7FD93EC2FFDC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39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  <p:pic>
        <p:nvPicPr>
          <p:cNvPr id="4404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00400"/>
            <a:ext cx="314166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Introduction to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6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dirty="0">
                <a:solidFill>
                  <a:srgbClr val="00B050"/>
                </a:solidFill>
              </a:rPr>
              <a:t>What is data structure? </a:t>
            </a:r>
            <a:endParaRPr lang="en-US" dirty="0" smtClean="0">
              <a:solidFill>
                <a:srgbClr val="00B050"/>
              </a:solidFill>
            </a:endParaRP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dirty="0"/>
              <a:t>Data is row </a:t>
            </a:r>
            <a:r>
              <a:rPr lang="en-US" dirty="0" smtClean="0"/>
              <a:t>fact(“</a:t>
            </a:r>
            <a:r>
              <a:rPr lang="en-US" dirty="0" err="1" smtClean="0"/>
              <a:t>Abebe</a:t>
            </a:r>
            <a:r>
              <a:rPr lang="en-US" dirty="0" smtClean="0"/>
              <a:t>”, “</a:t>
            </a:r>
            <a:r>
              <a:rPr lang="en-US" dirty="0" err="1" smtClean="0"/>
              <a:t>dagne</a:t>
            </a:r>
            <a:r>
              <a:rPr lang="en-US" dirty="0" smtClean="0"/>
              <a:t>”, </a:t>
            </a:r>
            <a:r>
              <a:rPr lang="en-US" dirty="0" smtClean="0"/>
              <a:t>“</a:t>
            </a:r>
            <a:r>
              <a:rPr lang="en-US" dirty="0" err="1" smtClean="0"/>
              <a:t>Nardos</a:t>
            </a:r>
            <a:r>
              <a:rPr lang="en-US" dirty="0" smtClean="0"/>
              <a:t>”, </a:t>
            </a:r>
            <a:r>
              <a:rPr lang="en-US" dirty="0" smtClean="0"/>
              <a:t>“21”)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dirty="0" smtClean="0"/>
              <a:t>Structure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suitable container </a:t>
            </a:r>
            <a:r>
              <a:rPr lang="en-US" dirty="0" smtClean="0"/>
              <a:t>(that store data </a:t>
            </a:r>
            <a:r>
              <a:rPr lang="en-US" dirty="0"/>
              <a:t>item)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dirty="0" smtClean="0"/>
              <a:t>Therefore , data </a:t>
            </a:r>
            <a:r>
              <a:rPr lang="en-US" dirty="0"/>
              <a:t>structure is the way of </a:t>
            </a:r>
            <a:r>
              <a:rPr lang="en-US" b="1" dirty="0">
                <a:solidFill>
                  <a:srgbClr val="FF0000"/>
                </a:solidFill>
              </a:rPr>
              <a:t>organized </a:t>
            </a:r>
            <a:r>
              <a:rPr lang="en-US" b="1" dirty="0" smtClean="0">
                <a:solidFill>
                  <a:srgbClr val="FF0000"/>
                </a:solidFill>
              </a:rPr>
              <a:t>,manipulated and </a:t>
            </a:r>
            <a:r>
              <a:rPr lang="en-US" b="1" dirty="0">
                <a:solidFill>
                  <a:srgbClr val="FF0000"/>
                </a:solidFill>
              </a:rPr>
              <a:t>store data </a:t>
            </a:r>
            <a:r>
              <a:rPr lang="en-US" dirty="0"/>
              <a:t>in the computer </a:t>
            </a:r>
            <a:r>
              <a:rPr lang="en-US" dirty="0" smtClean="0"/>
              <a:t>memory location</a:t>
            </a:r>
            <a:r>
              <a:rPr lang="en-US" dirty="0"/>
              <a:t>.</a:t>
            </a:r>
          </a:p>
        </p:txBody>
      </p:sp>
      <p:sp>
        <p:nvSpPr>
          <p:cNvPr id="7174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90C9603-261D-42D7-8124-FF49CCD00DFE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4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          Prepared by Dagne 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419600"/>
            <a:ext cx="4858428" cy="1838762"/>
          </a:xfrm>
          <a:prstGeom prst="rect">
            <a:avLst/>
          </a:prstGeom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Formal Approach to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pt-BR" sz="2400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If </a:t>
            </a:r>
            <a:r>
              <a:rPr lang="en-US" sz="2400" dirty="0"/>
              <a:t>(test) s1 else s2: Compute the maximum of the running time for s1 and s2.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400" dirty="0" smtClean="0"/>
              <a:t>if </a:t>
            </a:r>
            <a:r>
              <a:rPr lang="en-US" sz="2400" dirty="0"/>
              <a:t>(test == 1) {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400" dirty="0" smtClean="0"/>
              <a:t>for 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i = 1; i &lt;= N; i++) {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400" dirty="0" smtClean="0"/>
              <a:t>sum </a:t>
            </a:r>
            <a:r>
              <a:rPr lang="en-US" sz="2400" dirty="0"/>
              <a:t>= </a:t>
            </a:r>
            <a:r>
              <a:rPr lang="en-US" sz="2400" dirty="0" err="1"/>
              <a:t>sum+i</a:t>
            </a:r>
            <a:r>
              <a:rPr lang="en-US" sz="2400" dirty="0"/>
              <a:t>;}} 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400" dirty="0" smtClean="0"/>
              <a:t>else </a:t>
            </a:r>
            <a:r>
              <a:rPr lang="en-US" sz="2400" dirty="0"/>
              <a:t>for (</a:t>
            </a:r>
            <a:r>
              <a:rPr lang="en-US" sz="2400" dirty="0" err="1"/>
              <a:t>int</a:t>
            </a:r>
            <a:r>
              <a:rPr lang="en-US" sz="2400" dirty="0"/>
              <a:t> i = 1; i &lt;= N; i++) {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400" dirty="0" smtClean="0"/>
              <a:t>for 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j = 1; j &lt;= N; j++) {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400" dirty="0" smtClean="0"/>
              <a:t>sum </a:t>
            </a:r>
            <a:r>
              <a:rPr lang="en-US" sz="2400" dirty="0"/>
              <a:t>= </a:t>
            </a:r>
            <a:r>
              <a:rPr lang="en-US" sz="2400" dirty="0" err="1"/>
              <a:t>sum+i+j</a:t>
            </a:r>
            <a:r>
              <a:rPr lang="en-US" sz="2400" dirty="0"/>
              <a:t>; }}		</a:t>
            </a:r>
          </a:p>
        </p:txBody>
      </p:sp>
      <p:sp>
        <p:nvSpPr>
          <p:cNvPr id="45062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0433D50-3B9D-4338-8456-DA6A5DB11A8F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40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  <p:pic>
        <p:nvPicPr>
          <p:cNvPr id="4506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19400"/>
            <a:ext cx="3352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Categories of Algorithm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pt-BR" sz="2400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Worst </a:t>
            </a:r>
            <a:r>
              <a:rPr lang="en-US" sz="2400" b="1" dirty="0">
                <a:solidFill>
                  <a:srgbClr val="FF0000"/>
                </a:solidFill>
              </a:rPr>
              <a:t>case time complexity: </a:t>
            </a:r>
            <a:r>
              <a:rPr lang="en-US" sz="2400" dirty="0"/>
              <a:t>- </a:t>
            </a:r>
            <a:r>
              <a:rPr lang="en-US" sz="2400" dirty="0" smtClean="0"/>
              <a:t>if the algorithm </a:t>
            </a:r>
            <a:r>
              <a:rPr lang="en-US" sz="2400" dirty="0"/>
              <a:t>takes the largest amount of </a:t>
            </a:r>
            <a:r>
              <a:rPr lang="en-US" sz="2400" dirty="0" smtClean="0"/>
              <a:t>time, we call it worst case.</a:t>
            </a:r>
            <a:endParaRPr lang="en-US" sz="2400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b="1" dirty="0">
                <a:solidFill>
                  <a:srgbClr val="FF0000"/>
                </a:solidFill>
              </a:rPr>
              <a:t>Best case time complexity: </a:t>
            </a:r>
            <a:r>
              <a:rPr lang="en-US" sz="2400" dirty="0"/>
              <a:t>- </a:t>
            </a:r>
            <a:r>
              <a:rPr lang="en-US" sz="2400" dirty="0" smtClean="0"/>
              <a:t>if the algorithm </a:t>
            </a:r>
            <a:r>
              <a:rPr lang="en-US" sz="2400" dirty="0"/>
              <a:t>takes the smallest amount of </a:t>
            </a:r>
            <a:r>
              <a:rPr lang="en-US" sz="2400" dirty="0" smtClean="0"/>
              <a:t>time, we call it best case.</a:t>
            </a:r>
            <a:endParaRPr lang="en-US" sz="2400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b="1" dirty="0">
                <a:solidFill>
                  <a:srgbClr val="FF0000"/>
                </a:solidFill>
              </a:rPr>
              <a:t>Average case time complexity</a:t>
            </a:r>
            <a:r>
              <a:rPr lang="en-US" sz="2400" b="1" dirty="0" smtClean="0">
                <a:solidFill>
                  <a:srgbClr val="FF0000"/>
                </a:solidFill>
              </a:rPr>
              <a:t>:- if the </a:t>
            </a:r>
            <a:r>
              <a:rPr lang="en-US" sz="2400" dirty="0" smtClean="0"/>
              <a:t>algorithm </a:t>
            </a:r>
            <a:r>
              <a:rPr lang="en-US" sz="2400" dirty="0"/>
              <a:t>takes the average amount of </a:t>
            </a:r>
            <a:r>
              <a:rPr lang="en-US" sz="2400" dirty="0" smtClean="0"/>
              <a:t>time, we call it average case.</a:t>
            </a:r>
            <a:endParaRPr lang="en-US" sz="2400" dirty="0"/>
          </a:p>
        </p:txBody>
      </p:sp>
      <p:sp>
        <p:nvSpPr>
          <p:cNvPr id="46086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5D4A282-BC56-4C1C-B951-8C16DF81113E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41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Best 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Algorithms </a:t>
            </a:r>
            <a:r>
              <a:rPr lang="en-US" sz="2400" dirty="0"/>
              <a:t>may be examined under different situations to correctly determine their efficiency for accurate comparison.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b="1" dirty="0">
                <a:solidFill>
                  <a:srgbClr val="FF0000"/>
                </a:solidFill>
              </a:rPr>
              <a:t>Best Case </a:t>
            </a:r>
            <a:r>
              <a:rPr lang="en-US" sz="2400" b="1" dirty="0" smtClean="0">
                <a:solidFill>
                  <a:srgbClr val="FF0000"/>
                </a:solidFill>
              </a:rPr>
              <a:t>Analysis: </a:t>
            </a:r>
            <a:r>
              <a:rPr lang="en-US" sz="2400" dirty="0" smtClean="0"/>
              <a:t>Best </a:t>
            </a:r>
            <a:r>
              <a:rPr lang="en-US" sz="2400" dirty="0"/>
              <a:t>case analysis assumes the input data are arranged in </a:t>
            </a:r>
            <a:r>
              <a:rPr lang="en-US" sz="2400" b="1" dirty="0">
                <a:solidFill>
                  <a:srgbClr val="FF0000"/>
                </a:solidFill>
              </a:rPr>
              <a:t>the most advantageous order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for the algorithm. </a:t>
            </a:r>
            <a:endParaRPr lang="en-US" sz="2400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It </a:t>
            </a:r>
            <a:r>
              <a:rPr lang="en-US" sz="2400" dirty="0"/>
              <a:t>also takes the smallest possible set of inputs and causes execution of </a:t>
            </a:r>
            <a:r>
              <a:rPr lang="en-US" sz="2400" b="1" dirty="0">
                <a:solidFill>
                  <a:srgbClr val="FF0000"/>
                </a:solidFill>
              </a:rPr>
              <a:t>the fewest number of statements</a:t>
            </a:r>
            <a:r>
              <a:rPr lang="en-US" sz="2400" b="1" dirty="0"/>
              <a:t>. 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/>
              <a:t>I</a:t>
            </a:r>
            <a:r>
              <a:rPr lang="en-US" sz="2400" dirty="0" smtClean="0"/>
              <a:t>t computes </a:t>
            </a:r>
            <a:r>
              <a:rPr lang="en-US" sz="2400" b="1" dirty="0" smtClean="0">
                <a:solidFill>
                  <a:srgbClr val="FF0000"/>
                </a:solidFill>
              </a:rPr>
              <a:t>the lower bound of T(n), </a:t>
            </a:r>
            <a:r>
              <a:rPr lang="en-US" sz="2400" dirty="0" smtClean="0"/>
              <a:t>where T(n) is the complexity function.</a:t>
            </a:r>
            <a:endParaRPr lang="en-US" sz="2400" dirty="0"/>
          </a:p>
        </p:txBody>
      </p:sp>
      <p:sp>
        <p:nvSpPr>
          <p:cNvPr id="47110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AD9C94D-CC71-4404-A5C4-7A8923059A85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42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Best 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Examples</a:t>
            </a:r>
            <a:r>
              <a:rPr lang="en-US" sz="2400" dirty="0"/>
              <a:t>: </a:t>
            </a:r>
            <a:endParaRPr lang="en-US" sz="2400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For sorting algorithm, If </a:t>
            </a:r>
            <a:r>
              <a:rPr lang="en-US" sz="2400" dirty="0"/>
              <a:t>the list is already sorted (data are arranged in the required order).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For </a:t>
            </a:r>
            <a:r>
              <a:rPr lang="en-US" sz="2400" dirty="0"/>
              <a:t>searching </a:t>
            </a:r>
            <a:r>
              <a:rPr lang="en-US" sz="2400" dirty="0" smtClean="0"/>
              <a:t>algorithm, If </a:t>
            </a:r>
            <a:r>
              <a:rPr lang="en-US" sz="2400" dirty="0"/>
              <a:t>the desired item is located at first accessed position.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sz="2400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endParaRPr lang="en-US" sz="2400" dirty="0"/>
          </a:p>
        </p:txBody>
      </p:sp>
      <p:sp>
        <p:nvSpPr>
          <p:cNvPr id="48134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2CFD5E6-60BE-4EDE-AFC6-77AA2B8AD532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43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Worst Case Analysis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/>
              <a:t>Worst Case Analysis: Worst case analysis assumes the input </a:t>
            </a:r>
            <a:r>
              <a:rPr lang="en-US" sz="2400" b="1" dirty="0">
                <a:solidFill>
                  <a:srgbClr val="FF0000"/>
                </a:solidFill>
              </a:rPr>
              <a:t>data are arranged in the most disadvantageous order </a:t>
            </a:r>
            <a:r>
              <a:rPr lang="en-US" sz="2400" dirty="0"/>
              <a:t>for the algorithm. </a:t>
            </a:r>
            <a:endParaRPr lang="en-US" sz="2400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Takes </a:t>
            </a:r>
            <a:r>
              <a:rPr lang="en-US" sz="2400" b="1" dirty="0">
                <a:solidFill>
                  <a:srgbClr val="FF0000"/>
                </a:solidFill>
              </a:rPr>
              <a:t>the worst possible set of inputs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  <a:endParaRPr lang="en-US" sz="2400" dirty="0" smtClean="0">
              <a:solidFill>
                <a:srgbClr val="FF0000"/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Causes </a:t>
            </a:r>
            <a:r>
              <a:rPr lang="en-US" sz="2400" dirty="0"/>
              <a:t>execution of the </a:t>
            </a:r>
            <a:r>
              <a:rPr lang="en-US" sz="2400" b="1" dirty="0">
                <a:solidFill>
                  <a:srgbClr val="FF0000"/>
                </a:solidFill>
              </a:rPr>
              <a:t>largest number of </a:t>
            </a:r>
            <a:r>
              <a:rPr lang="en-US" sz="2400" b="1" dirty="0" smtClean="0">
                <a:solidFill>
                  <a:srgbClr val="FF0000"/>
                </a:solidFill>
              </a:rPr>
              <a:t>statements</a:t>
            </a:r>
            <a:r>
              <a:rPr lang="en-US" sz="2400" dirty="0" smtClean="0"/>
              <a:t>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Computes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upper bound of T(n) </a:t>
            </a:r>
            <a:r>
              <a:rPr lang="en-US" sz="2400" dirty="0"/>
              <a:t>where T(n) is the complexity function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/>
              <a:t>Worst case analysis is the most common analysis because, it provides the upper bound for all input (even for bad ones).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endParaRPr lang="en-US" sz="2400" dirty="0"/>
          </a:p>
        </p:txBody>
      </p:sp>
      <p:sp>
        <p:nvSpPr>
          <p:cNvPr id="49158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C421361-9728-4314-975B-08011C0FA5E9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44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Worst Case Analysis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Example: 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For </a:t>
            </a:r>
            <a:r>
              <a:rPr lang="en-US" sz="2400" dirty="0"/>
              <a:t>sorting algorithms, If the list is in opposite order.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/>
              <a:t>For searching algorithms, If the desired item is located at the last position or is missing.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endParaRPr lang="en-US" sz="2400" dirty="0"/>
          </a:p>
        </p:txBody>
      </p:sp>
      <p:sp>
        <p:nvSpPr>
          <p:cNvPr id="50182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250DB6B-642B-4574-A8F5-7155A79B3852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45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Average </a:t>
            </a:r>
            <a:r>
              <a:rPr lang="en-US" dirty="0" smtClean="0"/>
              <a:t>Case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b="1" dirty="0">
                <a:solidFill>
                  <a:srgbClr val="FF0000"/>
                </a:solidFill>
              </a:rPr>
              <a:t>Average case analysis is </a:t>
            </a:r>
            <a:r>
              <a:rPr lang="en-US" sz="2400" dirty="0"/>
              <a:t>often difficult to determine and define. If situations are in their best case, no need to develop algorithms because data arrangements are in the best situation.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/>
              <a:t>Best case analysis can not be used to estimate complexity. </a:t>
            </a:r>
            <a:endParaRPr lang="en-US" sz="2400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We </a:t>
            </a:r>
            <a:r>
              <a:rPr lang="en-US" sz="2400" dirty="0"/>
              <a:t>are interested in the </a:t>
            </a:r>
            <a:r>
              <a:rPr lang="en-US" sz="2400" b="1" dirty="0"/>
              <a:t>worst case time </a:t>
            </a:r>
            <a:r>
              <a:rPr lang="en-US" sz="2400" dirty="0"/>
              <a:t>since it provides a bound for all input-this is called the </a:t>
            </a:r>
            <a:r>
              <a:rPr lang="en-US" sz="2400" b="1" dirty="0"/>
              <a:t>“Big-Oh” estimate.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/>
              <a:t>Average Case </a:t>
            </a:r>
            <a:r>
              <a:rPr lang="en-US" sz="2400" dirty="0" smtClean="0"/>
              <a:t>Analysis: Determine </a:t>
            </a:r>
            <a:r>
              <a:rPr lang="en-US" sz="2400" dirty="0"/>
              <a:t>the </a:t>
            </a:r>
            <a:r>
              <a:rPr lang="en-US" sz="2400" b="1" dirty="0"/>
              <a:t>average of the running time overall permutation of input data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51206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39A7777-D7FF-4444-9852-6D87469EE69E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46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Average Case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Takes </a:t>
            </a:r>
            <a:r>
              <a:rPr lang="en-US" sz="2400" dirty="0"/>
              <a:t>an average set of inputs.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It </a:t>
            </a:r>
            <a:r>
              <a:rPr lang="en-US" sz="2400" dirty="0"/>
              <a:t>also assumes random input size.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It </a:t>
            </a:r>
            <a:r>
              <a:rPr lang="en-US" sz="2400" dirty="0"/>
              <a:t>causes average number of executions.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Computes </a:t>
            </a:r>
            <a:r>
              <a:rPr lang="en-US" sz="2400" dirty="0"/>
              <a:t>the </a:t>
            </a:r>
            <a:r>
              <a:rPr lang="en-US" sz="2400" b="1" dirty="0"/>
              <a:t>optimal bound of T(n)</a:t>
            </a:r>
            <a:r>
              <a:rPr lang="en-US" sz="2400" dirty="0"/>
              <a:t> where T(n) is the complexity function.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b="1" dirty="0" smtClean="0"/>
              <a:t>Sometimes </a:t>
            </a:r>
            <a:r>
              <a:rPr lang="en-US" sz="2400" b="1" dirty="0"/>
              <a:t>average cases are as bad as worst cases and as good as best cases.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endParaRPr lang="en-US" sz="2400" dirty="0"/>
          </a:p>
        </p:txBody>
      </p:sp>
      <p:sp>
        <p:nvSpPr>
          <p:cNvPr id="52230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22369B8-9B2B-4E2B-B4F3-853D0D31C555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47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Average Case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/>
              <a:t>Examples: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/>
              <a:t>For sorting algorithms, While sorting, considering any arrangement (order of input data).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/>
              <a:t>For searching algorithms While searching, if the desired item is located at any location or is missing.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endParaRPr lang="en-US" sz="2400" dirty="0"/>
          </a:p>
        </p:txBody>
      </p:sp>
      <p:sp>
        <p:nvSpPr>
          <p:cNvPr id="53254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282361B-4F17-44F9-8390-B07412A6F8E9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48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Order of Magnitude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Order </a:t>
            </a:r>
            <a:r>
              <a:rPr lang="en-US" sz="2400" dirty="0"/>
              <a:t>of Magnitude refers to </a:t>
            </a:r>
            <a:r>
              <a:rPr lang="en-US" sz="2400" b="1" dirty="0">
                <a:solidFill>
                  <a:srgbClr val="FF0000"/>
                </a:solidFill>
              </a:rPr>
              <a:t>the rate at which the storage or time grows as a function of problem size</a:t>
            </a:r>
            <a:r>
              <a:rPr lang="en-US" sz="2400" b="1" dirty="0"/>
              <a:t>. </a:t>
            </a:r>
            <a:endParaRPr lang="en-US" sz="2400" b="1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It </a:t>
            </a:r>
            <a:r>
              <a:rPr lang="en-US" sz="2400" dirty="0"/>
              <a:t>is expressed in terms of its relationship to some known </a:t>
            </a:r>
            <a:r>
              <a:rPr lang="en-US" sz="2400" b="1" dirty="0"/>
              <a:t>functions. </a:t>
            </a:r>
            <a:endParaRPr lang="en-US" sz="2400" b="1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This </a:t>
            </a:r>
            <a:r>
              <a:rPr lang="en-US" sz="2400" dirty="0"/>
              <a:t>type of analysis is called </a:t>
            </a:r>
            <a:r>
              <a:rPr lang="en-US" sz="2400" b="1" dirty="0"/>
              <a:t>Asymptotic analysis</a:t>
            </a:r>
            <a:r>
              <a:rPr lang="en-US" sz="2400" dirty="0"/>
              <a:t>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/>
              <a:t>Asymptotic </a:t>
            </a:r>
            <a:r>
              <a:rPr lang="en-US" sz="2400" dirty="0" smtClean="0"/>
              <a:t>Notations: Asymptotic </a:t>
            </a:r>
            <a:r>
              <a:rPr lang="en-US" sz="2400" dirty="0"/>
              <a:t>Analysis is concerned with how the running time of an algorithm increases with the size of the input in the limit, as the size of the input increases without bound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sp>
        <p:nvSpPr>
          <p:cNvPr id="54278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C2B5488-65A8-4216-A3FB-70EF95E748CF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49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Introduction to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83163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500" dirty="0">
                <a:solidFill>
                  <a:srgbClr val="00B050"/>
                </a:solidFill>
              </a:rPr>
              <a:t>There are two type </a:t>
            </a:r>
            <a:r>
              <a:rPr lang="en-US" sz="2500" dirty="0" smtClean="0">
                <a:solidFill>
                  <a:srgbClr val="00B050"/>
                </a:solidFill>
              </a:rPr>
              <a:t>of data </a:t>
            </a:r>
            <a:r>
              <a:rPr lang="en-US" sz="2500" dirty="0">
                <a:solidFill>
                  <a:srgbClr val="00B050"/>
                </a:solidFill>
              </a:rPr>
              <a:t>structure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500" dirty="0" smtClean="0"/>
              <a:t>Primitive </a:t>
            </a:r>
            <a:r>
              <a:rPr lang="en-US" sz="2500" dirty="0"/>
              <a:t>data </a:t>
            </a:r>
            <a:r>
              <a:rPr lang="en-US" sz="2500" dirty="0" smtClean="0"/>
              <a:t>structure, Example</a:t>
            </a:r>
            <a:r>
              <a:rPr lang="en-US" sz="2500" dirty="0"/>
              <a:t>: Integer (</a:t>
            </a:r>
            <a:r>
              <a:rPr lang="en-US" sz="2500" dirty="0" err="1"/>
              <a:t>int</a:t>
            </a:r>
            <a:r>
              <a:rPr lang="en-US" sz="2500" dirty="0"/>
              <a:t>, double, float, short, long </a:t>
            </a:r>
            <a:r>
              <a:rPr lang="en-US" sz="2500" dirty="0" smtClean="0"/>
              <a:t>,char</a:t>
            </a:r>
            <a:r>
              <a:rPr lang="en-US" sz="2500" dirty="0"/>
              <a:t>, byte and Boolean)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500" dirty="0" smtClean="0"/>
              <a:t>Non </a:t>
            </a:r>
            <a:r>
              <a:rPr lang="en-US" sz="2500" dirty="0"/>
              <a:t>primitive data structure divided </a:t>
            </a:r>
            <a:r>
              <a:rPr lang="en-US" sz="2500" dirty="0" smtClean="0"/>
              <a:t>into two:</a:t>
            </a:r>
            <a:endParaRPr lang="en-US" sz="2500" dirty="0"/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500" dirty="0" smtClean="0"/>
              <a:t>   Linear </a:t>
            </a:r>
            <a:r>
              <a:rPr lang="en-US" sz="2500" dirty="0"/>
              <a:t>data </a:t>
            </a:r>
            <a:r>
              <a:rPr lang="en-US" sz="2500" dirty="0" smtClean="0"/>
              <a:t>structure:  </a:t>
            </a:r>
            <a:r>
              <a:rPr lang="en-US" sz="2500" dirty="0"/>
              <a:t>means </a:t>
            </a:r>
            <a:r>
              <a:rPr lang="en-US" sz="2500" dirty="0">
                <a:solidFill>
                  <a:srgbClr val="FF0000"/>
                </a:solidFill>
              </a:rPr>
              <a:t>data items are arranged in </a:t>
            </a:r>
            <a:r>
              <a:rPr lang="en-US" sz="2500" dirty="0" smtClean="0">
                <a:solidFill>
                  <a:srgbClr val="FF0000"/>
                </a:solidFill>
              </a:rPr>
              <a:t>sequentially</a:t>
            </a:r>
            <a:r>
              <a:rPr lang="en-US" sz="2500" dirty="0" smtClean="0"/>
              <a:t>, Example</a:t>
            </a:r>
            <a:r>
              <a:rPr lang="en-US" sz="2500" dirty="0"/>
              <a:t>: arrays, linked list, stack, queue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500" dirty="0" smtClean="0"/>
              <a:t>Non-linear </a:t>
            </a:r>
            <a:r>
              <a:rPr lang="en-US" sz="2500" dirty="0"/>
              <a:t>data </a:t>
            </a:r>
            <a:r>
              <a:rPr lang="en-US" sz="2500" dirty="0" smtClean="0"/>
              <a:t>structure:  means </a:t>
            </a:r>
            <a:r>
              <a:rPr lang="en-US" sz="2500" dirty="0">
                <a:solidFill>
                  <a:srgbClr val="FF0000"/>
                </a:solidFill>
              </a:rPr>
              <a:t>data are not arranged in </a:t>
            </a:r>
            <a:r>
              <a:rPr lang="en-US" sz="2500" dirty="0" smtClean="0">
                <a:solidFill>
                  <a:srgbClr val="FF0000"/>
                </a:solidFill>
              </a:rPr>
              <a:t>sequentially</a:t>
            </a:r>
            <a:r>
              <a:rPr lang="en-US" sz="2500" dirty="0" smtClean="0"/>
              <a:t>, Example</a:t>
            </a:r>
            <a:r>
              <a:rPr lang="en-US" sz="2500" dirty="0"/>
              <a:t>: Tree, graph</a:t>
            </a:r>
          </a:p>
        </p:txBody>
      </p:sp>
      <p:sp>
        <p:nvSpPr>
          <p:cNvPr id="9222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853CB9B-B9ED-426E-AB2C-0A3CCE2BD79C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5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          Prepared by Dagne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Order of Magnitude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Asymptotic </a:t>
            </a:r>
            <a:r>
              <a:rPr lang="en-US" sz="2400" dirty="0"/>
              <a:t>Analysis makes use of </a:t>
            </a:r>
            <a:r>
              <a:rPr lang="en-US" sz="2400" b="1" dirty="0"/>
              <a:t>O (Big-Oh) , Ω (Big-Omega), θ (Theta), o (little-o), ω (little-omega) </a:t>
            </a:r>
            <a:r>
              <a:rPr lang="en-US" sz="2400" dirty="0"/>
              <a:t>- notations in </a:t>
            </a:r>
            <a:r>
              <a:rPr lang="en-US" sz="2400" b="1" dirty="0">
                <a:solidFill>
                  <a:srgbClr val="FF0000"/>
                </a:solidFill>
              </a:rPr>
              <a:t>performance analysis and characterizing the complexity of an algorithm.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/>
              <a:t>Note: The complexity of an algorithm is a numerical function of the size of the problem (instance or input size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sp>
        <p:nvSpPr>
          <p:cNvPr id="55302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B8F57A7-4490-46D4-B8D3-3056AD9E69FA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50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Types of Asymptotic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b="1" dirty="0" smtClean="0"/>
              <a:t>Big-Oh Notation: </a:t>
            </a:r>
            <a:r>
              <a:rPr lang="en-US" sz="2400" dirty="0" smtClean="0"/>
              <a:t>Definition</a:t>
            </a:r>
            <a:r>
              <a:rPr lang="en-US" sz="2400" dirty="0"/>
              <a:t>: We say f(n)=O(g(n)), if there are positive constants no and c, such that to the right of no, the value of f(n) always lies on or below </a:t>
            </a:r>
            <a:r>
              <a:rPr lang="en-US" sz="2400" dirty="0" err="1"/>
              <a:t>c.g</a:t>
            </a:r>
            <a:r>
              <a:rPr lang="en-US" sz="2400" dirty="0"/>
              <a:t>(n). </a:t>
            </a:r>
            <a:endParaRPr lang="en-US" sz="2400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As </a:t>
            </a:r>
            <a:r>
              <a:rPr lang="en-US" sz="2400" dirty="0"/>
              <a:t>n increases f(n) grows no faster than g(n). It’s only concerned with what happens for very large values of n. </a:t>
            </a:r>
            <a:endParaRPr lang="en-US" sz="2400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It </a:t>
            </a:r>
            <a:r>
              <a:rPr lang="en-US" sz="2400" b="1" dirty="0">
                <a:solidFill>
                  <a:srgbClr val="FF0000"/>
                </a:solidFill>
              </a:rPr>
              <a:t>describes the worst case analysis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Gives an upper bound for a function to within a constant factor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endParaRPr lang="en-US" sz="2400" dirty="0"/>
          </a:p>
        </p:txBody>
      </p:sp>
      <p:sp>
        <p:nvSpPr>
          <p:cNvPr id="56326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6C5A03A-EA52-4F8B-ADC7-DEFFD543C5E2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51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Big Oh notation (O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Big </a:t>
            </a:r>
            <a:r>
              <a:rPr lang="en-US" sz="2400" b="1" dirty="0">
                <a:solidFill>
                  <a:srgbClr val="FF0000"/>
                </a:solidFill>
              </a:rPr>
              <a:t>Oh notation (O):-Upper bound.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b="1" dirty="0">
                <a:solidFill>
                  <a:srgbClr val="FF0000"/>
                </a:solidFill>
              </a:rPr>
              <a:t>Asymptotic \less than. (slower rate)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/>
              <a:t>Let f (n) and g (n) differentiable </a:t>
            </a:r>
            <a:r>
              <a:rPr lang="en-US" sz="2400" dirty="0" smtClean="0"/>
              <a:t>function F </a:t>
            </a:r>
            <a:r>
              <a:rPr lang="en-US" sz="2400" dirty="0"/>
              <a:t>(n) grows with the same rate or slower than g (n)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/>
              <a:t>Example: let f (n) =3n+2 and g (n) =n2 show f (n) =O (n2)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400" dirty="0"/>
              <a:t>F (n) =2n2+3n+4 and g (n) =2n2+3n2+4n2 show f (n) =O (n2).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b="1" dirty="0">
                <a:solidFill>
                  <a:srgbClr val="FF0000"/>
                </a:solidFill>
              </a:rPr>
              <a:t>The formula is:-f (n) ≤cg (n), n ≥no, no≥1 and c&gt;0; c is a constant </a:t>
            </a:r>
          </a:p>
        </p:txBody>
      </p:sp>
      <p:sp>
        <p:nvSpPr>
          <p:cNvPr id="57350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EF0408A-8BCC-4FB2-9A1B-A5253755C65C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52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  <p:pic>
        <p:nvPicPr>
          <p:cNvPr id="5735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876800"/>
            <a:ext cx="51625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Big Oh notation (O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 smtClean="0"/>
              <a:t>Example:</a:t>
            </a:r>
            <a:r>
              <a:rPr lang="en-US" sz="2400" b="1" dirty="0"/>
              <a:t>Question-1: </a:t>
            </a:r>
            <a:r>
              <a:rPr lang="en-US" sz="2400" dirty="0"/>
              <a:t>f(n)=10n+5 and g(n)=n. Show that f(n) is O(g(n)). To show that f(n) is O(g(n)), we must show that there exist constants c and k such that f(n)&lt;=</a:t>
            </a:r>
            <a:r>
              <a:rPr lang="en-US" sz="2400" dirty="0" err="1"/>
              <a:t>c.g</a:t>
            </a:r>
            <a:r>
              <a:rPr lang="en-US" sz="2400" dirty="0"/>
              <a:t>(n) for all n&gt;=k. 10n+5&lt;=</a:t>
            </a:r>
            <a:r>
              <a:rPr lang="en-US" sz="2400" dirty="0" err="1"/>
              <a:t>c.n</a:t>
            </a:r>
            <a:r>
              <a:rPr lang="en-US" sz="2400" dirty="0"/>
              <a:t> ==&gt; for all n&gt;=k</a:t>
            </a:r>
          </a:p>
          <a:p>
            <a:pPr>
              <a:defRPr/>
            </a:pPr>
            <a:r>
              <a:rPr lang="en-US" sz="2400" dirty="0"/>
              <a:t>let c=15, then show that 10n+5&lt;=15n 5&lt;=5n or 1&lt;=n So,</a:t>
            </a:r>
          </a:p>
          <a:p>
            <a:pPr>
              <a:defRPr/>
            </a:pPr>
            <a:r>
              <a:rPr lang="en-US" sz="2400" dirty="0"/>
              <a:t>f(n)=10n+5&lt;=15.g(n) for all n&gt;=1 (c=15, k=1),</a:t>
            </a:r>
          </a:p>
          <a:p>
            <a:pPr>
              <a:defRPr/>
            </a:pPr>
            <a:r>
              <a:rPr lang="en-US" sz="2400" dirty="0"/>
              <a:t>there exist two constants that satisfy the above constraints.</a:t>
            </a:r>
          </a:p>
          <a:p>
            <a:pPr>
              <a:defRPr/>
            </a:pPr>
            <a:r>
              <a:rPr lang="en-US" sz="2400" b="1" dirty="0"/>
              <a:t>Question-2: </a:t>
            </a:r>
            <a:r>
              <a:rPr lang="en-US" sz="2400" dirty="0"/>
              <a:t>f(n)=3n</a:t>
            </a:r>
            <a:r>
              <a:rPr lang="en-US" sz="2400" baseline="30000" dirty="0"/>
              <a:t>2</a:t>
            </a:r>
            <a:r>
              <a:rPr lang="en-US" sz="2400" dirty="0"/>
              <a:t>+4n+1. Show that f(n)=O(n</a:t>
            </a:r>
            <a:r>
              <a:rPr lang="en-US" sz="2400" baseline="30000" dirty="0"/>
              <a:t>2</a:t>
            </a:r>
            <a:r>
              <a:rPr lang="en-US" sz="2400" dirty="0"/>
              <a:t>). 4n&lt;=4n</a:t>
            </a:r>
            <a:r>
              <a:rPr lang="en-US" sz="2400" baseline="30000" dirty="0"/>
              <a:t>2</a:t>
            </a:r>
            <a:r>
              <a:rPr lang="en-US" sz="2400" dirty="0"/>
              <a:t> for all n&gt;=1 and 1&lt;=n</a:t>
            </a:r>
            <a:r>
              <a:rPr lang="en-US" sz="2400" baseline="30000" dirty="0"/>
              <a:t>2</a:t>
            </a:r>
            <a:r>
              <a:rPr lang="en-US" sz="2400" dirty="0"/>
              <a:t> for all n&gt;=1 3n</a:t>
            </a:r>
            <a:r>
              <a:rPr lang="en-US" sz="2400" baseline="30000" dirty="0"/>
              <a:t>2</a:t>
            </a:r>
            <a:r>
              <a:rPr lang="en-US" sz="2400" dirty="0"/>
              <a:t>+4n+1&lt;=3n</a:t>
            </a:r>
            <a:r>
              <a:rPr lang="en-US" sz="2400" baseline="30000" dirty="0"/>
              <a:t>2</a:t>
            </a:r>
            <a:r>
              <a:rPr lang="en-US" sz="2400" dirty="0"/>
              <a:t>+4n</a:t>
            </a:r>
            <a:r>
              <a:rPr lang="en-US" sz="2400" baseline="30000" dirty="0"/>
              <a:t>2</a:t>
            </a:r>
            <a:r>
              <a:rPr lang="en-US" sz="2400" dirty="0"/>
              <a:t>+n</a:t>
            </a:r>
            <a:r>
              <a:rPr lang="en-US" sz="2400" baseline="30000" dirty="0"/>
              <a:t>2</a:t>
            </a:r>
            <a:r>
              <a:rPr lang="en-US" sz="2400" dirty="0"/>
              <a:t> for all n&gt;=1 &lt;=8n</a:t>
            </a:r>
            <a:r>
              <a:rPr lang="en-US" sz="2400" baseline="30000" dirty="0"/>
              <a:t>2</a:t>
            </a:r>
            <a:r>
              <a:rPr lang="en-US" sz="2400" dirty="0"/>
              <a:t> for all n&gt;=1</a:t>
            </a:r>
          </a:p>
          <a:p>
            <a:pPr>
              <a:defRPr/>
            </a:pPr>
            <a:r>
              <a:rPr lang="en-US" sz="2400" dirty="0"/>
              <a:t>So, we have shown that f(n)&lt;=8n2 for all n&gt;=1.</a:t>
            </a:r>
          </a:p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</a:rPr>
              <a:t>Therefore, f(n) is O(n2), (c=8, k=1), there exist two constants that satisfy the constraints.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endParaRPr lang="en-US" sz="2400" dirty="0"/>
          </a:p>
        </p:txBody>
      </p:sp>
      <p:sp>
        <p:nvSpPr>
          <p:cNvPr id="58374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5B9EE51-EB42-4FF6-9876-2D0AAD19ED2F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53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Omega </a:t>
            </a:r>
            <a:r>
              <a:rPr lang="en-US" dirty="0"/>
              <a:t>notation (</a:t>
            </a:r>
            <a:r>
              <a:rPr lang="el-GR" dirty="0"/>
              <a:t>Ω </a:t>
            </a:r>
            <a:r>
              <a:rPr lang="el-G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Omega </a:t>
            </a:r>
            <a:r>
              <a:rPr lang="en-US" sz="2400" b="1" dirty="0">
                <a:solidFill>
                  <a:srgbClr val="FF0000"/>
                </a:solidFill>
              </a:rPr>
              <a:t>notation 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l-GR" sz="2400" b="1" dirty="0">
                <a:solidFill>
                  <a:srgbClr val="FF0000"/>
                </a:solidFill>
              </a:rPr>
              <a:t>Ω </a:t>
            </a:r>
            <a:r>
              <a:rPr lang="en-US" sz="2400" b="1" dirty="0" smtClean="0">
                <a:solidFill>
                  <a:srgbClr val="FF0000"/>
                </a:solidFill>
              </a:rPr>
              <a:t>):-</a:t>
            </a:r>
            <a:r>
              <a:rPr lang="en-US" sz="2400" b="1" dirty="0">
                <a:solidFill>
                  <a:srgbClr val="FF0000"/>
                </a:solidFill>
              </a:rPr>
              <a:t>Lower bund.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b="1" dirty="0">
                <a:solidFill>
                  <a:srgbClr val="FF0000"/>
                </a:solidFill>
              </a:rPr>
              <a:t>Asymptotic </a:t>
            </a:r>
            <a:r>
              <a:rPr lang="en-US" sz="2400" b="1" dirty="0" smtClean="0">
                <a:solidFill>
                  <a:srgbClr val="FF0000"/>
                </a:solidFill>
              </a:rPr>
              <a:t>:greater  than(faster </a:t>
            </a:r>
            <a:r>
              <a:rPr lang="en-US" sz="2400" b="1" dirty="0">
                <a:solidFill>
                  <a:srgbClr val="FF0000"/>
                </a:solidFill>
              </a:rPr>
              <a:t>rate)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/>
              <a:t>Let f (n) and g (n) differentiable </a:t>
            </a:r>
            <a:r>
              <a:rPr lang="en-US" sz="2400" dirty="0" smtClean="0"/>
              <a:t>function F </a:t>
            </a:r>
            <a:r>
              <a:rPr lang="en-US" sz="2400" dirty="0"/>
              <a:t>(n) grows with the same rate or faster than g (n)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/>
              <a:t>Example: let f (n) =3n2+2 and g (n) =n2 show f (n) </a:t>
            </a:r>
            <a:r>
              <a:rPr lang="en-US" sz="2400" dirty="0" smtClean="0"/>
              <a:t>=</a:t>
            </a:r>
            <a:r>
              <a:rPr lang="el-GR" sz="2400" dirty="0"/>
              <a:t>Ω </a:t>
            </a:r>
            <a:r>
              <a:rPr lang="en-US" sz="2400" dirty="0" smtClean="0"/>
              <a:t> </a:t>
            </a:r>
            <a:r>
              <a:rPr lang="en-US" sz="2400" dirty="0"/>
              <a:t>(n2)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b="1" dirty="0">
                <a:solidFill>
                  <a:srgbClr val="FF0000"/>
                </a:solidFill>
              </a:rPr>
              <a:t>The formula is:-f (n) ≥cg (n), n ≥no, no≥1 and c&gt;0; c is a constant 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pt-BR" sz="2400" dirty="0" smtClean="0"/>
              <a:t>Example</a:t>
            </a:r>
            <a:r>
              <a:rPr lang="pt-BR" sz="2400" dirty="0"/>
              <a:t>: Find g(n) such that f(n) = Ω(g(n)) for f(n)=3n+5 g(n) = √n, c=1, k=1. f(n)=3n+5=Ω(√n)</a:t>
            </a:r>
            <a:endParaRPr lang="en-US" sz="2400" dirty="0"/>
          </a:p>
        </p:txBody>
      </p:sp>
      <p:sp>
        <p:nvSpPr>
          <p:cNvPr id="59398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28333AB-A794-481F-A59D-8CADFBF5788B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54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  <p:pic>
        <p:nvPicPr>
          <p:cNvPr id="594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391150"/>
            <a:ext cx="3211513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Theta </a:t>
            </a:r>
            <a:r>
              <a:rPr lang="en-US" dirty="0"/>
              <a:t>notation (θ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0421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/>
          <a:lstStyle/>
          <a:p>
            <a:r>
              <a:rPr lang="en-US" sz="2400" b="1" smtClean="0">
                <a:solidFill>
                  <a:srgbClr val="FF0000"/>
                </a:solidFill>
              </a:rPr>
              <a:t>Asymptotic ―equality‖ (same rate) </a:t>
            </a:r>
          </a:p>
          <a:p>
            <a:r>
              <a:rPr lang="en-US" sz="2400" b="1" smtClean="0">
                <a:solidFill>
                  <a:srgbClr val="FF0000"/>
                </a:solidFill>
              </a:rPr>
              <a:t>The formula is:-c1g (n) ≤f (n) ≤c2g (n), n ≥no, no≥1 and c&gt;0; c is a constant </a:t>
            </a:r>
          </a:p>
          <a:p>
            <a:r>
              <a:rPr lang="en-US" sz="2400" smtClean="0"/>
              <a:t>Finding Asymptotic Complexity: Examples </a:t>
            </a:r>
          </a:p>
          <a:p>
            <a:r>
              <a:rPr lang="pt-BR" sz="2400" smtClean="0"/>
              <a:t>Let f (n) =2n2+3n+4; g (n) =n2 </a:t>
            </a:r>
          </a:p>
          <a:p>
            <a:r>
              <a:rPr lang="pt-BR" sz="2400" smtClean="0"/>
              <a:t>1n2≤2n2+3n+4≤9n2=f (n) = θ (n2) </a:t>
            </a:r>
          </a:p>
          <a:p>
            <a:r>
              <a:rPr lang="pt-BR" sz="2400" smtClean="0"/>
              <a:t>Let f (n) =1n2+logn+n2+nlogn+n+≤10n2logn=f (n) =n2logn= θ (n2logn).</a:t>
            </a:r>
            <a:r>
              <a:rPr lang="en-US" sz="2400" b="1" smtClean="0"/>
              <a:t> Example:</a:t>
            </a:r>
            <a:r>
              <a:rPr lang="en-US" sz="2400" smtClean="0"/>
              <a:t> Find g(n) such that f(n) = Θ(g(n)) for f(n)=2n</a:t>
            </a:r>
            <a:r>
              <a:rPr lang="en-US" sz="2400" baseline="30000" smtClean="0"/>
              <a:t>2</a:t>
            </a:r>
            <a:r>
              <a:rPr lang="en-US" sz="2400" smtClean="0"/>
              <a:t>+3 ==&gt; n</a:t>
            </a:r>
            <a:r>
              <a:rPr lang="en-US" sz="2400" baseline="30000" smtClean="0"/>
              <a:t>2</a:t>
            </a:r>
            <a:r>
              <a:rPr lang="en-US" sz="2400" smtClean="0"/>
              <a:t> ≤ 2n</a:t>
            </a:r>
            <a:r>
              <a:rPr lang="en-US" sz="2400" baseline="30000" smtClean="0"/>
              <a:t>2</a:t>
            </a:r>
            <a:r>
              <a:rPr lang="en-US" sz="2400" smtClean="0"/>
              <a:t> ≤ 3n</a:t>
            </a:r>
            <a:r>
              <a:rPr lang="en-US" sz="2400" baseline="30000" smtClean="0"/>
              <a:t>2</a:t>
            </a:r>
            <a:r>
              <a:rPr lang="en-US" sz="2400" smtClean="0"/>
              <a:t> ==&gt; c1=1, c2=3 and no=1 ==&gt;f(n) = Θ(g(n)). Theta Notation (Θ-Notation) (Optimal bound)</a:t>
            </a:r>
          </a:p>
          <a:p>
            <a:endParaRPr lang="en-US" sz="2400" smtClean="0"/>
          </a:p>
        </p:txBody>
      </p:sp>
      <p:sp>
        <p:nvSpPr>
          <p:cNvPr id="60422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CCA439E-EA23-4A59-AEF0-9CD5FB5005A2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55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  <p:pic>
        <p:nvPicPr>
          <p:cNvPr id="604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4876800"/>
            <a:ext cx="54102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Asymptotic Notation</a:t>
            </a:r>
            <a:endParaRPr lang="en-US" dirty="0"/>
          </a:p>
        </p:txBody>
      </p:sp>
      <p:sp>
        <p:nvSpPr>
          <p:cNvPr id="61445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i="1" smtClean="0"/>
              <a:t>if f(n) is O(g(n)) this means that f(n) grows asymptotically no faster than g(n). </a:t>
            </a:r>
          </a:p>
          <a:p>
            <a:pPr>
              <a:lnSpc>
                <a:spcPct val="150000"/>
              </a:lnSpc>
            </a:pPr>
            <a:r>
              <a:rPr lang="en-US" sz="2400" i="1" smtClean="0"/>
              <a:t>if f(n) is Ω(g(n)) this means that f(n) grows asymptotically no slower than g(n).</a:t>
            </a:r>
          </a:p>
          <a:p>
            <a:pPr>
              <a:lnSpc>
                <a:spcPct val="150000"/>
              </a:lnSpc>
            </a:pPr>
            <a:r>
              <a:rPr lang="en-US" sz="2400" i="1" smtClean="0"/>
              <a:t> if f(n) is Θ(g(n)) this means that f(n) grows asymptotically at the same rate as g(n)</a:t>
            </a:r>
          </a:p>
        </p:txBody>
      </p:sp>
      <p:sp>
        <p:nvSpPr>
          <p:cNvPr id="61446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09E159E-5C1E-44AF-916F-784EE17F254D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56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Asymptotic Notation using limit</a:t>
            </a:r>
            <a:endParaRPr lang="en-US" dirty="0"/>
          </a:p>
        </p:txBody>
      </p:sp>
      <p:pic>
        <p:nvPicPr>
          <p:cNvPr id="62469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7688" y="914400"/>
            <a:ext cx="8443912" cy="3733800"/>
          </a:xfrm>
        </p:spPr>
      </p:pic>
      <p:sp>
        <p:nvSpPr>
          <p:cNvPr id="62470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5F4A90E-AD3C-42B5-89DD-65125B117600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57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Rules to </a:t>
            </a:r>
            <a:r>
              <a:rPr lang="en-US" dirty="0" smtClean="0"/>
              <a:t>Estimate </a:t>
            </a:r>
            <a:r>
              <a:rPr lang="en-US" dirty="0"/>
              <a:t>Big Oh </a:t>
            </a:r>
          </a:p>
        </p:txBody>
      </p:sp>
      <p:sp>
        <p:nvSpPr>
          <p:cNvPr id="6349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smtClean="0">
                <a:solidFill>
                  <a:srgbClr val="FF0000"/>
                </a:solidFill>
              </a:rPr>
              <a:t>Pick the highest order. Ignore the coefficient. </a:t>
            </a:r>
            <a:r>
              <a:rPr lang="en-US" sz="2400" smtClean="0"/>
              <a:t>Example: T(n)=3n + 5 ==&gt; O(n) T(n)=3n</a:t>
            </a:r>
            <a:r>
              <a:rPr lang="en-US" sz="2400" baseline="30000" smtClean="0"/>
              <a:t>2</a:t>
            </a:r>
            <a:r>
              <a:rPr lang="en-US" sz="2400" smtClean="0"/>
              <a:t>+4n+2 ==&gt; O(n</a:t>
            </a:r>
            <a:r>
              <a:rPr lang="en-US" sz="2400" baseline="30000" smtClean="0"/>
              <a:t>2</a:t>
            </a:r>
            <a:r>
              <a:rPr lang="en-US" sz="240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400" b="1" smtClean="0"/>
              <a:t>Rule 1:</a:t>
            </a:r>
            <a:r>
              <a:rPr lang="en-US" sz="2400" smtClean="0"/>
              <a:t> If T1(n)=O(f(n)) and T2(n)=O(g(n)), then T1(n)+T2(n)=max(O(f(n)),O(g(n))), T1(n)*T2(n)=O(f(n)*g(n))</a:t>
            </a:r>
          </a:p>
          <a:p>
            <a:pPr>
              <a:lnSpc>
                <a:spcPct val="150000"/>
              </a:lnSpc>
            </a:pPr>
            <a:r>
              <a:rPr lang="en-US" sz="2400" b="1" smtClean="0"/>
              <a:t>Rule 2:</a:t>
            </a:r>
            <a:r>
              <a:rPr lang="en-US" sz="2400" smtClean="0"/>
              <a:t> If T(n) is a polynomial of degree k, then T(n)=θ(n</a:t>
            </a:r>
            <a:r>
              <a:rPr lang="en-US" sz="2400" baseline="30000" smtClean="0"/>
              <a:t>k</a:t>
            </a:r>
            <a:r>
              <a:rPr lang="en-US" sz="2400" smtClean="0"/>
              <a:t>).</a:t>
            </a:r>
          </a:p>
          <a:p>
            <a:pPr>
              <a:lnSpc>
                <a:spcPct val="150000"/>
              </a:lnSpc>
            </a:pPr>
            <a:r>
              <a:rPr lang="en-US" sz="2400" b="1" smtClean="0"/>
              <a:t>Rule 3:</a:t>
            </a:r>
            <a:r>
              <a:rPr lang="en-US" sz="2400" smtClean="0"/>
              <a:t> log</a:t>
            </a:r>
            <a:r>
              <a:rPr lang="en-US" sz="2400" baseline="30000" smtClean="0"/>
              <a:t>k</a:t>
            </a:r>
            <a:r>
              <a:rPr lang="en-US" sz="2400" smtClean="0"/>
              <a:t> n=O(n) for any constant k. This tells us that logarithms grow very slowly.</a:t>
            </a:r>
          </a:p>
        </p:txBody>
      </p:sp>
      <p:sp>
        <p:nvSpPr>
          <p:cNvPr id="63494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309CA96-775B-4B6D-BB6C-981976537EA1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58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Rules to </a:t>
            </a:r>
            <a:r>
              <a:rPr lang="en-US" dirty="0" smtClean="0"/>
              <a:t>Estimate </a:t>
            </a:r>
            <a:r>
              <a:rPr lang="en-US" dirty="0"/>
              <a:t>Big Oh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077199" cy="5410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9168"/>
                <a:gridCol w="2958974"/>
                <a:gridCol w="2719057"/>
              </a:tblGrid>
              <a:tr h="491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T(n)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Complexity Category functions F(n)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Big-O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</a:tr>
              <a:tr h="491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c, c is constant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C=O(1)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</a:tr>
              <a:tr h="491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10logn + 5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logn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T(n)=O(logn)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</a:tr>
              <a:tr h="491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√n +2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√n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T(n)=O(√n)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</a:tr>
              <a:tr h="491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5n+3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T(n)=O(n)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</a:tr>
              <a:tr h="491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3nlogn+5n+2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nlogn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T(n)=O(nlogn)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</a:tr>
              <a:tr h="491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10n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r>
                        <a:rPr lang="en-US" sz="1200">
                          <a:effectLst/>
                        </a:rPr>
                        <a:t> +nlogn+1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T(n)=O(n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</a:tr>
              <a:tr h="491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5n</a:t>
                      </a:r>
                      <a:r>
                        <a:rPr lang="en-US" sz="1200" baseline="30000">
                          <a:effectLst/>
                        </a:rPr>
                        <a:t>3</a:t>
                      </a:r>
                      <a:r>
                        <a:rPr lang="en-US" sz="1200">
                          <a:effectLst/>
                        </a:rPr>
                        <a:t> + 2n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r>
                        <a:rPr lang="en-US" sz="1200">
                          <a:effectLst/>
                        </a:rPr>
                        <a:t> + 5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r>
                        <a:rPr lang="en-US" sz="1200" baseline="30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T(n)=O(n</a:t>
                      </a:r>
                      <a:r>
                        <a:rPr lang="en-US" sz="1200" baseline="30000">
                          <a:effectLst/>
                        </a:rPr>
                        <a:t>3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</a:tr>
              <a:tr h="491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r>
                        <a:rPr lang="en-US" sz="1200" baseline="30000" dirty="0">
                          <a:effectLst/>
                        </a:rPr>
                        <a:t>n</a:t>
                      </a:r>
                      <a:r>
                        <a:rPr lang="en-US" sz="1200" dirty="0">
                          <a:effectLst/>
                        </a:rPr>
                        <a:t>+n</a:t>
                      </a:r>
                      <a:r>
                        <a:rPr lang="en-US" sz="1200" baseline="30000" dirty="0">
                          <a:effectLst/>
                        </a:rPr>
                        <a:t>5</a:t>
                      </a:r>
                      <a:r>
                        <a:rPr lang="en-US" sz="1200" dirty="0">
                          <a:effectLst/>
                        </a:rPr>
                        <a:t>+n+1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r>
                        <a:rPr lang="en-US" sz="1200" baseline="300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T(n)=O(2</a:t>
                      </a:r>
                      <a:r>
                        <a:rPr lang="en-US" sz="1200" baseline="30000">
                          <a:effectLst/>
                        </a:rPr>
                        <a:t>n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</a:tr>
              <a:tr h="491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7n!+2</a:t>
                      </a:r>
                      <a:r>
                        <a:rPr lang="en-US" sz="1200" baseline="30000">
                          <a:effectLst/>
                        </a:rPr>
                        <a:t>n</a:t>
                      </a:r>
                      <a:r>
                        <a:rPr lang="en-US" sz="1200">
                          <a:effectLst/>
                        </a:rPr>
                        <a:t>+n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r>
                        <a:rPr lang="en-US" sz="1200">
                          <a:effectLst/>
                        </a:rPr>
                        <a:t>+1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n!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T(n)=O(n!)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</a:tr>
              <a:tr h="491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8n</a:t>
                      </a:r>
                      <a:r>
                        <a:rPr lang="en-US" sz="1200" baseline="30000">
                          <a:effectLst/>
                        </a:rPr>
                        <a:t>n</a:t>
                      </a:r>
                      <a:r>
                        <a:rPr lang="en-US" sz="1200">
                          <a:effectLst/>
                        </a:rPr>
                        <a:t>+2</a:t>
                      </a:r>
                      <a:r>
                        <a:rPr lang="en-US" sz="1200" baseline="30000">
                          <a:effectLst/>
                        </a:rPr>
                        <a:t>n</a:t>
                      </a:r>
                      <a:r>
                        <a:rPr lang="en-US" sz="1200">
                          <a:effectLst/>
                        </a:rPr>
                        <a:t> +n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r>
                        <a:rPr lang="en-US" sz="1200">
                          <a:effectLst/>
                        </a:rPr>
                        <a:t> +3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r>
                        <a:rPr lang="en-US" sz="1200" baseline="300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T(n)=O(</a:t>
                      </a:r>
                      <a:r>
                        <a:rPr lang="en-US" sz="1200" dirty="0" err="1">
                          <a:effectLst/>
                        </a:rPr>
                        <a:t>n</a:t>
                      </a:r>
                      <a:r>
                        <a:rPr lang="en-US" sz="1200" baseline="30000" dirty="0" err="1">
                          <a:effectLst/>
                        </a:rPr>
                        <a:t>n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" marB="9525" anchor="ctr"/>
                </a:tc>
              </a:tr>
            </a:tbl>
          </a:graphicData>
        </a:graphic>
      </p:graphicFrame>
      <p:sp>
        <p:nvSpPr>
          <p:cNvPr id="64567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32B96DB-56E8-4697-ACAC-9646E8D45898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59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of </a:t>
            </a:r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3163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500" dirty="0">
                <a:solidFill>
                  <a:srgbClr val="00B050"/>
                </a:solidFill>
              </a:rPr>
              <a:t>What is the use of data </a:t>
            </a:r>
            <a:r>
              <a:rPr lang="en-US" sz="2500" dirty="0" smtClean="0">
                <a:solidFill>
                  <a:srgbClr val="00B050"/>
                </a:solidFill>
              </a:rPr>
              <a:t>structure?</a:t>
            </a:r>
            <a:endParaRPr lang="en-US" sz="2500" dirty="0">
              <a:solidFill>
                <a:srgbClr val="00B050"/>
              </a:solidFill>
            </a:endParaRP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500" dirty="0" smtClean="0"/>
              <a:t>It used </a:t>
            </a:r>
            <a:r>
              <a:rPr lang="en-US" sz="2500" dirty="0"/>
              <a:t>to search data item easily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500" dirty="0" smtClean="0"/>
              <a:t>It  </a:t>
            </a:r>
            <a:r>
              <a:rPr lang="en-US" sz="2500" dirty="0"/>
              <a:t>u</a:t>
            </a:r>
            <a:r>
              <a:rPr lang="en-US" sz="2500" dirty="0" smtClean="0"/>
              <a:t>sed </a:t>
            </a:r>
            <a:r>
              <a:rPr lang="en-US" sz="2500" dirty="0"/>
              <a:t>to delete data item easily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500" dirty="0" smtClean="0"/>
              <a:t>It  used </a:t>
            </a:r>
            <a:r>
              <a:rPr lang="en-US" sz="2500" dirty="0"/>
              <a:t>to insert data item easily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500" dirty="0" smtClean="0"/>
              <a:t>It used </a:t>
            </a:r>
            <a:r>
              <a:rPr lang="en-US" sz="2500" dirty="0"/>
              <a:t>to create data item easily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500" dirty="0" smtClean="0"/>
              <a:t>It used </a:t>
            </a:r>
            <a:r>
              <a:rPr lang="en-US" sz="2500" dirty="0"/>
              <a:t>to sort data item easily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500" dirty="0" smtClean="0"/>
              <a:t>It used </a:t>
            </a:r>
            <a:r>
              <a:rPr lang="en-US" sz="2500" dirty="0"/>
              <a:t>to rename data item easily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500" dirty="0" smtClean="0"/>
              <a:t>Generally </a:t>
            </a:r>
            <a:r>
              <a:rPr lang="en-US" sz="2500" dirty="0"/>
              <a:t>it used to </a:t>
            </a:r>
            <a:r>
              <a:rPr lang="en-US" sz="2500" dirty="0" smtClean="0"/>
              <a:t>manipulate data items </a:t>
            </a:r>
            <a:r>
              <a:rPr lang="en-US" sz="2500" dirty="0"/>
              <a:t>in computer memory.</a:t>
            </a:r>
          </a:p>
        </p:txBody>
      </p:sp>
      <p:sp>
        <p:nvSpPr>
          <p:cNvPr id="10246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8EEA241-0FFC-45B5-BACC-07EB4AE641CE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6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          Prepared by Dagne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5541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27C8EE0-9F09-402D-B4A7-DED46C7362F4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60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67000" y="6477000"/>
            <a:ext cx="3352800" cy="244475"/>
          </a:xfrm>
        </p:spPr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  <p:sp>
        <p:nvSpPr>
          <p:cNvPr id="655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 2" pitchFamily="18" charset="2"/>
              <a:buNone/>
            </a:pPr>
            <a:r>
              <a:rPr lang="en-US" sz="5400" smtClean="0"/>
              <a:t>Thank you</a:t>
            </a:r>
          </a:p>
          <a:p>
            <a:pPr marL="0" indent="0" algn="ctr">
              <a:buFont typeface="Wingdings 2" pitchFamily="18" charset="2"/>
              <a:buNone/>
            </a:pPr>
            <a:r>
              <a:rPr lang="en-US" sz="5400" smtClean="0"/>
              <a:t>Question???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639762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smtClean="0"/>
              <a:t>Application Areas of Data Structures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3163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500" dirty="0" smtClean="0">
                <a:solidFill>
                  <a:srgbClr val="00B050"/>
                </a:solidFill>
              </a:rPr>
              <a:t>In </a:t>
            </a:r>
            <a:r>
              <a:rPr lang="en-US" sz="2500" dirty="0">
                <a:solidFill>
                  <a:srgbClr val="00B050"/>
                </a:solidFill>
              </a:rPr>
              <a:t>what areas do data structures applied? 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500" dirty="0" smtClean="0"/>
              <a:t>data </a:t>
            </a:r>
            <a:r>
              <a:rPr lang="en-US" sz="2500" dirty="0"/>
              <a:t>structure is applied in the following areas: </a:t>
            </a:r>
            <a:endParaRPr lang="en-US" sz="2500" dirty="0" smtClean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500" dirty="0"/>
              <a:t>N</a:t>
            </a:r>
            <a:r>
              <a:rPr lang="en-US" sz="2500" dirty="0" smtClean="0"/>
              <a:t>umerical analysis 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500" dirty="0"/>
              <a:t>O</a:t>
            </a:r>
            <a:r>
              <a:rPr lang="en-US" sz="2500" dirty="0" smtClean="0"/>
              <a:t>perating system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500" dirty="0" smtClean="0"/>
              <a:t>A.I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500" dirty="0"/>
              <a:t>C</a:t>
            </a:r>
            <a:r>
              <a:rPr lang="en-US" sz="2500" dirty="0" smtClean="0"/>
              <a:t>ompiler design 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500" dirty="0"/>
              <a:t>D</a:t>
            </a:r>
            <a:r>
              <a:rPr lang="en-US" sz="2500" dirty="0" smtClean="0"/>
              <a:t>atabase management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500" dirty="0" smtClean="0"/>
              <a:t> Graphics</a:t>
            </a:r>
            <a:r>
              <a:rPr lang="en-US" sz="2500" dirty="0"/>
              <a:t>, and </a:t>
            </a:r>
            <a:r>
              <a:rPr lang="en-US" sz="2500" dirty="0" smtClean="0"/>
              <a:t>Statistical analysis.</a:t>
            </a:r>
            <a:endParaRPr lang="en-US" sz="2500" dirty="0"/>
          </a:p>
        </p:txBody>
      </p:sp>
      <p:sp>
        <p:nvSpPr>
          <p:cNvPr id="11270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AA9BE2A-EC09-46F0-9B5E-20C5E3DF2913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7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          Prepared by Dagne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is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82000" cy="525780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500" dirty="0" smtClean="0">
                <a:solidFill>
                  <a:srgbClr val="00B050"/>
                </a:solidFill>
              </a:rPr>
              <a:t>What </a:t>
            </a:r>
            <a:r>
              <a:rPr lang="en-US" sz="2500" dirty="0">
                <a:solidFill>
                  <a:srgbClr val="00B050"/>
                </a:solidFill>
              </a:rPr>
              <a:t>is </a:t>
            </a:r>
            <a:r>
              <a:rPr lang="en-US" sz="2500" dirty="0" smtClean="0">
                <a:solidFill>
                  <a:srgbClr val="00B050"/>
                </a:solidFill>
              </a:rPr>
              <a:t>program?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It is a  </a:t>
            </a:r>
            <a:r>
              <a:rPr lang="en-US" sz="2400" dirty="0">
                <a:solidFill>
                  <a:srgbClr val="FF0000"/>
                </a:solidFill>
              </a:rPr>
              <a:t>set of instruction </a:t>
            </a:r>
            <a:r>
              <a:rPr lang="en-US" sz="2400" dirty="0"/>
              <a:t>which is written in order to solve a problem.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400" dirty="0"/>
              <a:t>A solution to a problem actually consists of two things: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  A </a:t>
            </a:r>
            <a:r>
              <a:rPr lang="en-US" sz="2400" dirty="0"/>
              <a:t>way to organize the data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  Sequence </a:t>
            </a:r>
            <a:r>
              <a:rPr lang="en-US" sz="2400" dirty="0"/>
              <a:t>of steps to solve the </a:t>
            </a:r>
            <a:r>
              <a:rPr lang="en-US" sz="2400" dirty="0" smtClean="0"/>
              <a:t>problem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Therefore</a:t>
            </a:r>
            <a:r>
              <a:rPr lang="en-US" sz="2400" dirty="0"/>
              <a:t>, a program is </a:t>
            </a:r>
            <a:r>
              <a:rPr lang="en-US" sz="2400" dirty="0">
                <a:solidFill>
                  <a:srgbClr val="FF0000"/>
                </a:solidFill>
              </a:rPr>
              <a:t>Data structures plus Algorithm</a:t>
            </a:r>
            <a:r>
              <a:rPr lang="en-US" sz="2400" dirty="0" smtClean="0"/>
              <a:t>.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quality of data structure and algorithms is determined by their ability to </a:t>
            </a:r>
            <a:r>
              <a:rPr lang="en-US" sz="2400" dirty="0">
                <a:solidFill>
                  <a:srgbClr val="FF0000"/>
                </a:solidFill>
              </a:rPr>
              <a:t>work together well.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294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EFDA4A1-4805-45CA-943C-999566A1D7C8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8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33400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What is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25780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US" sz="2500" dirty="0" smtClean="0">
                <a:solidFill>
                  <a:srgbClr val="00B050"/>
                </a:solidFill>
              </a:rPr>
              <a:t>What is Algorithm (</a:t>
            </a:r>
            <a:r>
              <a:rPr lang="en-US" sz="2500" dirty="0" err="1" smtClean="0">
                <a:solidFill>
                  <a:srgbClr val="00B050"/>
                </a:solidFill>
              </a:rPr>
              <a:t>Algo</a:t>
            </a:r>
            <a:r>
              <a:rPr lang="en-US" sz="2500" dirty="0" smtClean="0">
                <a:solidFill>
                  <a:srgbClr val="00B050"/>
                </a:solidFill>
              </a:rPr>
              <a:t>)?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It is a design part and uses any language(language independent)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A </a:t>
            </a:r>
            <a:r>
              <a:rPr lang="en-US" sz="2400" dirty="0"/>
              <a:t>person who write algorithm is called </a:t>
            </a:r>
            <a:r>
              <a:rPr lang="en-US" sz="2400" dirty="0">
                <a:solidFill>
                  <a:srgbClr val="FF0000"/>
                </a:solidFill>
              </a:rPr>
              <a:t>domain </a:t>
            </a:r>
            <a:r>
              <a:rPr lang="en-US" sz="2400" dirty="0" smtClean="0">
                <a:solidFill>
                  <a:srgbClr val="FF0000"/>
                </a:solidFill>
              </a:rPr>
              <a:t>knowledge and </a:t>
            </a:r>
            <a:r>
              <a:rPr lang="en-US" sz="2400" dirty="0" smtClean="0"/>
              <a:t>a person who write program is called </a:t>
            </a:r>
            <a:r>
              <a:rPr lang="en-US" sz="2400" dirty="0" smtClean="0">
                <a:solidFill>
                  <a:srgbClr val="FF0000"/>
                </a:solidFill>
              </a:rPr>
              <a:t>programmer.</a:t>
            </a:r>
            <a:endParaRPr lang="en-US" sz="2400" dirty="0">
              <a:solidFill>
                <a:srgbClr val="FF0000"/>
              </a:solidFill>
            </a:endParaRP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/>
              <a:t>It is a step by step process </a:t>
            </a:r>
            <a:r>
              <a:rPr lang="en-US" sz="2400" dirty="0" smtClean="0"/>
              <a:t> to </a:t>
            </a:r>
            <a:r>
              <a:rPr lang="en-US" sz="2400" dirty="0"/>
              <a:t>be followed to solve a given </a:t>
            </a:r>
            <a:r>
              <a:rPr lang="en-US" sz="2400" dirty="0" smtClean="0"/>
              <a:t>problems.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r>
              <a:rPr lang="en-US" sz="2400" dirty="0" smtClean="0"/>
              <a:t>The </a:t>
            </a:r>
            <a:r>
              <a:rPr lang="en-US" sz="2400" dirty="0"/>
              <a:t>sequence of </a:t>
            </a:r>
            <a:r>
              <a:rPr lang="en-US" sz="2400" dirty="0">
                <a:solidFill>
                  <a:srgbClr val="FF0000"/>
                </a:solidFill>
              </a:rPr>
              <a:t>computational steps </a:t>
            </a:r>
            <a:r>
              <a:rPr lang="en-US" sz="2400" dirty="0"/>
              <a:t>to solve a problem is said to be an </a:t>
            </a:r>
            <a:r>
              <a:rPr lang="en-US" sz="2400" dirty="0" smtClean="0"/>
              <a:t>Algorithm and it </a:t>
            </a:r>
            <a:r>
              <a:rPr lang="en-US" sz="2400" dirty="0" smtClean="0">
                <a:solidFill>
                  <a:srgbClr val="FF0000"/>
                </a:solidFill>
              </a:rPr>
              <a:t>perform </a:t>
            </a:r>
            <a:r>
              <a:rPr lang="en-US" sz="2400" dirty="0">
                <a:solidFill>
                  <a:srgbClr val="FF0000"/>
                </a:solidFill>
              </a:rPr>
              <a:t>specific </a:t>
            </a:r>
            <a:r>
              <a:rPr lang="en-US" sz="2400" dirty="0" smtClean="0">
                <a:solidFill>
                  <a:srgbClr val="FF0000"/>
                </a:solidFill>
              </a:rPr>
              <a:t>tasks</a:t>
            </a: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463550" indent="-4635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v"/>
              <a:defRPr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318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63EC08B-A38B-42B2-9A77-041512F53591}" type="slidenum">
              <a:rPr lang="en-US" altLang="en-US" smtClean="0">
                <a:solidFill>
                  <a:srgbClr val="045C75"/>
                </a:solidFill>
                <a:latin typeface="Constantia" pitchFamily="18" charset="0"/>
              </a:rPr>
              <a:pPr/>
              <a:t>9</a:t>
            </a:fld>
            <a:endParaRPr lang="en-US" altLang="en-US" smtClean="0">
              <a:solidFill>
                <a:srgbClr val="045C75"/>
              </a:solidFill>
              <a:latin typeface="Constant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DSA          Prepared by </a:t>
            </a:r>
            <a:r>
              <a:rPr lang="en-US" dirty="0" err="1"/>
              <a:t>Dagne</a:t>
            </a:r>
            <a:r>
              <a:rPr lang="en-US" dirty="0"/>
              <a:t> W.</a:t>
            </a: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2713</TotalTime>
  <Words>4120</Words>
  <Application>Microsoft Office PowerPoint</Application>
  <PresentationFormat>On-screen Show (4:3)</PresentationFormat>
  <Paragraphs>530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Flow</vt:lpstr>
      <vt:lpstr>PowerPoint Presentation</vt:lpstr>
      <vt:lpstr>Introduction </vt:lpstr>
      <vt:lpstr>Introduction to Data Structures</vt:lpstr>
      <vt:lpstr>Introduction to Data Structures</vt:lpstr>
      <vt:lpstr>Introduction to Data Structures</vt:lpstr>
      <vt:lpstr>Use of Data Structure</vt:lpstr>
      <vt:lpstr>Application Areas of Data Structures </vt:lpstr>
      <vt:lpstr>What is program</vt:lpstr>
      <vt:lpstr>What is Algorithm</vt:lpstr>
      <vt:lpstr>Purpose of Algorithms </vt:lpstr>
      <vt:lpstr>Properties of Algorithm</vt:lpstr>
      <vt:lpstr>Properties of Algorithm</vt:lpstr>
      <vt:lpstr>Abstract Model</vt:lpstr>
      <vt:lpstr>Abstract Data Types(ADT)</vt:lpstr>
      <vt:lpstr>Algorithm analysis </vt:lpstr>
      <vt:lpstr>Algorithm analysis </vt:lpstr>
      <vt:lpstr>Empirical Algorithm Analysis</vt:lpstr>
      <vt:lpstr>Empirical Algorithm Analysis</vt:lpstr>
      <vt:lpstr>Theoretical Algorithm Analysis</vt:lpstr>
      <vt:lpstr>Theoretical Algorithm Analysis</vt:lpstr>
      <vt:lpstr>Theoretical Algorithm Analysis</vt:lpstr>
      <vt:lpstr>Theoretical Algorithm Analysis</vt:lpstr>
      <vt:lpstr>Theoretical Algorithm Analysis</vt:lpstr>
      <vt:lpstr>Time Complexity</vt:lpstr>
      <vt:lpstr>Time Complexity</vt:lpstr>
      <vt:lpstr>Time Complexity</vt:lpstr>
      <vt:lpstr>Time Complexity</vt:lpstr>
      <vt:lpstr>Time Complexity</vt:lpstr>
      <vt:lpstr>Time Complexity</vt:lpstr>
      <vt:lpstr>Time Complexity</vt:lpstr>
      <vt:lpstr>Time Complexity</vt:lpstr>
      <vt:lpstr>Time Complexity</vt:lpstr>
      <vt:lpstr>Time Complexity</vt:lpstr>
      <vt:lpstr>Time Complexity</vt:lpstr>
      <vt:lpstr>Time Complexity</vt:lpstr>
      <vt:lpstr>Formal Approach to Analysis</vt:lpstr>
      <vt:lpstr>Formal Approach to Analysis</vt:lpstr>
      <vt:lpstr>Formal Approach to Analysis</vt:lpstr>
      <vt:lpstr>Formal Approach to Analysis</vt:lpstr>
      <vt:lpstr>Formal Approach to Analysis</vt:lpstr>
      <vt:lpstr>Categories of Algorithm Analysis</vt:lpstr>
      <vt:lpstr>Best Case Analysis</vt:lpstr>
      <vt:lpstr>Best Case Analysis</vt:lpstr>
      <vt:lpstr>Worst Case Analysis:</vt:lpstr>
      <vt:lpstr>Worst Case Analysis:</vt:lpstr>
      <vt:lpstr>Average Case Analysis </vt:lpstr>
      <vt:lpstr>Average Case Analysis </vt:lpstr>
      <vt:lpstr>Average Case Analysis </vt:lpstr>
      <vt:lpstr>Order of Magnitude</vt:lpstr>
      <vt:lpstr>Order of Magnitude</vt:lpstr>
      <vt:lpstr>Types of Asymptotic Notations</vt:lpstr>
      <vt:lpstr>Big Oh notation (O)</vt:lpstr>
      <vt:lpstr>Big Oh notation (O)</vt:lpstr>
      <vt:lpstr>Omega notation (Ω )</vt:lpstr>
      <vt:lpstr>Theta notation (θ)</vt:lpstr>
      <vt:lpstr>Asymptotic Notation</vt:lpstr>
      <vt:lpstr>Asymptotic Notation using limit</vt:lpstr>
      <vt:lpstr>Rules to Estimate Big Oh </vt:lpstr>
      <vt:lpstr>Rules to Estimate Big Oh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Dagne Walle</dc:creator>
  <cp:lastModifiedBy>dagne</cp:lastModifiedBy>
  <cp:revision>221</cp:revision>
  <dcterms:created xsi:type="dcterms:W3CDTF">2009-10-11T20:22:16Z</dcterms:created>
  <dcterms:modified xsi:type="dcterms:W3CDTF">2023-10-12T14:56:03Z</dcterms:modified>
</cp:coreProperties>
</file>