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2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98" r:id="rId7"/>
    <p:sldId id="297" r:id="rId8"/>
    <p:sldId id="264" r:id="rId9"/>
    <p:sldId id="265" r:id="rId10"/>
    <p:sldId id="267" r:id="rId11"/>
    <p:sldId id="268" r:id="rId12"/>
    <p:sldId id="269" r:id="rId13"/>
    <p:sldId id="272" r:id="rId14"/>
    <p:sldId id="274" r:id="rId15"/>
    <p:sldId id="277" r:id="rId16"/>
    <p:sldId id="283" r:id="rId17"/>
    <p:sldId id="286" r:id="rId18"/>
    <p:sldId id="287" r:id="rId19"/>
    <p:sldId id="288" r:id="rId20"/>
    <p:sldId id="293" r:id="rId21"/>
    <p:sldId id="294" r:id="rId22"/>
    <p:sldId id="296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Random Forest Regression is good?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usually performs great on many problems, including features with non-linear relationships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XGBoost different from random forest?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the number of decision trees you will be running in the model</a:t>
            </a:r>
            <a:endParaRPr/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E2B1-85C7-42C7-8BAC-514B58D8E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D084D-3A97-7CE3-DA8F-707E05C7A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B9C5-F16F-3D92-1E71-2EA4E614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1139-A7DA-24B6-6062-0899E0F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8E9A-6F39-2A47-19AC-747E0CD6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076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C28B-9032-C15D-602E-37DDEF3A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59313-0F19-CF90-E5AE-8A6B5E13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A474-A502-E23F-C2CF-894F522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2807C-26A2-3473-2E70-415269FB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CAA1-D4E2-839D-16EB-8261829E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D9E2C-E956-A1FA-A400-691F6AE53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C47F-59EE-86F3-6CDA-A4C266E98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BC4F-7CEB-986C-FB0C-4BE365D4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22F6-D023-D417-E084-AC119E56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C995-34E5-9D04-85C6-C1F4F7E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8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77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6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2E78-B7E8-0BB4-F26D-B55719DE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9E9D-3494-7F39-787F-67227E6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37CA-AD87-C8D6-EF8B-D3189731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A5B4-7DA3-A32F-644D-DDF86363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859E-4529-A767-FF65-3B4C71E9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7DF4-496A-32AB-3145-E7F62F73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3E06-0C47-C472-8B7C-B1BE8E0A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2694-1E2C-6383-89CB-76A5DCB0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38F8-AA45-1C9A-118F-974354FA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6D8D-D069-5CF3-2734-520B638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1E50-3EB4-C347-59B3-EEF57948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8211-9523-CCAF-F571-BF973D655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08A66-1A48-3D3A-35CE-85880F49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6A72-19F8-41C5-5B1D-8593AA72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9574-7139-4D36-BF5D-4B69B4B9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0354-26F9-FAD9-CB7A-8AD2DB1A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181E-F2E9-1F50-B6B1-B139C833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8E85-61B5-69D7-2A09-DFD0F66C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8978B-170F-842B-1DC3-5F13675E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88D90-5BD0-329E-2CB9-5D3F481A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C8A21-D2B0-2905-76DD-DF2468C5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2970-1FA4-B69D-31A6-71B50D1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EDDE6-9338-5E85-FD4F-02817E67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2CE27-6374-AB03-D516-F2FDDBC3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AF1-0818-75DE-E093-B7C063BC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B2268-35D5-F9E5-7F11-CF27B287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C926-4BF2-0AE5-723E-45B7D278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5A25-9C73-3CC4-E700-3F88B5C1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E1A2B-7954-50FB-8510-7597C6A8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78828-63FD-303C-A4E9-45701765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1892-8986-F302-0EDB-00FA310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04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084C-DA3E-2E51-24F6-94C96F52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60EE-3A8D-A095-5507-76A5623A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F21D6-64BA-E0BF-293E-E2789AFA0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99E8-8048-2C02-6FF1-1C4A863D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BD87-4BFF-425A-E580-B0B4D76B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333B-84D7-09EE-44D5-A3DE8D4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E98E-8F36-7D7D-BCB7-275656DF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B0EF0-5C3E-867A-05B6-8CF6CF9B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F30B0-C7BD-8ECB-4028-EA80946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AE72B-0D4C-E215-E446-4F402347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C50D1-4B6D-17BE-496B-140D053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54CB-D005-5DBF-1392-2149E353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3173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4D795-64B9-DB3C-0575-2743F6FC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12CC-BB9D-7969-5FE8-E352768E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B34A-181A-FCDC-AF0D-583A37369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1AC3-5B18-F74B-31A8-F269E10DA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49FC-D2D7-83FE-C757-B1405A549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2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622309" y="2547207"/>
            <a:ext cx="7737987" cy="144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IN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LIVER DAMAGE DETECTION </a:t>
            </a:r>
            <a:br>
              <a:rPr lang="en-I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br>
              <a:rPr lang="en-I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-486767"/>
            <a:ext cx="10591800" cy="275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Data Collection and Understanding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8F3CB-6DCE-43B9-2365-451B633F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4" y="2226440"/>
            <a:ext cx="78762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Histopathology images of liver tissue (Normal, HCC, CC).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Clinical patient healthcare data (demographics, liver function test results,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Characteristics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Images: High-resolution biopsy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Clinical Data: Tabular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09600" y="29508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609600" y="830580"/>
            <a:ext cx="10972800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IN" b="1" dirty="0">
                <a:latin typeface="+mj-lt"/>
              </a:rPr>
              <a:t>Dataset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Custom dataset or medical imaging database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Histopathology Images (Microscopic liver tissue images)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Classes (Labels)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+mj-lt"/>
              </a:rPr>
              <a:t>Normal</a:t>
            </a:r>
            <a:r>
              <a:rPr lang="en-IN" dirty="0">
                <a:latin typeface="+mj-lt"/>
              </a:rPr>
              <a:t> – Healthy liver tissue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+mj-lt"/>
              </a:rPr>
              <a:t>HCC (Hepatocellular Carcinoma)</a:t>
            </a:r>
            <a:r>
              <a:rPr lang="en-IN" dirty="0">
                <a:latin typeface="+mj-lt"/>
              </a:rPr>
              <a:t> – Primary liver cancer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+mj-lt"/>
              </a:rPr>
              <a:t>CC (Cholangiocarcinoma)</a:t>
            </a:r>
            <a:r>
              <a:rPr lang="en-IN" dirty="0">
                <a:latin typeface="+mj-lt"/>
              </a:rPr>
              <a:t> – Cancer of the bile ducts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Image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JPEG / PNG / TIFF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Image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Varying resolutions (resized to fixed size, e.g., 224×224 pixels for model input)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Data Splits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Training Set:</a:t>
            </a:r>
            <a:r>
              <a:rPr lang="en-IN" dirty="0">
                <a:latin typeface="+mj-lt"/>
              </a:rPr>
              <a:t>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Validation Set:</a:t>
            </a:r>
            <a:r>
              <a:rPr lang="en-IN" dirty="0">
                <a:latin typeface="+mj-lt"/>
              </a:rPr>
              <a:t>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Test Set:</a:t>
            </a:r>
            <a:r>
              <a:rPr lang="en-IN" dirty="0">
                <a:latin typeface="+mj-lt"/>
              </a:rPr>
              <a:t> 15%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Preprocessing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Image resizing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Normalization (scaling pixel values between 0 and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 augmentation (rotation, flip, zoom,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Label encoding</a:t>
            </a: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2707E9-B567-A722-8211-D4EDFF66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70830"/>
              </p:ext>
            </p:extLst>
          </p:nvPr>
        </p:nvGraphicFramePr>
        <p:xfrm>
          <a:off x="1282714" y="1153908"/>
          <a:ext cx="9098252" cy="4699092"/>
        </p:xfrm>
        <a:graphic>
          <a:graphicData uri="http://schemas.openxmlformats.org/drawingml/2006/table">
            <a:tbl>
              <a:tblPr/>
              <a:tblGrid>
                <a:gridCol w="2274563">
                  <a:extLst>
                    <a:ext uri="{9D8B030D-6E8A-4147-A177-3AD203B41FA5}">
                      <a16:colId xmlns:a16="http://schemas.microsoft.com/office/drawing/2014/main" val="2264260524"/>
                    </a:ext>
                  </a:extLst>
                </a:gridCol>
                <a:gridCol w="2274563">
                  <a:extLst>
                    <a:ext uri="{9D8B030D-6E8A-4147-A177-3AD203B41FA5}">
                      <a16:colId xmlns:a16="http://schemas.microsoft.com/office/drawing/2014/main" val="1188848387"/>
                    </a:ext>
                  </a:extLst>
                </a:gridCol>
                <a:gridCol w="2274563">
                  <a:extLst>
                    <a:ext uri="{9D8B030D-6E8A-4147-A177-3AD203B41FA5}">
                      <a16:colId xmlns:a16="http://schemas.microsoft.com/office/drawing/2014/main" val="3616472430"/>
                    </a:ext>
                  </a:extLst>
                </a:gridCol>
                <a:gridCol w="2274563">
                  <a:extLst>
                    <a:ext uri="{9D8B030D-6E8A-4147-A177-3AD203B41FA5}">
                      <a16:colId xmlns:a16="http://schemas.microsoft.com/office/drawing/2014/main" val="3565493609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r>
                        <a:rPr lang="en-IN" sz="1600" b="1"/>
                        <a:t>Feature Name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Description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Data Type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Example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54451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/>
                        <a:t>image_id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Unique identifier for each histopathology image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String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img_001, HCC_123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374426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/>
                        <a:t>image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Histopathology image file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Image (Array)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224x224x3 pixel RGB image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2218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/>
                        <a:t>label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Target class indicating liver tissue type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Categorical (string)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Normal, HCC, CC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32606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/>
                        <a:t>label_encoded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Numeric encoding of the label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Integer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 = Normal, 1 = HCC, 2 = CC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277986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dirty="0"/>
                        <a:t>source 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Dataset or medical center from where the image was sourced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String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Hospital_A, Dataset_XYZ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67552"/>
                  </a:ext>
                </a:extLst>
              </a:tr>
              <a:tr h="1028498">
                <a:tc>
                  <a:txBody>
                    <a:bodyPr/>
                    <a:lstStyle/>
                    <a:p>
                      <a:r>
                        <a:rPr lang="en-IN" sz="1600" dirty="0" err="1"/>
                        <a:t>Augmentation_applied</a:t>
                      </a:r>
                      <a:r>
                        <a:rPr lang="en-IN" sz="1600" dirty="0"/>
                        <a:t> 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Whether image augmentation was applied (used for training data)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Boolean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True, False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441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880620" y="34881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40B4F-1F33-EBB8-0DEC-6BF2BD585FC1}"/>
              </a:ext>
            </a:extLst>
          </p:cNvPr>
          <p:cNvSpPr txBox="1"/>
          <p:nvPr/>
        </p:nvSpPr>
        <p:spPr>
          <a:xfrm>
            <a:off x="1026160" y="965766"/>
            <a:ext cx="99466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+mj-lt"/>
              </a:rPr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Operating System</a:t>
            </a:r>
            <a:r>
              <a:rPr lang="en-IN" dirty="0">
                <a:latin typeface="+mj-lt"/>
              </a:rPr>
              <a:t>: Windows 10/11, Linux (Ubuntu), or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Programming Language</a:t>
            </a:r>
            <a:r>
              <a:rPr lang="en-IN" dirty="0">
                <a:latin typeface="+mj-lt"/>
              </a:rPr>
              <a:t>: Python 3.7 or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Libraries &amp; Frameworks</a:t>
            </a:r>
            <a:r>
              <a:rPr lang="en-IN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TensorFlow / </a:t>
            </a:r>
            <a:r>
              <a:rPr lang="en-IN" dirty="0" err="1">
                <a:latin typeface="+mj-lt"/>
              </a:rPr>
              <a:t>Keras</a:t>
            </a:r>
            <a:endParaRPr lang="en-IN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NumPy, 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OpenCV, PIL, </a:t>
            </a:r>
            <a:r>
              <a:rPr lang="en-IN" dirty="0" err="1">
                <a:latin typeface="+mj-lt"/>
              </a:rPr>
              <a:t>Albumentations</a:t>
            </a:r>
            <a:endParaRPr lang="en-IN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Matplotlib, 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Scikit-learn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(Optional) </a:t>
            </a:r>
            <a:r>
              <a:rPr lang="en-IN" dirty="0" err="1">
                <a:latin typeface="+mj-lt"/>
              </a:rPr>
              <a:t>Streamlit</a:t>
            </a:r>
            <a:r>
              <a:rPr lang="en-IN" dirty="0">
                <a:latin typeface="+mj-lt"/>
              </a:rPr>
              <a:t> / Flask for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(Optional) Grad-CAM, SHAP for explainability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IDE/Notebook</a:t>
            </a:r>
            <a:r>
              <a:rPr lang="en-IN" dirty="0">
                <a:latin typeface="+mj-lt"/>
              </a:rPr>
              <a:t>: </a:t>
            </a:r>
            <a:r>
              <a:rPr lang="en-IN" dirty="0" err="1">
                <a:latin typeface="+mj-lt"/>
              </a:rPr>
              <a:t>Jupyter</a:t>
            </a:r>
            <a:r>
              <a:rPr lang="en-IN" dirty="0">
                <a:latin typeface="+mj-lt"/>
              </a:rPr>
              <a:t> Notebook / VS Code / Google </a:t>
            </a:r>
            <a:r>
              <a:rPr lang="en-IN" dirty="0" err="1">
                <a:latin typeface="+mj-lt"/>
              </a:rPr>
              <a:t>Colab</a:t>
            </a:r>
            <a:endParaRPr lang="en-IN" dirty="0">
              <a:latin typeface="+mj-lt"/>
            </a:endParaRPr>
          </a:p>
          <a:p>
            <a:pPr>
              <a:buNone/>
            </a:pPr>
            <a:r>
              <a:rPr lang="en-IN" b="1" dirty="0">
                <a:latin typeface="+mj-lt"/>
              </a:rPr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Processor</a:t>
            </a:r>
            <a:r>
              <a:rPr lang="en-IN" dirty="0">
                <a:latin typeface="+mj-lt"/>
              </a:rPr>
              <a:t>: Intel i5/i7 or AMD </a:t>
            </a:r>
            <a:r>
              <a:rPr lang="en-IN" dirty="0" err="1">
                <a:latin typeface="+mj-lt"/>
              </a:rPr>
              <a:t>Ryzen</a:t>
            </a:r>
            <a:r>
              <a:rPr lang="en-IN" dirty="0">
                <a:latin typeface="+mj-lt"/>
              </a:rPr>
              <a:t> 5/7 (or higher)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RAM</a:t>
            </a:r>
            <a:r>
              <a:rPr lang="en-IN" dirty="0">
                <a:latin typeface="+mj-lt"/>
              </a:rPr>
              <a:t>: Minimum 8 GB (16 GB recommended for large datasets)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Storage</a:t>
            </a:r>
            <a:r>
              <a:rPr lang="en-IN" dirty="0">
                <a:latin typeface="+mj-lt"/>
              </a:rPr>
              <a:t>: At least 10 GB free space (for images, models, and logs)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GPU</a:t>
            </a:r>
            <a:r>
              <a:rPr lang="en-IN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Recommended</a:t>
            </a:r>
            <a:r>
              <a:rPr lang="en-IN" dirty="0">
                <a:latin typeface="+mj-lt"/>
              </a:rPr>
              <a:t>: NVIDIA GPU with CUDA support (e.g., RTX 3060 or higher)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Alternative</a:t>
            </a:r>
            <a:r>
              <a:rPr lang="en-IN" dirty="0">
                <a:latin typeface="+mj-lt"/>
              </a:rPr>
              <a:t>: Use Google </a:t>
            </a:r>
            <a:r>
              <a:rPr lang="en-IN" dirty="0" err="1">
                <a:latin typeface="+mj-lt"/>
              </a:rPr>
              <a:t>Colab</a:t>
            </a:r>
            <a:r>
              <a:rPr lang="en-IN" dirty="0">
                <a:latin typeface="+mj-lt"/>
              </a:rPr>
              <a:t> Pro / Kaggle GPU for training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-517085"/>
            <a:ext cx="9247200" cy="186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Exploratory Data Analysis [EDA]</a:t>
            </a:r>
            <a:endParaRPr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92A168-0276-091C-E466-7A7058C7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50" y="2105949"/>
            <a:ext cx="83409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Visualize different tissue classes (Normal vs. Damaged liver).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Balancing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Check if data is balanced across Normal, HCC, and CC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Statistical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Age distribution, test result ranges in patient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Correlation Study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Find important clinical features correlating with liver damage.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1104900" y="984035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E3247-6259-BE5B-534E-DF1836AB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75" y="2838668"/>
            <a:ext cx="61638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Resizing, normalization, augmentation (flip, rotate, zoom).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513080" y="514175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411725" y="6127975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A71DE-3135-17EA-793D-5F825F14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25" y="1249762"/>
            <a:ext cx="11734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Choose a pre-trained model (e.g., EfficientNetB0) for transfer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Freeze initial layers and add a custom classification head (dense layers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layer: Shape (224, 224, 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Pre-trained model (e.g., EfficientNetB0).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 classification head with fully connected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 layer with 3 neurons (Normal, HCC, CC).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Compilation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Optimizer: Adam.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Loss function: Categorical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Crossentropy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Metrics: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 with batch size (32 or 64) and epochs (50-100).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early stopping and model checkpoint callbacks.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Evaluate test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confusion matrix and ROC curves for performance analysis.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599440" y="68531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Accuracy Comparison</a:t>
            </a:r>
            <a:endParaRPr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6B3A2C-2FD6-5A5A-C973-F8F1B4C75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65361"/>
              </p:ext>
            </p:extLst>
          </p:nvPr>
        </p:nvGraphicFramePr>
        <p:xfrm>
          <a:off x="508000" y="3056414"/>
          <a:ext cx="10845800" cy="2460466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344094549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65900052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5368303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80649197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18842717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75511729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22575647"/>
                    </a:ext>
                  </a:extLst>
                </a:gridCol>
              </a:tblGrid>
              <a:tr h="804952">
                <a:tc>
                  <a:txBody>
                    <a:bodyPr/>
                    <a:lstStyle/>
                    <a:p>
                      <a:r>
                        <a:rPr lang="en-IN" sz="1800" b="1" dirty="0"/>
                        <a:t>Model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Accuracy (%)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Precision (Normal)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Precision (HCC)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Precision (CC)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F1-Score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AUC (ROC)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872864"/>
                  </a:ext>
                </a:extLst>
              </a:tr>
              <a:tr h="804952">
                <a:tc>
                  <a:txBody>
                    <a:bodyPr/>
                    <a:lstStyle/>
                    <a:p>
                      <a:r>
                        <a:rPr lang="en-IN" sz="1800" b="1" dirty="0"/>
                        <a:t>EfficientNetB0 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83.1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81.8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844241"/>
                  </a:ext>
                </a:extLst>
              </a:tr>
              <a:tr h="459972">
                <a:tc>
                  <a:txBody>
                    <a:bodyPr/>
                    <a:lstStyle/>
                    <a:p>
                      <a:r>
                        <a:rPr lang="en-IN" sz="1800" b="1"/>
                        <a:t>VGG16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89.5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43249"/>
                  </a:ext>
                </a:extLst>
              </a:tr>
              <a:tr h="390590">
                <a:tc>
                  <a:txBody>
                    <a:bodyPr/>
                    <a:lstStyle/>
                    <a:p>
                      <a:r>
                        <a:rPr lang="en-IN" sz="1800" b="1"/>
                        <a:t>DenseNet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90.6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498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CF721B-68E2-7494-D1AE-24E421FEDC3E}"/>
              </a:ext>
            </a:extLst>
          </p:cNvPr>
          <p:cNvSpPr txBox="1"/>
          <p:nvPr/>
        </p:nvSpPr>
        <p:spPr>
          <a:xfrm>
            <a:off x="508000" y="1432560"/>
            <a:ext cx="9631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Train all models (EfficientNetB0, VGG16, </a:t>
            </a:r>
            <a:r>
              <a:rPr lang="en-IN" dirty="0" err="1">
                <a:latin typeface="+mj-lt"/>
              </a:rPr>
              <a:t>DenseNet</a:t>
            </a:r>
            <a:r>
              <a:rPr lang="en-IN" dirty="0">
                <a:latin typeface="+mj-lt"/>
              </a:rPr>
              <a:t>) using the same training and validation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Ensure identical preprocessing steps (image resizing, normalization, augmentation) and hyperparameters (e.g., batch size, epochs).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593850" y="1079463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Model  – DenseNet121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593850" y="2011425"/>
            <a:ext cx="110340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b="1" dirty="0"/>
              <a:t>Why </a:t>
            </a:r>
            <a:r>
              <a:rPr lang="en-US" b="1" dirty="0" err="1"/>
              <a:t>DenseNet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dirty="0" err="1">
                <a:latin typeface="+mj-lt"/>
              </a:rPr>
              <a:t>DenseNet</a:t>
            </a:r>
            <a:r>
              <a:rPr lang="en-US" dirty="0">
                <a:latin typeface="+mj-lt"/>
              </a:rPr>
              <a:t> outperforms traditional convolutional neural networks (CNNs) in many computer vision tasks because of its unique architecture: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Gradient Flow</a:t>
            </a:r>
            <a:r>
              <a:rPr lang="en-US" dirty="0"/>
              <a:t>: </a:t>
            </a:r>
            <a:r>
              <a:rPr lang="en-US" dirty="0">
                <a:latin typeface="+mj-lt"/>
              </a:rPr>
              <a:t>Dense connections help prevent the vanishing gradient problem, ensuring that deeper layers learn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Reuse</a:t>
            </a:r>
            <a:r>
              <a:rPr lang="en-US" dirty="0"/>
              <a:t>: </a:t>
            </a:r>
            <a:r>
              <a:rPr lang="en-US" dirty="0">
                <a:latin typeface="+mj-lt"/>
              </a:rPr>
              <a:t>Layers can directly access features from all previous layers, which reduces the need for learning redundant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Compact Models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DenseNet</a:t>
            </a:r>
            <a:r>
              <a:rPr lang="en-US" dirty="0">
                <a:latin typeface="+mj-lt"/>
              </a:rPr>
              <a:t> tends to use fewer parameters than traditional CNNs for the same or better performance.</a:t>
            </a:r>
          </a:p>
          <a:p>
            <a:r>
              <a:rPr lang="en-US" dirty="0">
                <a:latin typeface="+mj-lt"/>
              </a:rPr>
              <a:t>In the case of </a:t>
            </a:r>
            <a:r>
              <a:rPr lang="en-US" b="1" dirty="0">
                <a:latin typeface="+mj-lt"/>
              </a:rPr>
              <a:t>Liver Damage Detection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DenseNet</a:t>
            </a:r>
            <a:r>
              <a:rPr lang="en-US" dirty="0">
                <a:latin typeface="+mj-lt"/>
              </a:rPr>
              <a:t> can effectively capture intricate patterns in histopathology images (Normal, HCC, CC) due to its powerful feature extraction capabilities.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777345" y="516094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- Strategy</a:t>
            </a:r>
            <a:endParaRPr sz="4700" dirty="0">
              <a:solidFill>
                <a:schemeClr val="tx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777345" y="392191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0E12A-63FF-53D3-E269-8039A77E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5" y="2401838"/>
            <a:ext cx="1103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trained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 is exported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lang="en-US" altLang="en-US" sz="1600" dirty="0" err="1">
                <a:latin typeface="+mj-lt"/>
              </a:rPr>
              <a:t>keras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web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Users can upload liver histopathology images through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app preprocesses the image and uses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 to predict one of three classes: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predicted class and its probability score are displayed. A bar chart can visualize class probabilities.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app is run locally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run app.py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public access, the app is deployed 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linking a GitHub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 monitoring and periodic updates are planned for performance improvement and UI enhancements.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388041" y="101630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235641" y="1876962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1015181" y="1180668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C1887-0F26-689B-EA64-869B3F99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81" y="2383841"/>
            <a:ext cx="80255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number of biopsy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 similarity between CC and HCC classes made it harder to differentiate.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Overfitting during early training — solved using heavy augmentation and dropout.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Computational resource limitations for training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138801" y="1060476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623D3-0D3F-65C9-9438-9C5CED06B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26" y="2041323"/>
            <a:ext cx="10137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Collect more annotated biopsy images to improve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Explore advanced models like EfficientNetV2, Vision Transformers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 model explainability (e.g., Grad-CAM) to highlight which part of the tissue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image influenced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 a fully functional web app for real-time predictions.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f3a8d4be09_2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00" y="1015300"/>
            <a:ext cx="10076273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+mj-lt"/>
              </a:rPr>
              <a:t>Current liver damage detection relies heavily on manual analysis by hepatologists, making early diagnosis and risk assessment time-consuming and prone to human error. There is a need for AI-driven solutions to analyze histopathology images and patient healthcare data to assist in making more accurate, faster decisions for early intervention.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464575" y="636534"/>
            <a:ext cx="10515600" cy="66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064000"/>
          </a:xfrm>
        </p:spPr>
        <p:txBody>
          <a:bodyPr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4294967295"/>
          </p:nvPr>
        </p:nvSpPr>
        <p:spPr>
          <a:xfrm>
            <a:off x="0" y="1846263"/>
            <a:ext cx="4938713" cy="364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 fontScale="92500" lnSpcReduction="10000"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b="1" dirty="0">
              <a:latin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800" b="1" dirty="0">
              <a:latin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>
              <a:latin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800" b="1" dirty="0">
              <a:latin typeface="Times New Roman"/>
              <a:cs typeface="Times New Roman"/>
              <a:sym typeface="Times New Roman"/>
            </a:endParaRPr>
          </a:p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481F-452A-33AB-BF44-E0918EF9D283}"/>
              </a:ext>
            </a:extLst>
          </p:cNvPr>
          <p:cNvSpPr txBox="1"/>
          <p:nvPr/>
        </p:nvSpPr>
        <p:spPr>
          <a:xfrm>
            <a:off x="776748" y="1697151"/>
            <a:ext cx="106385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build a deep learning model capable of classifying liver tissue images into Normal, HCC, and CC categories with high accuracy to aid in early diagnosis.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automate the detection of liver abnormalities using convolutional neural networks (CNNs) to reduce diagnostic time and support medical experts.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design a robust image classification system that can differentiate between healthy and cancerous liver tissues using histopathological images.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leverage transfer learning with EfficientNetB0 for accurate detection and classification of liver damage types in medical images.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enhance diagnostic reliability by applying advanced deep learning techniques for multiclass classification of liver diseases.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minimize human error and increase efficiency in liver disease diagnosis through automated image-based analysis.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integrate medical imaging and AI to facilitate non-invasive and early-stage detection of liver cancer.</a:t>
            </a:r>
            <a:endParaRPr lang="en-US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To develop a scalable and interpretable AI model for identifying specific liver damage patterns in histopathology slides.</a:t>
            </a:r>
            <a:endParaRPr lang="en-US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CD9-9711-30C7-25A6-FDA1B913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936"/>
            <a:ext cx="10515600" cy="950939"/>
          </a:xfrm>
        </p:spPr>
        <p:txBody>
          <a:bodyPr/>
          <a:lstStyle/>
          <a:p>
            <a:r>
              <a:rPr lang="en-US" b="1" dirty="0"/>
              <a:t>CONSTRAINTS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4193A-8920-9913-08E0-B831AF7F3A18}"/>
              </a:ext>
            </a:extLst>
          </p:cNvPr>
          <p:cNvSpPr txBox="1"/>
          <p:nvPr/>
        </p:nvSpPr>
        <p:spPr>
          <a:xfrm>
            <a:off x="1027471" y="445533"/>
            <a:ext cx="101370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Limited Dataset Size</a:t>
            </a:r>
            <a:r>
              <a:rPr lang="en-US" dirty="0">
                <a:latin typeface="+mj-lt"/>
              </a:rPr>
              <a:t> – Availability of labeled histopathology images for all three classes (Normal, HCC, CC) may be limited, affecting model generalization.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Class Imbalance</a:t>
            </a:r>
            <a:r>
              <a:rPr lang="en-US" dirty="0">
                <a:latin typeface="+mj-lt"/>
              </a:rPr>
              <a:t> – Uneven distribution of Normal, HCC, and CC samples can bias the model toward majority classes.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Image Quality Variations</a:t>
            </a:r>
            <a:r>
              <a:rPr lang="en-US" dirty="0">
                <a:latin typeface="+mj-lt"/>
              </a:rPr>
              <a:t> – Differences in resolution, staining, and artifacts in histopathology slides may impact model accuracy.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Computational Resources</a:t>
            </a:r>
            <a:r>
              <a:rPr lang="en-US" dirty="0">
                <a:latin typeface="+mj-lt"/>
              </a:rPr>
              <a:t> – High-performance GPUs or TPUs are required for training deep learning models like EfficientNetB0.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Time Constraints</a:t>
            </a:r>
            <a:r>
              <a:rPr lang="en-US" dirty="0">
                <a:latin typeface="+mj-lt"/>
              </a:rPr>
              <a:t> – The model must be trained, validated, and tested within a limited project timeline.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Interpretability</a:t>
            </a:r>
            <a:r>
              <a:rPr lang="en-US" dirty="0">
                <a:latin typeface="+mj-lt"/>
              </a:rPr>
              <a:t> – Deep learning models may lack transparency, making clinical adoption more challenging without proper explainability tools (e.g., Grad-CAM).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Overfitting Risk</a:t>
            </a:r>
            <a:r>
              <a:rPr lang="en-US" dirty="0">
                <a:latin typeface="+mj-lt"/>
              </a:rPr>
              <a:t> – Due to high model complexity and limited data, there’s a risk of overfitting, especially without proper regularization or augmentation.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Deployment Limitation</a:t>
            </a:r>
            <a:r>
              <a:rPr lang="en-US" dirty="0">
                <a:latin typeface="+mj-lt"/>
              </a:rPr>
              <a:t> – The model's real-time performance and integration into clinical workflows may face practical or regulatory hurdles.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Data Privacy</a:t>
            </a:r>
            <a:r>
              <a:rPr lang="en-US" dirty="0">
                <a:latin typeface="+mj-lt"/>
              </a:rPr>
              <a:t> – Patient data must be anonymized and handled securely in compliance with medical data protection standards (e.g., HIPAA or GDPR).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j-lt"/>
              </a:rPr>
              <a:t>Domain Expertise</a:t>
            </a:r>
            <a:r>
              <a:rPr lang="en-US" dirty="0">
                <a:latin typeface="+mj-lt"/>
              </a:rPr>
              <a:t> – Continuous collaboration with medical experts is required to ensure clinically meaningful results and correct annotation of images.</a:t>
            </a:r>
          </a:p>
        </p:txBody>
      </p:sp>
    </p:spTree>
    <p:extLst>
      <p:ext uri="{BB962C8B-B14F-4D97-AF65-F5344CB8AC3E}">
        <p14:creationId xmlns:p14="http://schemas.microsoft.com/office/powerpoint/2010/main" val="159387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7BFC1-82E6-4BF9-94D7-BFA03488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3" y="73088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B96172-A39E-5BC8-0A31-902D19E47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4751"/>
            <a:ext cx="104949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Success Criteria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Reduce manual efforts in liver damage assessment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 20–30% through AI-driven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ML Success Criteria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Achieve a prediction accuracy greater than 85% in detecting liver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Economic Success Criteria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Achieve at least a 15% cost reduction in diagnosis by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minimizing errors and optimizing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0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4992" y="1744105"/>
            <a:ext cx="10460100" cy="363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004201" y="116783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D14DF-07EF-F2B3-A569-50400FD95BDF}"/>
              </a:ext>
            </a:extLst>
          </p:cNvPr>
          <p:cNvSpPr txBox="1"/>
          <p:nvPr/>
        </p:nvSpPr>
        <p:spPr>
          <a:xfrm>
            <a:off x="1004201" y="2003475"/>
            <a:ext cx="966511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+mj-lt"/>
              </a:rPr>
              <a:t>Programming Language – </a:t>
            </a:r>
            <a:r>
              <a:rPr lang="en-IN" sz="2000" dirty="0">
                <a:latin typeface="+mj-lt"/>
              </a:rPr>
              <a:t>Python</a:t>
            </a:r>
          </a:p>
          <a:p>
            <a:pPr>
              <a:buNone/>
            </a:pPr>
            <a:r>
              <a:rPr lang="en-US" sz="2000" b="1" dirty="0">
                <a:latin typeface="+mj-lt"/>
              </a:rPr>
              <a:t>Deep Learning Frameworks - </a:t>
            </a:r>
            <a:r>
              <a:rPr lang="en-US" sz="2000" dirty="0">
                <a:latin typeface="+mj-lt"/>
              </a:rPr>
              <a:t>TensorFlow / </a:t>
            </a:r>
            <a:r>
              <a:rPr lang="en-US" sz="2000" dirty="0" err="1">
                <a:latin typeface="+mj-lt"/>
              </a:rPr>
              <a:t>Keras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PyTorch</a:t>
            </a:r>
            <a:endParaRPr lang="en-US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Image Processing &amp; Augmentation – </a:t>
            </a:r>
            <a:r>
              <a:rPr lang="en-IN" sz="2000" dirty="0">
                <a:latin typeface="+mj-lt"/>
              </a:rPr>
              <a:t>OpenCV, </a:t>
            </a:r>
            <a:r>
              <a:rPr lang="en-US" sz="2000" dirty="0" err="1">
                <a:latin typeface="+mj-lt"/>
              </a:rPr>
              <a:t>Keras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ImageDataGenerator</a:t>
            </a:r>
            <a:endParaRPr lang="en-US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Data Handling &amp; Visualization – </a:t>
            </a:r>
            <a:r>
              <a:rPr lang="en-IN" sz="2000" dirty="0">
                <a:latin typeface="+mj-lt"/>
              </a:rPr>
              <a:t>NumPy, Pandas, Matplotlib, Seaborn</a:t>
            </a:r>
          </a:p>
          <a:p>
            <a:r>
              <a:rPr lang="en-IN" sz="2000" b="1" dirty="0">
                <a:latin typeface="+mj-lt"/>
              </a:rPr>
              <a:t>Model Evaluation - </a:t>
            </a:r>
            <a:r>
              <a:rPr lang="fr-FR" sz="2000" dirty="0" err="1">
                <a:latin typeface="+mj-lt"/>
              </a:rPr>
              <a:t>Scikit-learn</a:t>
            </a:r>
            <a:r>
              <a:rPr lang="fr-FR" sz="2000" dirty="0">
                <a:latin typeface="+mj-lt"/>
              </a:rPr>
              <a:t> (confusion matrix, classification report, ROC </a:t>
            </a:r>
            <a:r>
              <a:rPr lang="fr-FR" sz="2000" dirty="0" err="1">
                <a:latin typeface="+mj-lt"/>
              </a:rPr>
              <a:t>curve</a:t>
            </a:r>
            <a:r>
              <a:rPr lang="fr-FR" sz="2000" dirty="0">
                <a:latin typeface="+mj-lt"/>
              </a:rPr>
              <a:t>, etc.)</a:t>
            </a:r>
          </a:p>
          <a:p>
            <a:r>
              <a:rPr lang="en-IN" sz="2000" b="1" dirty="0">
                <a:latin typeface="+mj-lt"/>
              </a:rPr>
              <a:t>Pre-trained Models (Transfer Learning) -  </a:t>
            </a:r>
            <a:r>
              <a:rPr lang="en-IN" sz="2000" dirty="0" err="1">
                <a:latin typeface="+mj-lt"/>
              </a:rPr>
              <a:t>EfficientNetBo</a:t>
            </a:r>
            <a:r>
              <a:rPr lang="en-IN" sz="2000" dirty="0">
                <a:latin typeface="+mj-lt"/>
              </a:rPr>
              <a:t>, VGG16, DEnseNet121</a:t>
            </a:r>
          </a:p>
          <a:p>
            <a:r>
              <a:rPr lang="en-IN" sz="2000" b="1" dirty="0">
                <a:latin typeface="+mj-lt"/>
              </a:rPr>
              <a:t>Development Environment </a:t>
            </a:r>
            <a:r>
              <a:rPr lang="en-IN" sz="2000" dirty="0">
                <a:latin typeface="+mj-lt"/>
              </a:rPr>
              <a:t>- Google </a:t>
            </a:r>
            <a:r>
              <a:rPr lang="en-IN" sz="2000" dirty="0" err="1">
                <a:latin typeface="+mj-lt"/>
              </a:rPr>
              <a:t>Colab</a:t>
            </a:r>
            <a:endParaRPr lang="en-IN" sz="2000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Deployment Tools  </a:t>
            </a:r>
            <a:r>
              <a:rPr lang="en-IN" sz="2000" dirty="0">
                <a:latin typeface="+mj-lt"/>
              </a:rPr>
              <a:t>- </a:t>
            </a:r>
            <a:r>
              <a:rPr lang="en-IN" sz="2000" dirty="0" err="1">
                <a:latin typeface="+mj-lt"/>
              </a:rPr>
              <a:t>Streamlit</a:t>
            </a:r>
            <a:r>
              <a:rPr lang="en-IN" sz="2000" dirty="0">
                <a:latin typeface="+mj-lt"/>
              </a:rPr>
              <a:t> / Flask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1956</Words>
  <Application>Microsoft Office PowerPoint</Application>
  <PresentationFormat>Widescreen</PresentationFormat>
  <Paragraphs>283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Georgia</vt:lpstr>
      <vt:lpstr>Calibri Light</vt:lpstr>
      <vt:lpstr>Arial</vt:lpstr>
      <vt:lpstr>Times New Roman</vt:lpstr>
      <vt:lpstr>Calibri</vt:lpstr>
      <vt:lpstr>Office Theme</vt:lpstr>
      <vt:lpstr>LIVER DAMAGE DETECTION                                                     </vt:lpstr>
      <vt:lpstr>Contents</vt:lpstr>
      <vt:lpstr>Project Overview and Scope</vt:lpstr>
      <vt:lpstr>Business Problem</vt:lpstr>
      <vt:lpstr>OBJECTIVE</vt:lpstr>
      <vt:lpstr>CONSTRAINTS </vt:lpstr>
      <vt:lpstr>Success Criteria</vt:lpstr>
      <vt:lpstr>CRISP-ML(Q) Methodology  There are six stages of CRISP-ML(Q) Methodology  1.Business and data understanding 2.Data preparation 3.model building  4.Model evaluation 5.Model deployment 6.Monitoring and maintenance</vt:lpstr>
      <vt:lpstr>Technical Stacks</vt:lpstr>
      <vt:lpstr>             Data Collection and Understanding  </vt:lpstr>
      <vt:lpstr>Data  Information </vt:lpstr>
      <vt:lpstr>Data Dictionary </vt:lpstr>
      <vt:lpstr>System Requirements</vt:lpstr>
      <vt:lpstr>           Exploratory Data Analysis [EDA]</vt:lpstr>
      <vt:lpstr>Data Preprocessing</vt:lpstr>
      <vt:lpstr>Model Building </vt:lpstr>
      <vt:lpstr>Model Accuracy Comparison</vt:lpstr>
      <vt:lpstr>Best Model  – DenseNet121</vt:lpstr>
      <vt:lpstr>Model Deployment - Strategy</vt:lpstr>
      <vt:lpstr>Challenges</vt:lpstr>
      <vt:lpstr>Future Scopes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vinay kumar</cp:lastModifiedBy>
  <cp:revision>6</cp:revision>
  <dcterms:created xsi:type="dcterms:W3CDTF">2022-02-16T01:47:29Z</dcterms:created>
  <dcterms:modified xsi:type="dcterms:W3CDTF">2025-04-30T08:19:53Z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