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41f7faf0af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41f7faf0af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41f7faf0af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41f7faf0af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41d2b681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41d2b681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41d2b681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41d2b681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41d2b681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41d2b681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41f7faf0af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41f7faf0af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41d2b681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41d2b681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41f7faf0af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41f7faf0af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41f7faf0a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41f7faf0a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41f7faf0af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41f7faf0a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41d2b681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41d2b681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698856"/>
            <a:ext cx="4255500" cy="27462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s" sz="2800">
                <a:latin typeface="Arial"/>
                <a:ea typeface="Arial"/>
                <a:cs typeface="Arial"/>
                <a:sym typeface="Arial"/>
              </a:rPr>
              <a:t>PLAB 06/03/2025 </a:t>
            </a:r>
            <a:endParaRPr sz="2800">
              <a:latin typeface="Arial"/>
              <a:ea typeface="Arial"/>
              <a:cs typeface="Arial"/>
              <a:sym typeface="Arial"/>
            </a:endParaRPr>
          </a:p>
          <a:p>
            <a:pPr indent="0" lvl="0" marL="0" rtl="0" algn="l">
              <a:lnSpc>
                <a:spcPct val="115000"/>
              </a:lnSpc>
              <a:spcBef>
                <a:spcPts val="300"/>
              </a:spcBef>
              <a:spcAft>
                <a:spcPts val="0"/>
              </a:spcAft>
              <a:buNone/>
            </a:pPr>
            <a:r>
              <a:rPr lang="es" sz="2800">
                <a:latin typeface="Arial"/>
                <a:ea typeface="Arial"/>
                <a:cs typeface="Arial"/>
                <a:sym typeface="Arial"/>
              </a:rPr>
              <a:t>Disseny MongoDB</a:t>
            </a:r>
            <a:endParaRPr sz="2800">
              <a:latin typeface="Arial"/>
              <a:ea typeface="Arial"/>
              <a:cs typeface="Arial"/>
              <a:sym typeface="Arial"/>
            </a:endParaRPr>
          </a:p>
          <a:p>
            <a:pPr indent="0" lvl="0" marL="0" rtl="0" algn="l">
              <a:lnSpc>
                <a:spcPct val="115000"/>
              </a:lnSpc>
              <a:spcBef>
                <a:spcPts val="300"/>
              </a:spcBef>
              <a:spcAft>
                <a:spcPts val="300"/>
              </a:spcAft>
              <a:buNone/>
            </a:pPr>
            <a:r>
              <a:rPr lang="es" sz="2500">
                <a:latin typeface="Arial"/>
                <a:ea typeface="Arial"/>
                <a:cs typeface="Arial"/>
                <a:sym typeface="Arial"/>
              </a:rPr>
              <a:t>Gestión Restaurantes e Inspecciones</a:t>
            </a:r>
            <a:endParaRPr sz="2500">
              <a:latin typeface="Arial"/>
              <a:ea typeface="Arial"/>
              <a:cs typeface="Arial"/>
              <a:sym typeface="Arial"/>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Oscar Pérez Yepes - 1565156</a:t>
            </a:r>
            <a:endParaRPr/>
          </a:p>
          <a:p>
            <a:pPr indent="0" lvl="0" marL="0" rtl="0" algn="l">
              <a:spcBef>
                <a:spcPts val="0"/>
              </a:spcBef>
              <a:spcAft>
                <a:spcPts val="0"/>
              </a:spcAft>
              <a:buNone/>
            </a:pPr>
            <a:r>
              <a:rPr lang="es"/>
              <a:t>Roger Galdón Viladecans - 1565179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4. Sharding y Replicación</a:t>
            </a:r>
            <a:endParaRPr/>
          </a:p>
        </p:txBody>
      </p:sp>
      <p:sp>
        <p:nvSpPr>
          <p:cNvPr id="342" name="Google Shape;342;p22"/>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s"/>
              <a:t>1- Sharding basado en el campo restaurant_id</a:t>
            </a:r>
            <a:endParaRPr b="1"/>
          </a:p>
          <a:p>
            <a:pPr indent="0" lvl="0" marL="0" rtl="0" algn="just">
              <a:spcBef>
                <a:spcPts val="0"/>
              </a:spcBef>
              <a:spcAft>
                <a:spcPts val="0"/>
              </a:spcAft>
              <a:buNone/>
            </a:pPr>
            <a:r>
              <a:t/>
            </a:r>
            <a:endParaRPr/>
          </a:p>
          <a:p>
            <a:pPr indent="0" lvl="0" marL="0" rtl="0" algn="just">
              <a:spcBef>
                <a:spcPts val="0"/>
              </a:spcBef>
              <a:spcAft>
                <a:spcPts val="0"/>
              </a:spcAft>
              <a:buNone/>
            </a:pPr>
            <a:r>
              <a:rPr lang="es"/>
              <a:t>Para la colección de "inspections", se propone utilizar el campo restaurant_id como clave de sharding. Esta estrategia permitirá que todas las inspecciones de un mismo restaurante se almacenen en el mismo shard.</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s"/>
              <a:t>2- Sharding basado en el campo date</a:t>
            </a:r>
            <a:endParaRPr b="1"/>
          </a:p>
          <a:p>
            <a:pPr indent="0" lvl="0" marL="0" rtl="0" algn="just">
              <a:spcBef>
                <a:spcPts val="0"/>
              </a:spcBef>
              <a:spcAft>
                <a:spcPts val="0"/>
              </a:spcAft>
              <a:buNone/>
            </a:pPr>
            <a:r>
              <a:t/>
            </a:r>
            <a:endParaRPr/>
          </a:p>
          <a:p>
            <a:pPr indent="0" lvl="0" marL="0" rtl="0" algn="just">
              <a:spcBef>
                <a:spcPts val="0"/>
              </a:spcBef>
              <a:spcAft>
                <a:spcPts val="0"/>
              </a:spcAft>
              <a:buNone/>
            </a:pPr>
            <a:r>
              <a:rPr lang="es"/>
              <a:t>Para la colección de "inspections", se propone utilizar un campo de fecha/hora, como date, como clave de sharding. Esta estrategia resulta útil cuando las consultas y operaciones suelen estar orientadas a un rango de fechas, como informes mensuales o anuales de inspecciones.</a:t>
            </a:r>
            <a:endParaRPr sz="11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4. Sharding y Replicación</a:t>
            </a:r>
            <a:endParaRPr/>
          </a:p>
        </p:txBody>
      </p:sp>
      <p:sp>
        <p:nvSpPr>
          <p:cNvPr id="348" name="Google Shape;348;p23"/>
          <p:cNvSpPr txBox="1"/>
          <p:nvPr>
            <p:ph idx="1" type="body"/>
          </p:nvPr>
        </p:nvSpPr>
        <p:spPr>
          <a:xfrm>
            <a:off x="1303800" y="1597875"/>
            <a:ext cx="3522300" cy="29337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s"/>
              <a:t>Es crucial implementar un esquema de replicación que garantice la alta disponibilidad de los datos. al implementar un esquema de replicación que garantice la alta disponibilidad de los datos. Se ha diseñado una arquitectura de replicación que utiliza un conjunto de réplicas (Replica Set) compuesto por 3 nodos.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
              <a:t>Esta implementación nos otorga:</a:t>
            </a:r>
            <a:endParaRPr/>
          </a:p>
          <a:p>
            <a:pPr indent="-298767" lvl="0" marL="457200" rtl="0" algn="just">
              <a:spcBef>
                <a:spcPts val="0"/>
              </a:spcBef>
              <a:spcAft>
                <a:spcPts val="0"/>
              </a:spcAft>
              <a:buSzPct val="100000"/>
              <a:buAutoNum type="arabicPeriod"/>
            </a:pPr>
            <a:r>
              <a:rPr b="1" lang="es"/>
              <a:t>Tolerancia a fallos:</a:t>
            </a:r>
            <a:r>
              <a:rPr lang="es"/>
              <a:t> El Replica Set puede seguir operativo incluso si uno de los nodos falla. </a:t>
            </a:r>
            <a:endParaRPr/>
          </a:p>
          <a:p>
            <a:pPr indent="-298767" lvl="0" marL="457200" rtl="0" algn="just">
              <a:spcBef>
                <a:spcPts val="0"/>
              </a:spcBef>
              <a:spcAft>
                <a:spcPts val="0"/>
              </a:spcAft>
              <a:buSzPct val="118181"/>
              <a:buAutoNum type="arabicPeriod"/>
            </a:pPr>
            <a:r>
              <a:rPr b="1" lang="es"/>
              <a:t>Quorum de escritura:</a:t>
            </a:r>
            <a:r>
              <a:rPr lang="es"/>
              <a:t> Con 3 nodos, se requiere que las escrituras sean confirmadas por al menos 2 nodos, lo que proporciona una mayor consistencia de los datos almacenados. </a:t>
            </a:r>
            <a:endParaRPr sz="1100">
              <a:solidFill>
                <a:srgbClr val="000000"/>
              </a:solidFill>
              <a:latin typeface="Arial"/>
              <a:ea typeface="Arial"/>
              <a:cs typeface="Arial"/>
              <a:sym typeface="Arial"/>
            </a:endParaRPr>
          </a:p>
        </p:txBody>
      </p:sp>
      <p:pic>
        <p:nvPicPr>
          <p:cNvPr id="349" name="Google Shape;349;p23"/>
          <p:cNvPicPr preferRelativeResize="0"/>
          <p:nvPr/>
        </p:nvPicPr>
        <p:blipFill>
          <a:blip r:embed="rId3">
            <a:alphaModFix/>
          </a:blip>
          <a:stretch>
            <a:fillRect/>
          </a:stretch>
        </p:blipFill>
        <p:spPr>
          <a:xfrm>
            <a:off x="5397375" y="1737625"/>
            <a:ext cx="3268049" cy="247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Gracias por vuestra atención.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Índice</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406400" lvl="0" marL="457200" rtl="0" algn="l">
              <a:lnSpc>
                <a:spcPct val="100000"/>
              </a:lnSpc>
              <a:spcBef>
                <a:spcPts val="0"/>
              </a:spcBef>
              <a:spcAft>
                <a:spcPts val="0"/>
              </a:spcAft>
              <a:buSzPts val="2800"/>
              <a:buFont typeface="Maven Pro"/>
              <a:buAutoNum type="arabicPeriod"/>
            </a:pPr>
            <a:r>
              <a:rPr b="1" lang="es" sz="2800">
                <a:latin typeface="Maven Pro"/>
                <a:ea typeface="Maven Pro"/>
                <a:cs typeface="Maven Pro"/>
                <a:sym typeface="Maven Pro"/>
              </a:rPr>
              <a:t>Diseño base de datos</a:t>
            </a:r>
            <a:endParaRPr b="1" sz="2800">
              <a:latin typeface="Maven Pro"/>
              <a:ea typeface="Maven Pro"/>
              <a:cs typeface="Maven Pro"/>
              <a:sym typeface="Maven Pro"/>
            </a:endParaRPr>
          </a:p>
          <a:p>
            <a:pPr indent="-406400" lvl="0" marL="457200" rtl="0" algn="l">
              <a:lnSpc>
                <a:spcPct val="100000"/>
              </a:lnSpc>
              <a:spcBef>
                <a:spcPts val="0"/>
              </a:spcBef>
              <a:spcAft>
                <a:spcPts val="0"/>
              </a:spcAft>
              <a:buSzPts val="2800"/>
              <a:buFont typeface="Maven Pro"/>
              <a:buAutoNum type="arabicPeriod"/>
            </a:pPr>
            <a:r>
              <a:rPr b="1" lang="es" sz="2800">
                <a:latin typeface="Maven Pro"/>
                <a:ea typeface="Maven Pro"/>
                <a:cs typeface="Maven Pro"/>
                <a:sym typeface="Maven Pro"/>
              </a:rPr>
              <a:t>Consultas y agregaciones</a:t>
            </a:r>
            <a:endParaRPr b="1" sz="2800">
              <a:latin typeface="Maven Pro"/>
              <a:ea typeface="Maven Pro"/>
              <a:cs typeface="Maven Pro"/>
              <a:sym typeface="Maven Pro"/>
            </a:endParaRPr>
          </a:p>
          <a:p>
            <a:pPr indent="-406400" lvl="0" marL="457200" rtl="0" algn="l">
              <a:lnSpc>
                <a:spcPct val="100000"/>
              </a:lnSpc>
              <a:spcBef>
                <a:spcPts val="0"/>
              </a:spcBef>
              <a:spcAft>
                <a:spcPts val="0"/>
              </a:spcAft>
              <a:buSzPts val="2800"/>
              <a:buFont typeface="Maven Pro"/>
              <a:buAutoNum type="arabicPeriod"/>
            </a:pPr>
            <a:r>
              <a:rPr b="1" lang="es" sz="2800">
                <a:latin typeface="Maven Pro"/>
                <a:ea typeface="Maven Pro"/>
                <a:cs typeface="Maven Pro"/>
                <a:sym typeface="Maven Pro"/>
              </a:rPr>
              <a:t>Índices y rendimiento</a:t>
            </a:r>
            <a:endParaRPr b="1" sz="2800">
              <a:latin typeface="Maven Pro"/>
              <a:ea typeface="Maven Pro"/>
              <a:cs typeface="Maven Pro"/>
              <a:sym typeface="Maven Pro"/>
            </a:endParaRPr>
          </a:p>
          <a:p>
            <a:pPr indent="-406400" lvl="0" marL="457200" rtl="0" algn="l">
              <a:lnSpc>
                <a:spcPct val="100000"/>
              </a:lnSpc>
              <a:spcBef>
                <a:spcPts val="0"/>
              </a:spcBef>
              <a:spcAft>
                <a:spcPts val="0"/>
              </a:spcAft>
              <a:buSzPts val="2800"/>
              <a:buFont typeface="Maven Pro"/>
              <a:buAutoNum type="arabicPeriod"/>
            </a:pPr>
            <a:r>
              <a:rPr b="1" lang="es" sz="2800">
                <a:latin typeface="Maven Pro"/>
                <a:ea typeface="Maven Pro"/>
                <a:cs typeface="Maven Pro"/>
                <a:sym typeface="Maven Pro"/>
              </a:rPr>
              <a:t>Sharding y Replicación</a:t>
            </a:r>
            <a:endParaRPr b="1" sz="2800">
              <a:latin typeface="Maven Pro"/>
              <a:ea typeface="Maven Pro"/>
              <a:cs typeface="Maven Pro"/>
              <a:sym typeface="Maven Pr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es"/>
              <a:t>Diseño base de datos</a:t>
            </a:r>
            <a:endParaRPr/>
          </a:p>
        </p:txBody>
      </p:sp>
      <p:sp>
        <p:nvSpPr>
          <p:cNvPr id="290" name="Google Shape;290;p15"/>
          <p:cNvSpPr txBox="1"/>
          <p:nvPr>
            <p:ph idx="1" type="body"/>
          </p:nvPr>
        </p:nvSpPr>
        <p:spPr>
          <a:xfrm>
            <a:off x="1303800" y="16964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En base a cómo está estructurada la información, determinamos que se trata de una Base de datos con relación “One-To-Many.” Debido a que cada restaurante puede tener varias inspecciones.</a:t>
            </a:r>
            <a:endParaRPr/>
          </a:p>
        </p:txBody>
      </p:sp>
      <p:pic>
        <p:nvPicPr>
          <p:cNvPr id="291" name="Google Shape;291;p15"/>
          <p:cNvPicPr preferRelativeResize="0"/>
          <p:nvPr/>
        </p:nvPicPr>
        <p:blipFill>
          <a:blip r:embed="rId3">
            <a:alphaModFix/>
          </a:blip>
          <a:stretch>
            <a:fillRect/>
          </a:stretch>
        </p:blipFill>
        <p:spPr>
          <a:xfrm>
            <a:off x="2000000" y="2904550"/>
            <a:ext cx="5734050" cy="133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es"/>
              <a:t>Diseño base de datos</a:t>
            </a:r>
            <a:endParaRPr/>
          </a:p>
        </p:txBody>
      </p:sp>
      <p:sp>
        <p:nvSpPr>
          <p:cNvPr id="297" name="Google Shape;297;p16"/>
          <p:cNvSpPr txBox="1"/>
          <p:nvPr>
            <p:ph idx="1" type="body"/>
          </p:nvPr>
        </p:nvSpPr>
        <p:spPr>
          <a:xfrm>
            <a:off x="1303800" y="1658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Debido a nuestra familiaridad con bases de datos relacionales, decidimos mantener el diseño de la base de datos con referencias. De esta manera a la hora de realizar consultas, usando $lookup </a:t>
            </a:r>
            <a:r>
              <a:rPr lang="es"/>
              <a:t>estamos</a:t>
            </a:r>
            <a:r>
              <a:rPr lang="es"/>
              <a:t> </a:t>
            </a:r>
            <a:r>
              <a:rPr lang="es"/>
              <a:t>más</a:t>
            </a:r>
            <a:r>
              <a:rPr lang="es"/>
              <a:t> familiarizados con ese tipo de </a:t>
            </a:r>
            <a:r>
              <a:rPr lang="es"/>
              <a:t>búsquedas</a:t>
            </a:r>
            <a:r>
              <a:rPr lang="es"/>
              <a:t>. </a:t>
            </a:r>
            <a:endParaRPr/>
          </a:p>
        </p:txBody>
      </p:sp>
      <p:pic>
        <p:nvPicPr>
          <p:cNvPr id="298" name="Google Shape;298;p16"/>
          <p:cNvPicPr preferRelativeResize="0"/>
          <p:nvPr/>
        </p:nvPicPr>
        <p:blipFill>
          <a:blip r:embed="rId3">
            <a:alphaModFix/>
          </a:blip>
          <a:stretch>
            <a:fillRect/>
          </a:stretch>
        </p:blipFill>
        <p:spPr>
          <a:xfrm>
            <a:off x="2710836" y="2829625"/>
            <a:ext cx="3722328" cy="1947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 Consultas y agregaciones</a:t>
            </a:r>
            <a:endParaRPr/>
          </a:p>
        </p:txBody>
      </p:sp>
      <p:sp>
        <p:nvSpPr>
          <p:cNvPr id="304" name="Google Shape;304;p17"/>
          <p:cNvSpPr txBox="1"/>
          <p:nvPr>
            <p:ph idx="1" type="body"/>
          </p:nvPr>
        </p:nvSpPr>
        <p:spPr>
          <a:xfrm>
            <a:off x="1303800" y="1597875"/>
            <a:ext cx="7352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Por tal de demostrar posteriormente la mejora de rendimiento con el uso de </a:t>
            </a:r>
            <a:r>
              <a:rPr lang="es"/>
              <a:t>índices.</a:t>
            </a:r>
            <a:endParaRPr/>
          </a:p>
          <a:p>
            <a:pPr indent="0" lvl="0" marL="0" rtl="0" algn="l">
              <a:spcBef>
                <a:spcPts val="1200"/>
              </a:spcBef>
              <a:spcAft>
                <a:spcPts val="0"/>
              </a:spcAft>
              <a:buNone/>
            </a:pPr>
            <a:r>
              <a:rPr lang="es"/>
              <a:t>Con esta consulta, obtenemos los restaurantes de Curry con valoraciones superiores a 4.</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                                                                                                         Esta consulta tardó un total de </a:t>
            </a:r>
            <a:r>
              <a:rPr b="1" lang="es"/>
              <a:t>1ms.</a:t>
            </a:r>
            <a:endParaRPr b="1"/>
          </a:p>
          <a:p>
            <a:pPr indent="0" lvl="0" marL="0" rtl="0" algn="l">
              <a:spcBef>
                <a:spcPts val="1200"/>
              </a:spcBef>
              <a:spcAft>
                <a:spcPts val="1200"/>
              </a:spcAft>
              <a:buNone/>
            </a:pPr>
            <a:r>
              <a:rPr lang="es"/>
              <a:t>			kdkdddddddddddddddddddddddddddd    </a:t>
            </a:r>
            <a:endParaRPr/>
          </a:p>
        </p:txBody>
      </p:sp>
      <p:pic>
        <p:nvPicPr>
          <p:cNvPr id="305" name="Google Shape;305;p17"/>
          <p:cNvPicPr preferRelativeResize="0"/>
          <p:nvPr/>
        </p:nvPicPr>
        <p:blipFill>
          <a:blip r:embed="rId3">
            <a:alphaModFix/>
          </a:blip>
          <a:stretch>
            <a:fillRect/>
          </a:stretch>
        </p:blipFill>
        <p:spPr>
          <a:xfrm>
            <a:off x="1335225" y="2571750"/>
            <a:ext cx="4443100" cy="1717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 Consultas y agregaciones</a:t>
            </a:r>
            <a:endParaRPr/>
          </a:p>
        </p:txBody>
      </p:sp>
      <p:sp>
        <p:nvSpPr>
          <p:cNvPr id="311" name="Google Shape;311;p18"/>
          <p:cNvSpPr txBox="1"/>
          <p:nvPr>
            <p:ph idx="1" type="body"/>
          </p:nvPr>
        </p:nvSpPr>
        <p:spPr>
          <a:xfrm>
            <a:off x="1303800" y="1620925"/>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De igual manera ejecutamos las siguientes</a:t>
            </a:r>
            <a:r>
              <a:rPr lang="es"/>
              <a:t> consultas para posterior optimización:</a:t>
            </a:r>
            <a:br>
              <a:rPr lang="es"/>
            </a:br>
            <a:endParaRPr/>
          </a:p>
        </p:txBody>
      </p:sp>
      <p:pic>
        <p:nvPicPr>
          <p:cNvPr id="312" name="Google Shape;312;p18"/>
          <p:cNvPicPr preferRelativeResize="0"/>
          <p:nvPr/>
        </p:nvPicPr>
        <p:blipFill>
          <a:blip r:embed="rId3">
            <a:alphaModFix/>
          </a:blip>
          <a:stretch>
            <a:fillRect/>
          </a:stretch>
        </p:blipFill>
        <p:spPr>
          <a:xfrm>
            <a:off x="1303800" y="2297500"/>
            <a:ext cx="3508301" cy="639950"/>
          </a:xfrm>
          <a:prstGeom prst="rect">
            <a:avLst/>
          </a:prstGeom>
          <a:noFill/>
          <a:ln>
            <a:noFill/>
          </a:ln>
        </p:spPr>
      </p:pic>
      <p:sp>
        <p:nvSpPr>
          <p:cNvPr id="313" name="Google Shape;313;p18"/>
          <p:cNvSpPr txBox="1"/>
          <p:nvPr>
            <p:ph idx="2" type="body"/>
          </p:nvPr>
        </p:nvSpPr>
        <p:spPr>
          <a:xfrm>
            <a:off x="4903800" y="1620925"/>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Estas dos consultas han tardado un total de </a:t>
            </a:r>
            <a:r>
              <a:rPr b="1" lang="es"/>
              <a:t>4 ms</a:t>
            </a:r>
            <a:r>
              <a:rPr lang="es"/>
              <a:t> y </a:t>
            </a:r>
            <a:r>
              <a:rPr b="1" lang="es"/>
              <a:t>9179 ms</a:t>
            </a:r>
            <a:r>
              <a:rPr lang="es"/>
              <a:t> en ejecutarse, respectivamente.</a:t>
            </a:r>
            <a:endParaRPr/>
          </a:p>
          <a:p>
            <a:pPr indent="0" lvl="0" marL="0" rtl="0" algn="l">
              <a:spcBef>
                <a:spcPts val="1200"/>
              </a:spcBef>
              <a:spcAft>
                <a:spcPts val="0"/>
              </a:spcAft>
              <a:buNone/>
            </a:pPr>
            <a:r>
              <a:rPr lang="es"/>
              <a:t>Aquí</a:t>
            </a:r>
            <a:r>
              <a:rPr lang="es"/>
              <a:t> podemos ver el mayor problema a la hora de ejecutar consultas con colecciones referenciadas.</a:t>
            </a:r>
            <a:endParaRPr/>
          </a:p>
          <a:p>
            <a:pPr indent="0" lvl="0" marL="0" rtl="0" algn="l">
              <a:spcBef>
                <a:spcPts val="1200"/>
              </a:spcBef>
              <a:spcAft>
                <a:spcPts val="1200"/>
              </a:spcAft>
              <a:buNone/>
            </a:pPr>
            <a:r>
              <a:rPr lang="es"/>
              <a:t>Sin embargo, aplicando </a:t>
            </a:r>
            <a:r>
              <a:rPr lang="es"/>
              <a:t>índices</a:t>
            </a:r>
            <a:r>
              <a:rPr lang="es"/>
              <a:t> podemos mejorar el rendimiento de las consultas.</a:t>
            </a:r>
            <a:endParaRPr/>
          </a:p>
        </p:txBody>
      </p:sp>
      <p:pic>
        <p:nvPicPr>
          <p:cNvPr id="314" name="Google Shape;314;p18"/>
          <p:cNvPicPr preferRelativeResize="0"/>
          <p:nvPr/>
        </p:nvPicPr>
        <p:blipFill>
          <a:blip r:embed="rId4">
            <a:alphaModFix/>
          </a:blip>
          <a:stretch>
            <a:fillRect/>
          </a:stretch>
        </p:blipFill>
        <p:spPr>
          <a:xfrm>
            <a:off x="1303800" y="3060100"/>
            <a:ext cx="3268199" cy="17280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 </a:t>
            </a:r>
            <a:r>
              <a:rPr lang="es"/>
              <a:t>Índices</a:t>
            </a:r>
            <a:r>
              <a:rPr lang="es"/>
              <a:t> y rendimiento</a:t>
            </a:r>
            <a:endParaRPr/>
          </a:p>
        </p:txBody>
      </p:sp>
      <p:sp>
        <p:nvSpPr>
          <p:cNvPr id="320" name="Google Shape;320;p19"/>
          <p:cNvSpPr txBox="1"/>
          <p:nvPr>
            <p:ph idx="1" type="body"/>
          </p:nvPr>
        </p:nvSpPr>
        <p:spPr>
          <a:xfrm>
            <a:off x="1303800" y="1597875"/>
            <a:ext cx="7352100" cy="293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Los índices nos permiten mejorar la eficiencia de las consultas al permitir una busqueda mas rapida de los documentos de una colección. En nuestro caso hemos aplicado diferentes </a:t>
            </a:r>
            <a:r>
              <a:rPr lang="es"/>
              <a:t>índices</a:t>
            </a:r>
            <a:r>
              <a:rPr lang="es"/>
              <a:t> a las colecciones.</a:t>
            </a:r>
            <a:endParaRPr/>
          </a:p>
          <a:p>
            <a:pPr indent="0" lvl="0" marL="0" rtl="0" algn="l">
              <a:spcBef>
                <a:spcPts val="1200"/>
              </a:spcBef>
              <a:spcAft>
                <a:spcPts val="0"/>
              </a:spcAft>
              <a:buNone/>
            </a:pPr>
            <a:r>
              <a:rPr lang="es"/>
              <a:t>En la colección de </a:t>
            </a:r>
            <a:r>
              <a:rPr lang="es"/>
              <a:t>restaurantes</a:t>
            </a:r>
            <a:r>
              <a:rPr lang="es"/>
              <a:t>, pensando </a:t>
            </a:r>
            <a:r>
              <a:rPr lang="es"/>
              <a:t>cómo</a:t>
            </a:r>
            <a:r>
              <a:rPr lang="es"/>
              <a:t> </a:t>
            </a:r>
            <a:r>
              <a:rPr lang="es"/>
              <a:t>realizaría</a:t>
            </a:r>
            <a:r>
              <a:rPr lang="es"/>
              <a:t> una </a:t>
            </a:r>
            <a:r>
              <a:rPr lang="es"/>
              <a:t>búsqueda</a:t>
            </a:r>
            <a:r>
              <a:rPr lang="es"/>
              <a:t> un usuario, hemos decidido aplicar </a:t>
            </a:r>
            <a:r>
              <a:rPr lang="es"/>
              <a:t>índices</a:t>
            </a:r>
            <a:r>
              <a:rPr lang="es"/>
              <a:t> al tipo de comida y el rating. Ya que un usuario por norma general suele seleccionar el tipo de comida que desea y suele escoger ratings superiores a cierto valor por tal de tener una buena experiencia.</a:t>
            </a:r>
            <a:endParaRPr/>
          </a:p>
          <a:p>
            <a:pPr indent="0" lvl="0" marL="0" rtl="0" algn="l">
              <a:spcBef>
                <a:spcPts val="1200"/>
              </a:spcBef>
              <a:spcAft>
                <a:spcPts val="0"/>
              </a:spcAft>
              <a:buNone/>
            </a:pPr>
            <a:r>
              <a:rPr lang="es"/>
              <a:t>De igual manera, en la colección de inspecciones, indexaremos tanto el resultado de la inspección como la fecha de ambas. Además por tal de mejorar el rendimiento de las consultas con $lookup indexaremos el “restaurant_id.”</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3. Índices y rendimiento</a:t>
            </a:r>
            <a:endParaRPr/>
          </a:p>
        </p:txBody>
      </p:sp>
      <p:sp>
        <p:nvSpPr>
          <p:cNvPr id="326" name="Google Shape;326;p20"/>
          <p:cNvSpPr txBox="1"/>
          <p:nvPr>
            <p:ph idx="1" type="body"/>
          </p:nvPr>
        </p:nvSpPr>
        <p:spPr>
          <a:xfrm>
            <a:off x="1303800" y="1597875"/>
            <a:ext cx="73521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a:t>
            </a:r>
            <a:r>
              <a:rPr lang="es"/>
              <a:t>índices</a:t>
            </a:r>
            <a:r>
              <a:rPr lang="es"/>
              <a:t> anteriores, han mejorado el rendimiento a continuación mostramos los resultados:</a:t>
            </a:r>
            <a:endParaRPr/>
          </a:p>
          <a:p>
            <a:pPr indent="0" lvl="0" marL="0" rtl="0" algn="l">
              <a:spcBef>
                <a:spcPts val="1200"/>
              </a:spcBef>
              <a:spcAft>
                <a:spcPts val="1200"/>
              </a:spcAft>
              <a:buNone/>
            </a:pPr>
            <a:r>
              <a:t/>
            </a:r>
            <a:endParaRPr/>
          </a:p>
        </p:txBody>
      </p:sp>
      <p:pic>
        <p:nvPicPr>
          <p:cNvPr id="327" name="Google Shape;327;p20"/>
          <p:cNvPicPr preferRelativeResize="0"/>
          <p:nvPr/>
        </p:nvPicPr>
        <p:blipFill>
          <a:blip r:embed="rId3">
            <a:alphaModFix/>
          </a:blip>
          <a:stretch>
            <a:fillRect/>
          </a:stretch>
        </p:blipFill>
        <p:spPr>
          <a:xfrm>
            <a:off x="1156500" y="1982375"/>
            <a:ext cx="2722000" cy="1881250"/>
          </a:xfrm>
          <a:prstGeom prst="rect">
            <a:avLst/>
          </a:prstGeom>
          <a:noFill/>
          <a:ln>
            <a:noFill/>
          </a:ln>
        </p:spPr>
      </p:pic>
      <p:pic>
        <p:nvPicPr>
          <p:cNvPr id="328" name="Google Shape;328;p20"/>
          <p:cNvPicPr preferRelativeResize="0"/>
          <p:nvPr/>
        </p:nvPicPr>
        <p:blipFill>
          <a:blip r:embed="rId4">
            <a:alphaModFix/>
          </a:blip>
          <a:stretch>
            <a:fillRect/>
          </a:stretch>
        </p:blipFill>
        <p:spPr>
          <a:xfrm>
            <a:off x="3742325" y="1982375"/>
            <a:ext cx="2358651" cy="2896850"/>
          </a:xfrm>
          <a:prstGeom prst="rect">
            <a:avLst/>
          </a:prstGeom>
          <a:noFill/>
          <a:ln>
            <a:noFill/>
          </a:ln>
        </p:spPr>
      </p:pic>
      <p:pic>
        <p:nvPicPr>
          <p:cNvPr id="329" name="Google Shape;329;p20"/>
          <p:cNvPicPr preferRelativeResize="0"/>
          <p:nvPr/>
        </p:nvPicPr>
        <p:blipFill>
          <a:blip r:embed="rId5">
            <a:alphaModFix/>
          </a:blip>
          <a:stretch>
            <a:fillRect/>
          </a:stretch>
        </p:blipFill>
        <p:spPr>
          <a:xfrm>
            <a:off x="6076925" y="2017725"/>
            <a:ext cx="2515750" cy="1400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4. Sharding y Replicación</a:t>
            </a:r>
            <a:endParaRPr/>
          </a:p>
        </p:txBody>
      </p:sp>
      <p:sp>
        <p:nvSpPr>
          <p:cNvPr id="335" name="Google Shape;335;p21"/>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Esta sección se ha realizado de forma </a:t>
            </a:r>
            <a:r>
              <a:rPr lang="es"/>
              <a:t>teórica</a:t>
            </a:r>
            <a:r>
              <a:rPr lang="es"/>
              <a:t> debido a las limitaciones de MongoDB atlas.</a:t>
            </a:r>
            <a:endParaRPr/>
          </a:p>
          <a:p>
            <a:pPr indent="0" lvl="0" marL="0" rtl="0" algn="l">
              <a:spcBef>
                <a:spcPts val="1200"/>
              </a:spcBef>
              <a:spcAft>
                <a:spcPts val="1200"/>
              </a:spcAft>
              <a:buNone/>
            </a:pPr>
            <a:r>
              <a:rPr lang="es"/>
              <a:t>El sharding nos permite distribuir los datos entre múltiples servidores (shards) de manera transparente para la aplicación. A continuación se detallan las siguientes estrategias que podríamos seguir</a:t>
            </a:r>
            <a:endParaRPr/>
          </a:p>
        </p:txBody>
      </p:sp>
      <p:pic>
        <p:nvPicPr>
          <p:cNvPr id="336" name="Google Shape;336;p21"/>
          <p:cNvPicPr preferRelativeResize="0"/>
          <p:nvPr/>
        </p:nvPicPr>
        <p:blipFill>
          <a:blip r:embed="rId3">
            <a:alphaModFix/>
          </a:blip>
          <a:stretch>
            <a:fillRect/>
          </a:stretch>
        </p:blipFill>
        <p:spPr>
          <a:xfrm>
            <a:off x="2487063" y="2978350"/>
            <a:ext cx="4663975" cy="178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