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EC2-43AA-40CF-AA24-12C18FC37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130EE7-BF6F-48A4-B581-79AADC0F7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49A29C-49AF-43E4-A004-833FCAFD6941}"/>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5" name="Footer Placeholder 4">
            <a:extLst>
              <a:ext uri="{FF2B5EF4-FFF2-40B4-BE49-F238E27FC236}">
                <a16:creationId xmlns:a16="http://schemas.microsoft.com/office/drawing/2014/main" id="{B0D47385-AE18-49FF-92B5-779514199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EB5D8-9C7B-42C5-8E06-E92C927F5EC5}"/>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142224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414C-08B4-410C-93CA-A607C7FC25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6A42A5-3C11-46B5-A0E1-EBC015360A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D8077-3BE9-4253-BFF2-8FCC21D7C33D}"/>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5" name="Footer Placeholder 4">
            <a:extLst>
              <a:ext uri="{FF2B5EF4-FFF2-40B4-BE49-F238E27FC236}">
                <a16:creationId xmlns:a16="http://schemas.microsoft.com/office/drawing/2014/main" id="{CD310395-A62E-4350-AFF2-B266716D4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E3046-FAC2-4758-AC78-1A6DCE1E57F3}"/>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256064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98540-13B3-4359-A3FC-E80DC47E8B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6EC5D-CD9C-4A0C-B4CF-BD37D14F3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5E9FB-EAA5-41DA-8BC9-5AFD01BDC3F5}"/>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5" name="Footer Placeholder 4">
            <a:extLst>
              <a:ext uri="{FF2B5EF4-FFF2-40B4-BE49-F238E27FC236}">
                <a16:creationId xmlns:a16="http://schemas.microsoft.com/office/drawing/2014/main" id="{F9BC9D6A-DC12-4486-AC6C-262276F08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9176F-2816-4EE9-BC97-CB89B8652ACA}"/>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32224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81A5-C80B-40C1-B63A-B57407DB1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496003-442E-48C6-B218-9B2DF4F76D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9B6E4-F140-4C67-8E90-33776076DEC3}"/>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5" name="Footer Placeholder 4">
            <a:extLst>
              <a:ext uri="{FF2B5EF4-FFF2-40B4-BE49-F238E27FC236}">
                <a16:creationId xmlns:a16="http://schemas.microsoft.com/office/drawing/2014/main" id="{FDB31771-B50E-4623-A47F-ADF7BC7D9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BFAA1-1A44-47EA-9553-3426A8D8F848}"/>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392741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23A1-61E6-4F24-91C3-916CD952B8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9CF79E-E9ED-435A-8E9D-441DF1082A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8F3EBF-53CD-4A7E-B3AC-CEEB3CA8605C}"/>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5" name="Footer Placeholder 4">
            <a:extLst>
              <a:ext uri="{FF2B5EF4-FFF2-40B4-BE49-F238E27FC236}">
                <a16:creationId xmlns:a16="http://schemas.microsoft.com/office/drawing/2014/main" id="{F107D046-EC16-4EFA-A9E7-C5AED55EE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0F680-EDD8-44A8-9AF4-6EF7E2D05276}"/>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902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AA0B-EC50-4E71-BA68-92A310EAE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FEE98-FF24-4A83-9180-5057E34C3C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84355-0F56-403D-BC79-B109729D9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0DA5DF-7C1B-448A-ACE4-A940B74B1A46}"/>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6" name="Footer Placeholder 5">
            <a:extLst>
              <a:ext uri="{FF2B5EF4-FFF2-40B4-BE49-F238E27FC236}">
                <a16:creationId xmlns:a16="http://schemas.microsoft.com/office/drawing/2014/main" id="{6044D077-B727-4659-9A0E-A2BF44D52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086BD-D745-43C3-9B37-C42D21AD125B}"/>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126771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8C2F-C05E-4539-BDF1-11366B799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A7C06C-F231-42DE-BAB8-054E2E7BB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A616BF-0B7D-44ED-A3D8-E5BC3AF3AD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C6E28B-3741-4B0F-8F99-3207B8D22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209E3-64A7-46D2-A8AE-2E5276038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EC1E1A-C8C2-44E7-A403-768BD4BD7C86}"/>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8" name="Footer Placeholder 7">
            <a:extLst>
              <a:ext uri="{FF2B5EF4-FFF2-40B4-BE49-F238E27FC236}">
                <a16:creationId xmlns:a16="http://schemas.microsoft.com/office/drawing/2014/main" id="{8D706E89-0FDD-4425-8D2E-7777DDBE43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451102-C448-4592-8F2A-610889F12956}"/>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148700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D93D-142F-4917-B7C2-D9FC256E0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B2E1F-F2D4-41C0-9B48-AB9C61EEFB28}"/>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4" name="Footer Placeholder 3">
            <a:extLst>
              <a:ext uri="{FF2B5EF4-FFF2-40B4-BE49-F238E27FC236}">
                <a16:creationId xmlns:a16="http://schemas.microsoft.com/office/drawing/2014/main" id="{AF0338E1-4A48-4338-B146-9452FC1140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192D7F-FBEA-4FF8-942F-DCD295C67DD4}"/>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33647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4F23E0-EF21-49B2-A121-088D8A868FD0}"/>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3" name="Footer Placeholder 2">
            <a:extLst>
              <a:ext uri="{FF2B5EF4-FFF2-40B4-BE49-F238E27FC236}">
                <a16:creationId xmlns:a16="http://schemas.microsoft.com/office/drawing/2014/main" id="{9506014A-296E-41FC-B874-76646485D9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3167A-B4C8-46B2-9746-5655C60097BD}"/>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249965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CA66-1DED-450F-AABA-4D3615E6E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86689-E730-4951-A5FB-5D61EBCA6E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37D0C-7590-4B35-9EB2-489FBA146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09D4A-A161-45FE-A96A-92C1435D3E81}"/>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6" name="Footer Placeholder 5">
            <a:extLst>
              <a:ext uri="{FF2B5EF4-FFF2-40B4-BE49-F238E27FC236}">
                <a16:creationId xmlns:a16="http://schemas.microsoft.com/office/drawing/2014/main" id="{8A10A31A-E965-4DBF-AE42-3CAA1B24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D2349-3C72-4B5C-A199-F1FE23A7D26B}"/>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417427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766E-EA8D-4033-AD41-2B7E03E8D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FF3B1-4BD3-401F-A7FA-3AEDBE468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FF339C-DE54-4AE9-B333-F8741F0EA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94C31-6463-4029-B746-0FD3A5B4B514}"/>
              </a:ext>
            </a:extLst>
          </p:cNvPr>
          <p:cNvSpPr>
            <a:spLocks noGrp="1"/>
          </p:cNvSpPr>
          <p:nvPr>
            <p:ph type="dt" sz="half" idx="10"/>
          </p:nvPr>
        </p:nvSpPr>
        <p:spPr/>
        <p:txBody>
          <a:bodyPr/>
          <a:lstStyle/>
          <a:p>
            <a:fld id="{18B0DF2A-3E22-4119-8120-FC1F05AFD70C}" type="datetimeFigureOut">
              <a:rPr lang="en-US" smtClean="0"/>
              <a:t>3/8/2021</a:t>
            </a:fld>
            <a:endParaRPr lang="en-US"/>
          </a:p>
        </p:txBody>
      </p:sp>
      <p:sp>
        <p:nvSpPr>
          <p:cNvPr id="6" name="Footer Placeholder 5">
            <a:extLst>
              <a:ext uri="{FF2B5EF4-FFF2-40B4-BE49-F238E27FC236}">
                <a16:creationId xmlns:a16="http://schemas.microsoft.com/office/drawing/2014/main" id="{3F1F5DD8-CAF5-45D3-9D0E-D79FC17F8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B73A5-AFE7-42AC-8949-0FCD01A6BADB}"/>
              </a:ext>
            </a:extLst>
          </p:cNvPr>
          <p:cNvSpPr>
            <a:spLocks noGrp="1"/>
          </p:cNvSpPr>
          <p:nvPr>
            <p:ph type="sldNum" sz="quarter" idx="12"/>
          </p:nvPr>
        </p:nvSpPr>
        <p:spPr/>
        <p:txBody>
          <a:bodyPr/>
          <a:lstStyle/>
          <a:p>
            <a:fld id="{F00B9659-8CFB-4AF8-A80E-3C62FC5B0B7B}" type="slidenum">
              <a:rPr lang="en-US" smtClean="0"/>
              <a:t>‹#›</a:t>
            </a:fld>
            <a:endParaRPr lang="en-US"/>
          </a:p>
        </p:txBody>
      </p:sp>
    </p:spTree>
    <p:extLst>
      <p:ext uri="{BB962C8B-B14F-4D97-AF65-F5344CB8AC3E}">
        <p14:creationId xmlns:p14="http://schemas.microsoft.com/office/powerpoint/2010/main" val="157469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C58E9-1EBA-4CC8-BBDD-4670D4EBA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8368A-98D7-45D6-A15C-42D036B0F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02FC0-2A36-4856-998A-0437F4A31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0DF2A-3E22-4119-8120-FC1F05AFD70C}" type="datetimeFigureOut">
              <a:rPr lang="en-US" smtClean="0"/>
              <a:t>3/8/2021</a:t>
            </a:fld>
            <a:endParaRPr lang="en-US"/>
          </a:p>
        </p:txBody>
      </p:sp>
      <p:sp>
        <p:nvSpPr>
          <p:cNvPr id="5" name="Footer Placeholder 4">
            <a:extLst>
              <a:ext uri="{FF2B5EF4-FFF2-40B4-BE49-F238E27FC236}">
                <a16:creationId xmlns:a16="http://schemas.microsoft.com/office/drawing/2014/main" id="{7439FEB6-E305-4F53-9397-CFF16780E5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26148-90D8-4AE4-9572-271DF6771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B9659-8CFB-4AF8-A80E-3C62FC5B0B7B}" type="slidenum">
              <a:rPr lang="en-US" smtClean="0"/>
              <a:t>‹#›</a:t>
            </a:fld>
            <a:endParaRPr lang="en-US"/>
          </a:p>
        </p:txBody>
      </p:sp>
    </p:spTree>
    <p:extLst>
      <p:ext uri="{BB962C8B-B14F-4D97-AF65-F5344CB8AC3E}">
        <p14:creationId xmlns:p14="http://schemas.microsoft.com/office/powerpoint/2010/main" val="84029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cities_and_towns_in_Uganda" TargetMode="External"/><Relationship Id="rId2" Type="http://schemas.openxmlformats.org/officeDocument/2006/relationships/hyperlink" Target="https://www.centenarybank.co.ug/index.php/branches/index"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A980-9EB6-45A1-B72B-4AA65F74B777}"/>
              </a:ext>
            </a:extLst>
          </p:cNvPr>
          <p:cNvSpPr>
            <a:spLocks noGrp="1"/>
          </p:cNvSpPr>
          <p:nvPr>
            <p:ph type="ctrTitle"/>
          </p:nvPr>
        </p:nvSpPr>
        <p:spPr>
          <a:xfrm>
            <a:off x="1384300" y="2235200"/>
            <a:ext cx="9144000" cy="2387600"/>
          </a:xfrm>
        </p:spPr>
        <p:txBody>
          <a:bodyPr>
            <a:normAutofit fontScale="90000"/>
          </a:bodyPr>
          <a:lstStyle/>
          <a:p>
            <a:br>
              <a:rPr lang="en-US" sz="5000" b="1" dirty="0">
                <a:effectLst/>
                <a:latin typeface="Garamond" panose="02020404030301010803" pitchFamily="18" charset="0"/>
                <a:ea typeface="Times New Roman" panose="02020603050405020304" pitchFamily="18" charset="0"/>
                <a:cs typeface="Segoe UI" panose="020B0502040204020203" pitchFamily="34" charset="0"/>
              </a:rPr>
            </a:br>
            <a:br>
              <a:rPr lang="en-US" sz="5000" b="1" dirty="0">
                <a:effectLst/>
                <a:latin typeface="Garamond" panose="02020404030301010803" pitchFamily="18" charset="0"/>
                <a:ea typeface="Times New Roman" panose="02020603050405020304" pitchFamily="18" charset="0"/>
                <a:cs typeface="Segoe UI" panose="020B0502040204020203" pitchFamily="34" charset="0"/>
              </a:rPr>
            </a:br>
            <a:br>
              <a:rPr lang="en-US" sz="5000" b="1" dirty="0">
                <a:effectLst/>
                <a:latin typeface="Garamond" panose="02020404030301010803" pitchFamily="18" charset="0"/>
                <a:ea typeface="Times New Roman" panose="02020603050405020304" pitchFamily="18" charset="0"/>
                <a:cs typeface="Segoe UI" panose="020B0502040204020203" pitchFamily="34" charset="0"/>
              </a:rPr>
            </a:br>
            <a:br>
              <a:rPr lang="en-US" sz="5000" b="1" dirty="0">
                <a:effectLst/>
                <a:latin typeface="Garamond" panose="02020404030301010803" pitchFamily="18" charset="0"/>
                <a:ea typeface="Times New Roman" panose="02020603050405020304" pitchFamily="18" charset="0"/>
                <a:cs typeface="Segoe UI" panose="020B0502040204020203" pitchFamily="34" charset="0"/>
              </a:rPr>
            </a:br>
            <a:br>
              <a:rPr lang="en-US" sz="5000" b="1" dirty="0">
                <a:effectLst/>
                <a:latin typeface="Garamond" panose="02020404030301010803" pitchFamily="18" charset="0"/>
                <a:ea typeface="Times New Roman" panose="02020603050405020304" pitchFamily="18" charset="0"/>
                <a:cs typeface="Segoe UI" panose="020B0502040204020203" pitchFamily="34" charset="0"/>
              </a:rPr>
            </a:br>
            <a:r>
              <a:rPr lang="en-US" sz="5000" b="1" dirty="0">
                <a:effectLst/>
                <a:latin typeface="Garamond" panose="02020404030301010803" pitchFamily="18" charset="0"/>
                <a:ea typeface="Times New Roman" panose="02020603050405020304" pitchFamily="18" charset="0"/>
                <a:cs typeface="Segoe UI" panose="020B0502040204020203" pitchFamily="34" charset="0"/>
              </a:rPr>
              <a:t>Determining The Best ATM Location</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2D2873F0-53E6-45BF-B52B-61CDC6C5EA8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615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8B94-E6A1-4755-BA99-1E96A3B5810C}"/>
              </a:ext>
            </a:extLst>
          </p:cNvPr>
          <p:cNvSpPr>
            <a:spLocks noGrp="1"/>
          </p:cNvSpPr>
          <p:nvPr>
            <p:ph type="title"/>
          </p:nvPr>
        </p:nvSpPr>
        <p:spPr/>
        <p:txBody>
          <a:bodyPr/>
          <a:lstStyle/>
          <a:p>
            <a:r>
              <a:rPr lang="en-US" b="1" dirty="0"/>
              <a:t>Business Understand</a:t>
            </a:r>
          </a:p>
        </p:txBody>
      </p:sp>
      <p:sp>
        <p:nvSpPr>
          <p:cNvPr id="3" name="Content Placeholder 2">
            <a:extLst>
              <a:ext uri="{FF2B5EF4-FFF2-40B4-BE49-F238E27FC236}">
                <a16:creationId xmlns:a16="http://schemas.microsoft.com/office/drawing/2014/main" id="{FD970BA7-5E39-4F40-AB35-2E00A8688285}"/>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My client wants to find out the best location for planting an ATM machine to extend services to their customers. He wants to know which place is more accessible, busy and highly profitable to the organization. </a:t>
            </a:r>
          </a:p>
          <a:p>
            <a:pPr marL="0" indent="0">
              <a:buNone/>
            </a:pPr>
            <a:endParaRPr lang="en-US" sz="1500" dirty="0"/>
          </a:p>
          <a:p>
            <a:pPr marL="0" indent="0">
              <a:buNone/>
            </a:pPr>
            <a:r>
              <a:rPr lang="en-US" dirty="0"/>
              <a:t>In meeting the clients vision, we needed to know the factors that are considered to set up an ATM among which are:</a:t>
            </a:r>
          </a:p>
          <a:p>
            <a:pPr marL="0" indent="0">
              <a:buNone/>
            </a:pPr>
            <a:r>
              <a:rPr lang="en-US" dirty="0"/>
              <a:t>Busy place</a:t>
            </a:r>
          </a:p>
          <a:p>
            <a:pPr marL="0" indent="0">
              <a:buNone/>
            </a:pPr>
            <a:endParaRPr lang="en-US" dirty="0"/>
          </a:p>
          <a:p>
            <a:r>
              <a:rPr lang="en-US" dirty="0"/>
              <a:t>Distant from another bank’s ATM or Branch.</a:t>
            </a:r>
          </a:p>
          <a:p>
            <a:r>
              <a:rPr lang="en-US" dirty="0"/>
              <a:t>Population density of the area.</a:t>
            </a:r>
          </a:p>
        </p:txBody>
      </p:sp>
    </p:spTree>
    <p:extLst>
      <p:ext uri="{BB962C8B-B14F-4D97-AF65-F5344CB8AC3E}">
        <p14:creationId xmlns:p14="http://schemas.microsoft.com/office/powerpoint/2010/main" val="107629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EDC-5AA3-4221-81E5-E95AB22C0147}"/>
              </a:ext>
            </a:extLst>
          </p:cNvPr>
          <p:cNvSpPr>
            <a:spLocks noGrp="1"/>
          </p:cNvSpPr>
          <p:nvPr>
            <p:ph type="title"/>
          </p:nvPr>
        </p:nvSpPr>
        <p:spPr/>
        <p:txBody>
          <a:bodyPr/>
          <a:lstStyle/>
          <a:p>
            <a:r>
              <a:rPr lang="en-US" dirty="0"/>
              <a:t>Data sampling and cleaning</a:t>
            </a:r>
          </a:p>
        </p:txBody>
      </p:sp>
      <p:sp>
        <p:nvSpPr>
          <p:cNvPr id="3" name="Content Placeholder 2">
            <a:extLst>
              <a:ext uri="{FF2B5EF4-FFF2-40B4-BE49-F238E27FC236}">
                <a16:creationId xmlns:a16="http://schemas.microsoft.com/office/drawing/2014/main" id="{94D3617E-E888-41C8-A203-46540382DE75}"/>
              </a:ext>
            </a:extLst>
          </p:cNvPr>
          <p:cNvSpPr>
            <a:spLocks noGrp="1"/>
          </p:cNvSpPr>
          <p:nvPr>
            <p:ph sz="half" idx="1"/>
          </p:nvPr>
        </p:nvSpPr>
        <p:spPr/>
        <p:txBody>
          <a:bodyPr/>
          <a:lstStyle/>
          <a:p>
            <a:r>
              <a:rPr lang="en-US" sz="1800" u="sng" dirty="0">
                <a:solidFill>
                  <a:srgbClr val="0000FF"/>
                </a:solidFill>
                <a:effectLst/>
                <a:latin typeface="Garamond" panose="02020404030301010803" pitchFamily="18" charset="0"/>
                <a:ea typeface="Times New Roman" panose="02020603050405020304" pitchFamily="18" charset="0"/>
                <a:cs typeface="Times New Roman" panose="02020603050405020304" pitchFamily="18" charset="0"/>
                <a:hlinkClick r:id="rId2"/>
              </a:rPr>
              <a:t>https://www.centenarybank.co.ug/index.php/branches/index</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p>
          <a:p>
            <a:r>
              <a:rPr lang="en-US" sz="1800" u="sng" dirty="0">
                <a:solidFill>
                  <a:srgbClr val="0000FF"/>
                </a:solidFill>
                <a:effectLst/>
                <a:latin typeface="Garamond" panose="02020404030301010803" pitchFamily="18" charset="0"/>
                <a:ea typeface="Times New Roman" panose="02020603050405020304" pitchFamily="18" charset="0"/>
                <a:cs typeface="Segoe UI" panose="020B0502040204020203" pitchFamily="34" charset="0"/>
                <a:hlinkClick r:id="rId3"/>
              </a:rPr>
              <a:t>https://en.wikipedia.org/wiki/List_of_cities_and_towns_in_Uganda</a:t>
            </a:r>
            <a:r>
              <a:rPr lang="en-US" sz="1800" dirty="0">
                <a:effectLst/>
                <a:latin typeface="Garamond" panose="02020404030301010803" pitchFamily="18" charset="0"/>
                <a:ea typeface="Times New Roman" panose="02020603050405020304" pitchFamily="18" charset="0"/>
                <a:cs typeface="Segoe UI" panose="020B0502040204020203" pitchFamily="34" charset="0"/>
              </a:rPr>
              <a:t>. </a:t>
            </a:r>
          </a:p>
          <a:p>
            <a:endParaRPr lang="en-US" dirty="0"/>
          </a:p>
        </p:txBody>
      </p:sp>
      <p:pic>
        <p:nvPicPr>
          <p:cNvPr id="6" name="Content Placeholder 5">
            <a:extLst>
              <a:ext uri="{FF2B5EF4-FFF2-40B4-BE49-F238E27FC236}">
                <a16:creationId xmlns:a16="http://schemas.microsoft.com/office/drawing/2014/main" id="{E00C3D35-E2B9-4EB2-97BB-2749AC6B6181}"/>
              </a:ext>
            </a:extLst>
          </p:cNvPr>
          <p:cNvPicPr>
            <a:picLocks noGrp="1" noChangeAspect="1"/>
          </p:cNvPicPr>
          <p:nvPr>
            <p:ph sz="half" idx="2"/>
          </p:nvPr>
        </p:nvPicPr>
        <p:blipFill>
          <a:blip r:embed="rId4"/>
          <a:stretch>
            <a:fillRect/>
          </a:stretch>
        </p:blipFill>
        <p:spPr>
          <a:xfrm>
            <a:off x="5909481" y="1690687"/>
            <a:ext cx="5807408" cy="4486275"/>
          </a:xfrm>
        </p:spPr>
      </p:pic>
      <p:pic>
        <p:nvPicPr>
          <p:cNvPr id="8" name="Picture 7">
            <a:extLst>
              <a:ext uri="{FF2B5EF4-FFF2-40B4-BE49-F238E27FC236}">
                <a16:creationId xmlns:a16="http://schemas.microsoft.com/office/drawing/2014/main" id="{799B55D3-0B3D-4717-A752-BC69F4562100}"/>
              </a:ext>
            </a:extLst>
          </p:cNvPr>
          <p:cNvPicPr>
            <a:picLocks noChangeAspect="1"/>
          </p:cNvPicPr>
          <p:nvPr/>
        </p:nvPicPr>
        <p:blipFill>
          <a:blip r:embed="rId5"/>
          <a:stretch>
            <a:fillRect/>
          </a:stretch>
        </p:blipFill>
        <p:spPr>
          <a:xfrm>
            <a:off x="1104900" y="3272631"/>
            <a:ext cx="4648200" cy="2295656"/>
          </a:xfrm>
          <a:prstGeom prst="rect">
            <a:avLst/>
          </a:prstGeom>
        </p:spPr>
      </p:pic>
    </p:spTree>
    <p:extLst>
      <p:ext uri="{BB962C8B-B14F-4D97-AF65-F5344CB8AC3E}">
        <p14:creationId xmlns:p14="http://schemas.microsoft.com/office/powerpoint/2010/main" val="162332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8EEE-FD29-4D8C-9949-1798B48FF336}"/>
              </a:ext>
            </a:extLst>
          </p:cNvPr>
          <p:cNvSpPr>
            <a:spLocks noGrp="1"/>
          </p:cNvSpPr>
          <p:nvPr>
            <p:ph type="title"/>
          </p:nvPr>
        </p:nvSpPr>
        <p:spPr/>
        <p:txBody>
          <a:bodyPr>
            <a:normAutofit fontScale="90000"/>
          </a:bodyPr>
          <a:lstStyle/>
          <a:p>
            <a:br>
              <a:rPr lang="en-US" sz="2000" b="1" dirty="0"/>
            </a:br>
            <a:r>
              <a:rPr lang="en-US" dirty="0"/>
              <a:t>Data sampling and cleaning</a:t>
            </a:r>
            <a:br>
              <a:rPr lang="en-US" sz="2000" b="1" dirty="0"/>
            </a:br>
            <a:br>
              <a:rPr lang="en-US" sz="2000" b="1" dirty="0"/>
            </a:br>
            <a:br>
              <a:rPr lang="en-US" sz="2000" b="1" dirty="0"/>
            </a:br>
            <a:r>
              <a:rPr lang="en-US" sz="2000" b="1" dirty="0"/>
              <a:t>Foursquare API to locate venues</a:t>
            </a:r>
          </a:p>
        </p:txBody>
      </p:sp>
      <p:pic>
        <p:nvPicPr>
          <p:cNvPr id="6" name="Content Placeholder 5">
            <a:extLst>
              <a:ext uri="{FF2B5EF4-FFF2-40B4-BE49-F238E27FC236}">
                <a16:creationId xmlns:a16="http://schemas.microsoft.com/office/drawing/2014/main" id="{BEA09F8C-8A34-4CFC-B766-7A96622FA388}"/>
              </a:ext>
            </a:extLst>
          </p:cNvPr>
          <p:cNvPicPr>
            <a:picLocks noGrp="1" noChangeAspect="1"/>
          </p:cNvPicPr>
          <p:nvPr>
            <p:ph sz="half" idx="1"/>
          </p:nvPr>
        </p:nvPicPr>
        <p:blipFill>
          <a:blip r:embed="rId2"/>
          <a:stretch>
            <a:fillRect/>
          </a:stretch>
        </p:blipFill>
        <p:spPr>
          <a:xfrm>
            <a:off x="838200" y="2470245"/>
            <a:ext cx="9212570" cy="3841655"/>
          </a:xfrm>
        </p:spPr>
      </p:pic>
      <p:sp>
        <p:nvSpPr>
          <p:cNvPr id="4" name="Content Placeholder 3">
            <a:extLst>
              <a:ext uri="{FF2B5EF4-FFF2-40B4-BE49-F238E27FC236}">
                <a16:creationId xmlns:a16="http://schemas.microsoft.com/office/drawing/2014/main" id="{178F2F1C-1CAF-49AB-9AE5-783294831129}"/>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038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24E3-487D-4DDA-BDA1-FB151CF4A42C}"/>
              </a:ext>
            </a:extLst>
          </p:cNvPr>
          <p:cNvSpPr>
            <a:spLocks noGrp="1"/>
          </p:cNvSpPr>
          <p:nvPr>
            <p:ph type="title"/>
          </p:nvPr>
        </p:nvSpPr>
        <p:spPr/>
        <p:txBody>
          <a:bodyPr/>
          <a:lstStyle/>
          <a:p>
            <a:r>
              <a:rPr lang="en-US" b="1" dirty="0"/>
              <a:t>Data Analysis</a:t>
            </a:r>
            <a:br>
              <a:rPr lang="en-US" b="1" dirty="0"/>
            </a:br>
            <a:endParaRPr lang="en-US" b="1" dirty="0"/>
          </a:p>
        </p:txBody>
      </p:sp>
      <p:pic>
        <p:nvPicPr>
          <p:cNvPr id="3" name="Picture 2">
            <a:extLst>
              <a:ext uri="{FF2B5EF4-FFF2-40B4-BE49-F238E27FC236}">
                <a16:creationId xmlns:a16="http://schemas.microsoft.com/office/drawing/2014/main" id="{235C49AC-0AE7-43C5-BE65-E27689E37203}"/>
              </a:ext>
            </a:extLst>
          </p:cNvPr>
          <p:cNvPicPr/>
          <p:nvPr/>
        </p:nvPicPr>
        <p:blipFill>
          <a:blip r:embed="rId2"/>
          <a:stretch>
            <a:fillRect/>
          </a:stretch>
        </p:blipFill>
        <p:spPr>
          <a:xfrm>
            <a:off x="5977719" y="1407985"/>
            <a:ext cx="5209466" cy="4269484"/>
          </a:xfrm>
          <a:prstGeom prst="rect">
            <a:avLst/>
          </a:prstGeom>
        </p:spPr>
      </p:pic>
      <p:pic>
        <p:nvPicPr>
          <p:cNvPr id="4" name="Picture 3">
            <a:extLst>
              <a:ext uri="{FF2B5EF4-FFF2-40B4-BE49-F238E27FC236}">
                <a16:creationId xmlns:a16="http://schemas.microsoft.com/office/drawing/2014/main" id="{117A1D0C-E7A7-4FD7-81AB-2486429D7C52}"/>
              </a:ext>
            </a:extLst>
          </p:cNvPr>
          <p:cNvPicPr/>
          <p:nvPr/>
        </p:nvPicPr>
        <p:blipFill>
          <a:blip r:embed="rId3"/>
          <a:stretch>
            <a:fillRect/>
          </a:stretch>
        </p:blipFill>
        <p:spPr>
          <a:xfrm>
            <a:off x="838200" y="2054225"/>
            <a:ext cx="5139519" cy="3395790"/>
          </a:xfrm>
          <a:prstGeom prst="rect">
            <a:avLst/>
          </a:prstGeom>
        </p:spPr>
      </p:pic>
    </p:spTree>
    <p:extLst>
      <p:ext uri="{BB962C8B-B14F-4D97-AF65-F5344CB8AC3E}">
        <p14:creationId xmlns:p14="http://schemas.microsoft.com/office/powerpoint/2010/main" val="292358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7535-365D-4243-ADFC-402548063586}"/>
              </a:ext>
            </a:extLst>
          </p:cNvPr>
          <p:cNvSpPr>
            <a:spLocks noGrp="1"/>
          </p:cNvSpPr>
          <p:nvPr>
            <p:ph type="title"/>
          </p:nvPr>
        </p:nvSpPr>
        <p:spPr/>
        <p:txBody>
          <a:bodyPr/>
          <a:lstStyle/>
          <a:p>
            <a:r>
              <a:rPr lang="en-US" b="1" dirty="0"/>
              <a:t>K-mean method</a:t>
            </a:r>
          </a:p>
        </p:txBody>
      </p:sp>
      <p:pic>
        <p:nvPicPr>
          <p:cNvPr id="3" name="Picture 2">
            <a:extLst>
              <a:ext uri="{FF2B5EF4-FFF2-40B4-BE49-F238E27FC236}">
                <a16:creationId xmlns:a16="http://schemas.microsoft.com/office/drawing/2014/main" id="{068C3724-4D4B-474A-9E0C-8AC50EF6A7B7}"/>
              </a:ext>
            </a:extLst>
          </p:cNvPr>
          <p:cNvPicPr/>
          <p:nvPr/>
        </p:nvPicPr>
        <p:blipFill>
          <a:blip r:embed="rId2"/>
          <a:stretch>
            <a:fillRect/>
          </a:stretch>
        </p:blipFill>
        <p:spPr>
          <a:xfrm>
            <a:off x="838199" y="1473270"/>
            <a:ext cx="8469573" cy="4900234"/>
          </a:xfrm>
          <a:prstGeom prst="rect">
            <a:avLst/>
          </a:prstGeom>
        </p:spPr>
      </p:pic>
    </p:spTree>
    <p:extLst>
      <p:ext uri="{BB962C8B-B14F-4D97-AF65-F5344CB8AC3E}">
        <p14:creationId xmlns:p14="http://schemas.microsoft.com/office/powerpoint/2010/main" val="141636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A2D-CAB2-4AFB-92D4-550248648456}"/>
              </a:ext>
            </a:extLst>
          </p:cNvPr>
          <p:cNvSpPr>
            <a:spLocks noGrp="1"/>
          </p:cNvSpPr>
          <p:nvPr>
            <p:ph type="title"/>
          </p:nvPr>
        </p:nvSpPr>
        <p:spPr/>
        <p:txBody>
          <a:bodyPr>
            <a:normAutofit fontScale="90000"/>
          </a:bodyPr>
          <a:lstStyle/>
          <a:p>
            <a:r>
              <a:rPr lang="en-US" b="1" dirty="0"/>
              <a:t>Conclusion</a:t>
            </a:r>
            <a:r>
              <a:rPr lang="en-US" dirty="0"/>
              <a:t>:</a:t>
            </a:r>
            <a:br>
              <a:rPr lang="en-US" dirty="0"/>
            </a:br>
            <a:br>
              <a:rPr lang="en-US" dirty="0"/>
            </a:br>
            <a:r>
              <a:rPr lang="en-US" sz="2000" dirty="0"/>
              <a:t>The best place to place an ATM is Kira</a:t>
            </a:r>
          </a:p>
        </p:txBody>
      </p:sp>
      <p:pic>
        <p:nvPicPr>
          <p:cNvPr id="3" name="Picture 2">
            <a:extLst>
              <a:ext uri="{FF2B5EF4-FFF2-40B4-BE49-F238E27FC236}">
                <a16:creationId xmlns:a16="http://schemas.microsoft.com/office/drawing/2014/main" id="{EB75E7CD-0D5A-408B-91E9-EB2BE20DE473}"/>
              </a:ext>
            </a:extLst>
          </p:cNvPr>
          <p:cNvPicPr/>
          <p:nvPr/>
        </p:nvPicPr>
        <p:blipFill>
          <a:blip r:embed="rId2"/>
          <a:stretch>
            <a:fillRect/>
          </a:stretch>
        </p:blipFill>
        <p:spPr>
          <a:xfrm>
            <a:off x="1171575" y="1926959"/>
            <a:ext cx="8504688" cy="4565916"/>
          </a:xfrm>
          <a:prstGeom prst="rect">
            <a:avLst/>
          </a:prstGeom>
        </p:spPr>
      </p:pic>
    </p:spTree>
    <p:extLst>
      <p:ext uri="{BB962C8B-B14F-4D97-AF65-F5344CB8AC3E}">
        <p14:creationId xmlns:p14="http://schemas.microsoft.com/office/powerpoint/2010/main" val="3096197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168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Garamond</vt:lpstr>
      <vt:lpstr>Times New Roman</vt:lpstr>
      <vt:lpstr>Office Theme</vt:lpstr>
      <vt:lpstr>     Determining The Best ATM Location </vt:lpstr>
      <vt:lpstr>Business Understand</vt:lpstr>
      <vt:lpstr>Data sampling and cleaning</vt:lpstr>
      <vt:lpstr> Data sampling and cleaning   Foursquare API to locate venues</vt:lpstr>
      <vt:lpstr>Data Analysis </vt:lpstr>
      <vt:lpstr>K-mean method</vt:lpstr>
      <vt:lpstr>Conclusion:  The best place to place an ATM is Kira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Best ATM Location</dc:title>
  <dc:creator>KIKA</dc:creator>
  <cp:lastModifiedBy>KIKA</cp:lastModifiedBy>
  <cp:revision>4</cp:revision>
  <dcterms:created xsi:type="dcterms:W3CDTF">2021-03-08T22:55:56Z</dcterms:created>
  <dcterms:modified xsi:type="dcterms:W3CDTF">2021-03-08T23:45:43Z</dcterms:modified>
</cp:coreProperties>
</file>