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5"/>
  </p:notesMasterIdLst>
  <p:sldIdLst>
    <p:sldId id="256" r:id="rId4"/>
    <p:sldId id="267" r:id="rId6"/>
    <p:sldId id="268" r:id="rId7"/>
    <p:sldId id="269" r:id="rId8"/>
    <p:sldId id="257" r:id="rId9"/>
    <p:sldId id="260" r:id="rId10"/>
    <p:sldId id="258" r:id="rId11"/>
    <p:sldId id="259" r:id="rId12"/>
    <p:sldId id="271" r:id="rId13"/>
    <p:sldId id="282" r:id="rId14"/>
    <p:sldId id="270" r:id="rId15"/>
    <p:sldId id="274" r:id="rId16"/>
    <p:sldId id="272" r:id="rId17"/>
    <p:sldId id="276" r:id="rId18"/>
    <p:sldId id="263"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tags" Target="../tags/tag19.xml"/><Relationship Id="rId2" Type="http://schemas.openxmlformats.org/officeDocument/2006/relationships/image" Target="../media/image17.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tags" Target="../tags/tag21.xml"/><Relationship Id="rId4" Type="http://schemas.openxmlformats.org/officeDocument/2006/relationships/image" Target="../media/image19.png"/><Relationship Id="rId3" Type="http://schemas.openxmlformats.org/officeDocument/2006/relationships/tags" Target="../tags/tag20.xml"/><Relationship Id="rId2" Type="http://schemas.openxmlformats.org/officeDocument/2006/relationships/image" Target="../media/image18.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tags" Target="../tags/tag23.xml"/><Relationship Id="rId4" Type="http://schemas.openxmlformats.org/officeDocument/2006/relationships/image" Target="../media/image21.png"/><Relationship Id="rId3" Type="http://schemas.openxmlformats.org/officeDocument/2006/relationships/tags" Target="../tags/tag22.xml"/><Relationship Id="rId2" Type="http://schemas.openxmlformats.org/officeDocument/2006/relationships/image" Target="../media/image20.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tags" Target="../tags/tag25.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tags" Target="../tags/tag24.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6.png"/><Relationship Id="rId2" Type="http://schemas.openxmlformats.org/officeDocument/2006/relationships/tags" Target="../tags/tag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9.xml"/><Relationship Id="rId7" Type="http://schemas.openxmlformats.org/officeDocument/2006/relationships/image" Target="../media/image9.png"/><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8.png"/><Relationship Id="rId2" Type="http://schemas.openxmlformats.org/officeDocument/2006/relationships/image" Target="../media/image7.png"/><Relationship Id="rId15" Type="http://schemas.openxmlformats.org/officeDocument/2006/relationships/notesSlide" Target="../notesSlides/notesSlide5.xml"/><Relationship Id="rId14" Type="http://schemas.openxmlformats.org/officeDocument/2006/relationships/slideLayout" Target="../slideLayouts/slideLayout1.xml"/><Relationship Id="rId13" Type="http://schemas.openxmlformats.org/officeDocument/2006/relationships/image" Target="../media/image12.png"/><Relationship Id="rId12" Type="http://schemas.openxmlformats.org/officeDocument/2006/relationships/tags" Target="../tags/tag11.xml"/><Relationship Id="rId11" Type="http://schemas.openxmlformats.org/officeDocument/2006/relationships/image" Target="../media/image11.png"/><Relationship Id="rId10" Type="http://schemas.openxmlformats.org/officeDocument/2006/relationships/tags" Target="../tags/tag10.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tags" Target="../tags/tag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tags" Target="../tags/tag16.xml"/><Relationship Id="rId6" Type="http://schemas.openxmlformats.org/officeDocument/2006/relationships/image" Target="../media/image15.png"/><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image" Target="../media/image14.png"/><Relationship Id="rId2" Type="http://schemas.openxmlformats.org/officeDocument/2006/relationships/tags" Target="../tags/tag1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17.xml"/><Relationship Id="rId2" Type="http://schemas.openxmlformats.org/officeDocument/2006/relationships/image" Target="../media/image1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18.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p:spPr>
      </p:sp>
      <p:pic>
        <p:nvPicPr>
          <p:cNvPr id="4" name="Image 1"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1"/>
          <p:cNvSpPr/>
          <p:nvPr/>
        </p:nvSpPr>
        <p:spPr>
          <a:xfrm>
            <a:off x="575310" y="1838325"/>
            <a:ext cx="7883525" cy="3032760"/>
          </a:xfrm>
          <a:prstGeom prst="rect">
            <a:avLst/>
          </a:prstGeom>
          <a:noFill/>
        </p:spPr>
        <p:txBody>
          <a:bodyPr wrap="square" rtlCol="0" anchor="t"/>
          <a:lstStyle/>
          <a:p>
            <a:pPr marL="0" indent="0" algn="ctr">
              <a:lnSpc>
                <a:spcPts val="7450"/>
              </a:lnSpc>
              <a:buNone/>
            </a:pPr>
            <a:r>
              <a:rPr lang="en-US" sz="5960" dirty="0">
                <a:solidFill>
                  <a:srgbClr val="C6BFEE"/>
                </a:solidFill>
                <a:latin typeface="Prompt" pitchFamily="34" charset="0"/>
                <a:ea typeface="Prompt" pitchFamily="34" charset="-122"/>
                <a:cs typeface="Prompt" pitchFamily="34" charset="-120"/>
              </a:rPr>
              <a:t>Mengenal Pokemon melalui Data Science</a:t>
            </a:r>
            <a:endParaRPr lang="en-US" sz="5960" dirty="0"/>
          </a:p>
        </p:txBody>
      </p:sp>
      <p:sp>
        <p:nvSpPr>
          <p:cNvPr id="7" name="Shape 3"/>
          <p:cNvSpPr/>
          <p:nvPr/>
        </p:nvSpPr>
        <p:spPr>
          <a:xfrm>
            <a:off x="864037" y="6564392"/>
            <a:ext cx="394930" cy="394930"/>
          </a:xfrm>
          <a:prstGeom prst="roundRect">
            <a:avLst>
              <a:gd name="adj" fmla="val 23151155"/>
            </a:avLst>
          </a:prstGeom>
          <a:noFill/>
          <a:ln w="7620">
            <a:solidFill>
              <a:srgbClr val="FFFFFF"/>
            </a:solidFill>
            <a:prstDash val="solid"/>
          </a:ln>
        </p:spPr>
      </p:sp>
      <p:sp>
        <p:nvSpPr>
          <p:cNvPr id="9" name="Text 4"/>
          <p:cNvSpPr/>
          <p:nvPr/>
        </p:nvSpPr>
        <p:spPr>
          <a:xfrm>
            <a:off x="1342311" y="6491962"/>
            <a:ext cx="4860369" cy="431959"/>
          </a:xfrm>
          <a:prstGeom prst="rect">
            <a:avLst/>
          </a:prstGeom>
          <a:noFill/>
        </p:spPr>
        <p:txBody>
          <a:bodyPr wrap="none" rtlCol="0" anchor="t"/>
          <a:lstStyle/>
          <a:p>
            <a:pPr marL="0" indent="0" algn="l">
              <a:lnSpc>
                <a:spcPts val="3400"/>
              </a:lnSpc>
              <a:buNone/>
            </a:pPr>
            <a:r>
              <a:rPr lang="en-US" sz="2430" b="1" dirty="0">
                <a:solidFill>
                  <a:srgbClr val="DAD8E9"/>
                </a:solidFill>
                <a:latin typeface="Mukta" pitchFamily="34" charset="0"/>
                <a:ea typeface="Mukta" pitchFamily="34" charset="-122"/>
                <a:cs typeface="Mukta" pitchFamily="34" charset="-120"/>
              </a:rPr>
              <a:t>I MADE BRAMASTA ARI PUTRA</a:t>
            </a:r>
            <a:endParaRPr lang="en-US" sz="24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p:spPr>
      </p:sp>
      <p:pic>
        <p:nvPicPr>
          <p:cNvPr id="21" name="Picture 20" descr="R-removebg-preview"/>
          <p:cNvPicPr>
            <a:picLocks noChangeAspect="1"/>
          </p:cNvPicPr>
          <p:nvPr/>
        </p:nvPicPr>
        <p:blipFill>
          <a:blip r:embed="rId2"/>
          <a:stretch>
            <a:fillRect/>
          </a:stretch>
        </p:blipFill>
        <p:spPr>
          <a:xfrm>
            <a:off x="237490" y="2905125"/>
            <a:ext cx="2143125" cy="2867025"/>
          </a:xfrm>
          <a:prstGeom prst="rect">
            <a:avLst/>
          </a:prstGeom>
        </p:spPr>
      </p:pic>
      <p:sp>
        <p:nvSpPr>
          <p:cNvPr id="4" name="Text 1"/>
          <p:cNvSpPr/>
          <p:nvPr/>
        </p:nvSpPr>
        <p:spPr>
          <a:xfrm>
            <a:off x="1321435" y="3142615"/>
            <a:ext cx="12414250" cy="2169795"/>
          </a:xfrm>
          <a:prstGeom prst="rect">
            <a:avLst/>
          </a:prstGeom>
          <a:noFill/>
        </p:spPr>
        <p:txBody>
          <a:bodyPr wrap="none" rtlCol="0" anchor="t">
            <a:scene3d>
              <a:camera prst="orthographicFront"/>
              <a:lightRig rig="soft" dir="t">
                <a:rot lat="0" lon="0" rev="15600000"/>
              </a:lightRig>
            </a:scene3d>
            <a:sp3d extrusionH="57150" prstMaterial="softEdge">
              <a:bevelT w="25400" h="38100"/>
            </a:sp3d>
          </a:bodyPr>
          <a:lstStyle/>
          <a:p>
            <a:pPr marL="0" indent="0">
              <a:lnSpc>
                <a:spcPts val="5400"/>
              </a:lnSpc>
              <a:buNone/>
            </a:pPr>
            <a:r>
              <a:rPr lang="en-US" sz="4320" dirty="0">
                <a:ln/>
                <a:solidFill>
                  <a:schemeClr val="accent4"/>
                </a:solidFill>
                <a:effectLst/>
                <a:latin typeface="Prompt" pitchFamily="34" charset="0"/>
                <a:ea typeface="Prompt" pitchFamily="34" charset="-122"/>
                <a:cs typeface="Prompt" pitchFamily="34" charset="-120"/>
              </a:rPr>
              <a:t>Apakah kalian tau pada data tersebut siapa </a:t>
            </a:r>
            <a:br>
              <a:rPr lang="en-US" sz="4320" dirty="0">
                <a:ln/>
                <a:solidFill>
                  <a:schemeClr val="accent4"/>
                </a:solidFill>
                <a:effectLst/>
                <a:latin typeface="Prompt" pitchFamily="34" charset="0"/>
                <a:ea typeface="Prompt" pitchFamily="34" charset="-122"/>
                <a:cs typeface="Prompt" pitchFamily="34" charset="-120"/>
              </a:rPr>
            </a:br>
            <a:r>
              <a:rPr lang="en-US" sz="4320" dirty="0">
                <a:ln/>
                <a:solidFill>
                  <a:schemeClr val="accent4"/>
                </a:solidFill>
                <a:effectLst/>
                <a:latin typeface="Prompt" pitchFamily="34" charset="0"/>
                <a:ea typeface="Prompt" pitchFamily="34" charset="-122"/>
                <a:cs typeface="Prompt" pitchFamily="34" charset="-120"/>
              </a:rPr>
              <a:t>pokemon yang memiliki HP terbanyak dan </a:t>
            </a:r>
            <a:br>
              <a:rPr lang="en-US" sz="4320" dirty="0">
                <a:ln/>
                <a:solidFill>
                  <a:schemeClr val="accent4"/>
                </a:solidFill>
                <a:effectLst/>
                <a:latin typeface="Prompt" pitchFamily="34" charset="0"/>
                <a:ea typeface="Prompt" pitchFamily="34" charset="-122"/>
                <a:cs typeface="Prompt" pitchFamily="34" charset="-120"/>
              </a:rPr>
            </a:br>
            <a:r>
              <a:rPr lang="en-US" sz="4320" dirty="0">
                <a:ln/>
                <a:solidFill>
                  <a:schemeClr val="accent4"/>
                </a:solidFill>
                <a:effectLst/>
                <a:latin typeface="Prompt" pitchFamily="34" charset="0"/>
                <a:ea typeface="Prompt" pitchFamily="34" charset="-122"/>
                <a:cs typeface="Prompt" pitchFamily="34" charset="-120"/>
              </a:rPr>
              <a:t>Attack/serangan yang paling kuat?</a:t>
            </a:r>
            <a:endParaRPr lang="en-US" sz="4320" dirty="0">
              <a:ln/>
              <a:solidFill>
                <a:schemeClr val="accent4"/>
              </a:solidFill>
              <a:effectLst/>
              <a:latin typeface="Prompt" pitchFamily="34" charset="0"/>
              <a:ea typeface="Prompt" pitchFamily="34" charset="-122"/>
              <a:cs typeface="Prompt" pitchFamily="34" charset="-120"/>
            </a:endParaRPr>
          </a:p>
        </p:txBody>
      </p:sp>
      <p:pic>
        <p:nvPicPr>
          <p:cNvPr id="22" name="Picture 21" descr="bliss-removebg-preview"/>
          <p:cNvPicPr>
            <a:picLocks noChangeAspect="1"/>
          </p:cNvPicPr>
          <p:nvPr>
            <p:custDataLst>
              <p:tags r:id="rId3"/>
            </p:custDataLst>
          </p:nvPr>
        </p:nvPicPr>
        <p:blipFill>
          <a:blip r:embed="rId4"/>
          <a:stretch>
            <a:fillRect/>
          </a:stretch>
        </p:blipFill>
        <p:spPr>
          <a:xfrm>
            <a:off x="15356840" y="498475"/>
            <a:ext cx="5762625" cy="39243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40005"/>
            <a:ext cx="14630400" cy="8229600"/>
          </a:xfrm>
          <a:prstGeom prst="rect">
            <a:avLst/>
          </a:prstGeom>
          <a:solidFill>
            <a:srgbClr val="0B0C23">
              <a:alpha val="75000"/>
            </a:srgbClr>
          </a:solidFill>
        </p:spPr>
      </p:sp>
      <p:sp>
        <p:nvSpPr>
          <p:cNvPr id="4" name="Text 1"/>
          <p:cNvSpPr/>
          <p:nvPr/>
        </p:nvSpPr>
        <p:spPr>
          <a:xfrm>
            <a:off x="2011045" y="5176520"/>
            <a:ext cx="10973435" cy="2416810"/>
          </a:xfrm>
          <a:prstGeom prst="rect">
            <a:avLst/>
          </a:prstGeom>
          <a:noFill/>
        </p:spPr>
        <p:txBody>
          <a:bodyPr wrap="none" rtlCol="0" anchor="t"/>
          <a:lstStyle/>
          <a:p>
            <a:pPr marL="0" indent="0" algn="just">
              <a:lnSpc>
                <a:spcPts val="5400"/>
              </a:lnSpc>
              <a:buNone/>
            </a:pPr>
            <a:r>
              <a:rPr lang="en-US" sz="4320" dirty="0">
                <a:solidFill>
                  <a:srgbClr val="C6BFEE"/>
                </a:solidFill>
                <a:latin typeface="Prompt" pitchFamily="34" charset="0"/>
                <a:ea typeface="Prompt" pitchFamily="34" charset="-122"/>
                <a:cs typeface="Prompt" pitchFamily="34" charset="-120"/>
              </a:rPr>
              <a:t>Pokemon yang memiliki maximum HP</a:t>
            </a:r>
            <a:br>
              <a:rPr lang="en-US" sz="4320" dirty="0">
                <a:solidFill>
                  <a:srgbClr val="C6BFEE"/>
                </a:solidFill>
                <a:latin typeface="Prompt" pitchFamily="34" charset="0"/>
                <a:ea typeface="Prompt" pitchFamily="34" charset="-122"/>
                <a:cs typeface="Prompt" pitchFamily="34" charset="-120"/>
              </a:rPr>
            </a:br>
            <a:r>
              <a:rPr lang="en-US" sz="4320" dirty="0">
                <a:solidFill>
                  <a:srgbClr val="C6BFEE"/>
                </a:solidFill>
                <a:latin typeface="Prompt" pitchFamily="34" charset="0"/>
                <a:ea typeface="Prompt" pitchFamily="34" charset="-122"/>
                <a:cs typeface="Prompt" pitchFamily="34" charset="-120"/>
              </a:rPr>
              <a:t>terbanyak adalah Pokemon Blissey </a:t>
            </a:r>
            <a:endParaRPr lang="en-US" sz="4320" dirty="0">
              <a:solidFill>
                <a:srgbClr val="C6BFEE"/>
              </a:solidFill>
              <a:latin typeface="Prompt" pitchFamily="34" charset="0"/>
              <a:ea typeface="Prompt" pitchFamily="34" charset="-122"/>
              <a:cs typeface="Prompt" pitchFamily="34" charset="-120"/>
            </a:endParaRPr>
          </a:p>
          <a:p>
            <a:pPr marL="0" indent="0" algn="just">
              <a:lnSpc>
                <a:spcPts val="5400"/>
              </a:lnSpc>
              <a:buNone/>
            </a:pPr>
            <a:r>
              <a:rPr lang="en-US" sz="4320" dirty="0">
                <a:solidFill>
                  <a:srgbClr val="C6BFEE"/>
                </a:solidFill>
                <a:latin typeface="Prompt" pitchFamily="34" charset="0"/>
                <a:ea typeface="Prompt" pitchFamily="34" charset="-122"/>
                <a:cs typeface="Prompt" pitchFamily="34" charset="-120"/>
              </a:rPr>
              <a:t>dengan 255 HP</a:t>
            </a:r>
            <a:endParaRPr lang="en-US" sz="4320" dirty="0"/>
          </a:p>
        </p:txBody>
      </p:sp>
      <p:pic>
        <p:nvPicPr>
          <p:cNvPr id="17" name="Picture 16" descr="bliss-removebg-preview"/>
          <p:cNvPicPr>
            <a:picLocks noChangeAspect="1"/>
          </p:cNvPicPr>
          <p:nvPr/>
        </p:nvPicPr>
        <p:blipFill>
          <a:blip r:embed="rId2"/>
          <a:stretch>
            <a:fillRect/>
          </a:stretch>
        </p:blipFill>
        <p:spPr>
          <a:xfrm>
            <a:off x="7871460" y="649605"/>
            <a:ext cx="5762625" cy="3924300"/>
          </a:xfrm>
          <a:prstGeom prst="rect">
            <a:avLst/>
          </a:prstGeom>
        </p:spPr>
      </p:pic>
      <p:pic>
        <p:nvPicPr>
          <p:cNvPr id="18" name="Picture 17"/>
          <p:cNvPicPr>
            <a:picLocks noChangeAspect="1"/>
          </p:cNvPicPr>
          <p:nvPr>
            <p:custDataLst>
              <p:tags r:id="rId3"/>
            </p:custDataLst>
          </p:nvPr>
        </p:nvPicPr>
        <p:blipFill>
          <a:blip r:embed="rId4"/>
          <a:stretch>
            <a:fillRect/>
          </a:stretch>
        </p:blipFill>
        <p:spPr>
          <a:xfrm>
            <a:off x="1980565" y="1583055"/>
            <a:ext cx="5247640" cy="2950210"/>
          </a:xfrm>
          <a:prstGeom prst="rect">
            <a:avLst/>
          </a:prstGeom>
        </p:spPr>
      </p:pic>
      <p:pic>
        <p:nvPicPr>
          <p:cNvPr id="19" name="Picture 18" descr="wp2424644-removebg-preview"/>
          <p:cNvPicPr>
            <a:picLocks noChangeAspect="1"/>
          </p:cNvPicPr>
          <p:nvPr>
            <p:custDataLst>
              <p:tags r:id="rId5"/>
            </p:custDataLst>
          </p:nvPr>
        </p:nvPicPr>
        <p:blipFill>
          <a:blip r:embed="rId6"/>
          <a:stretch>
            <a:fillRect/>
          </a:stretch>
        </p:blipFill>
        <p:spPr>
          <a:xfrm>
            <a:off x="9970135" y="-6239510"/>
            <a:ext cx="4371975" cy="51720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p:spPr>
      </p:sp>
      <p:sp>
        <p:nvSpPr>
          <p:cNvPr id="4" name="Text 1"/>
          <p:cNvSpPr/>
          <p:nvPr/>
        </p:nvSpPr>
        <p:spPr>
          <a:xfrm>
            <a:off x="1279525" y="5363845"/>
            <a:ext cx="10020300" cy="2156460"/>
          </a:xfrm>
          <a:prstGeom prst="rect">
            <a:avLst/>
          </a:prstGeom>
          <a:noFill/>
        </p:spPr>
        <p:txBody>
          <a:bodyPr wrap="none" rtlCol="0" anchor="t"/>
          <a:lstStyle/>
          <a:p>
            <a:pPr marL="0" indent="0" algn="just">
              <a:lnSpc>
                <a:spcPts val="5400"/>
              </a:lnSpc>
              <a:buNone/>
            </a:pPr>
            <a:r>
              <a:rPr lang="en-US" sz="4320" dirty="0">
                <a:solidFill>
                  <a:srgbClr val="C6BFEE"/>
                </a:solidFill>
                <a:latin typeface="Prompt" pitchFamily="34" charset="0"/>
                <a:ea typeface="Prompt" pitchFamily="34" charset="-122"/>
                <a:cs typeface="Prompt" pitchFamily="34" charset="-120"/>
              </a:rPr>
              <a:t>Sedangkan pokemon yang memiliki </a:t>
            </a:r>
            <a:br>
              <a:rPr lang="en-US" sz="4320" dirty="0">
                <a:solidFill>
                  <a:srgbClr val="C6BFEE"/>
                </a:solidFill>
                <a:latin typeface="Prompt" pitchFamily="34" charset="0"/>
                <a:ea typeface="Prompt" pitchFamily="34" charset="-122"/>
                <a:cs typeface="Prompt" pitchFamily="34" charset="-120"/>
              </a:rPr>
            </a:br>
            <a:r>
              <a:rPr lang="en-US" sz="4320" dirty="0">
                <a:solidFill>
                  <a:srgbClr val="C6BFEE"/>
                </a:solidFill>
                <a:latin typeface="Prompt" pitchFamily="34" charset="0"/>
                <a:ea typeface="Prompt" pitchFamily="34" charset="-122"/>
                <a:cs typeface="Prompt" pitchFamily="34" charset="-120"/>
              </a:rPr>
              <a:t>maximum special attack adalah</a:t>
            </a:r>
            <a:br>
              <a:rPr lang="en-US" sz="4320" dirty="0">
                <a:solidFill>
                  <a:srgbClr val="C6BFEE"/>
                </a:solidFill>
                <a:latin typeface="Prompt" pitchFamily="34" charset="0"/>
                <a:ea typeface="Prompt" pitchFamily="34" charset="-122"/>
                <a:cs typeface="Prompt" pitchFamily="34" charset="-120"/>
              </a:rPr>
            </a:br>
            <a:r>
              <a:rPr lang="en-US" sz="4320" dirty="0">
                <a:solidFill>
                  <a:srgbClr val="C6BFEE"/>
                </a:solidFill>
                <a:latin typeface="Prompt" pitchFamily="34" charset="0"/>
                <a:ea typeface="Prompt" pitchFamily="34" charset="-122"/>
                <a:cs typeface="Prompt" pitchFamily="34" charset="-120"/>
              </a:rPr>
              <a:t>mewtwo dengan 194 attack</a:t>
            </a:r>
            <a:br>
              <a:rPr lang="en-US" sz="4320" dirty="0">
                <a:solidFill>
                  <a:srgbClr val="C6BFEE"/>
                </a:solidFill>
                <a:latin typeface="Prompt" pitchFamily="34" charset="0"/>
                <a:ea typeface="Prompt" pitchFamily="34" charset="-122"/>
                <a:cs typeface="Prompt" pitchFamily="34" charset="-120"/>
              </a:rPr>
            </a:br>
            <a:endParaRPr lang="en-US" sz="4320" dirty="0">
              <a:solidFill>
                <a:srgbClr val="C6BFEE"/>
              </a:solidFill>
              <a:latin typeface="Prompt" pitchFamily="34" charset="0"/>
              <a:ea typeface="Prompt" pitchFamily="34" charset="-122"/>
              <a:cs typeface="Prompt" pitchFamily="34" charset="-120"/>
            </a:endParaRPr>
          </a:p>
        </p:txBody>
      </p:sp>
      <p:pic>
        <p:nvPicPr>
          <p:cNvPr id="19" name="Picture 18" descr="wp2424644-removebg-preview"/>
          <p:cNvPicPr>
            <a:picLocks noChangeAspect="1"/>
          </p:cNvPicPr>
          <p:nvPr/>
        </p:nvPicPr>
        <p:blipFill>
          <a:blip r:embed="rId2"/>
          <a:stretch>
            <a:fillRect/>
          </a:stretch>
        </p:blipFill>
        <p:spPr>
          <a:xfrm>
            <a:off x="10082530" y="1386840"/>
            <a:ext cx="4371975" cy="5172075"/>
          </a:xfrm>
          <a:prstGeom prst="rect">
            <a:avLst/>
          </a:prstGeom>
        </p:spPr>
      </p:pic>
      <p:pic>
        <p:nvPicPr>
          <p:cNvPr id="21" name="Picture 20"/>
          <p:cNvPicPr>
            <a:picLocks noChangeAspect="1"/>
          </p:cNvPicPr>
          <p:nvPr>
            <p:custDataLst>
              <p:tags r:id="rId3"/>
            </p:custDataLst>
          </p:nvPr>
        </p:nvPicPr>
        <p:blipFill>
          <a:blip r:embed="rId4"/>
          <a:stretch>
            <a:fillRect/>
          </a:stretch>
        </p:blipFill>
        <p:spPr>
          <a:xfrm>
            <a:off x="1627505" y="1657350"/>
            <a:ext cx="6977380" cy="2926715"/>
          </a:xfrm>
          <a:prstGeom prst="rect">
            <a:avLst/>
          </a:prstGeom>
        </p:spPr>
      </p:pic>
      <p:pic>
        <p:nvPicPr>
          <p:cNvPr id="22" name="Picture 21" descr="bliss-removebg-preview"/>
          <p:cNvPicPr>
            <a:picLocks noChangeAspect="1"/>
          </p:cNvPicPr>
          <p:nvPr>
            <p:custDataLst>
              <p:tags r:id="rId5"/>
            </p:custDataLst>
          </p:nvPr>
        </p:nvPicPr>
        <p:blipFill>
          <a:blip r:embed="rId6"/>
          <a:stretch>
            <a:fillRect/>
          </a:stretch>
        </p:blipFill>
        <p:spPr>
          <a:xfrm>
            <a:off x="15768320" y="190500"/>
            <a:ext cx="5762625" cy="39243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p:spPr>
      </p:sp>
      <p:sp>
        <p:nvSpPr>
          <p:cNvPr id="4" name="Text 1"/>
          <p:cNvSpPr/>
          <p:nvPr/>
        </p:nvSpPr>
        <p:spPr>
          <a:xfrm>
            <a:off x="1321435" y="969645"/>
            <a:ext cx="11802110" cy="685800"/>
          </a:xfrm>
          <a:prstGeom prst="rect">
            <a:avLst/>
          </a:prstGeom>
          <a:noFill/>
        </p:spPr>
        <p:txBody>
          <a:bodyPr wrap="none" rtlCol="0" anchor="t"/>
          <a:lstStyle/>
          <a:p>
            <a:pPr marL="0" indent="0" algn="ctr">
              <a:lnSpc>
                <a:spcPts val="5400"/>
              </a:lnSpc>
              <a:buNone/>
            </a:pPr>
            <a:r>
              <a:rPr lang="en-US" sz="4320" dirty="0">
                <a:solidFill>
                  <a:srgbClr val="C6BFEE"/>
                </a:solidFill>
                <a:latin typeface="Prompt" pitchFamily="34" charset="0"/>
                <a:ea typeface="Prompt" pitchFamily="34" charset="-122"/>
                <a:cs typeface="Prompt" pitchFamily="34" charset="-120"/>
              </a:rPr>
              <a:t>Visualization</a:t>
            </a:r>
            <a:endParaRPr lang="en-US" sz="4320" dirty="0">
              <a:solidFill>
                <a:srgbClr val="C6BFEE"/>
              </a:solidFill>
              <a:latin typeface="Prompt" pitchFamily="34" charset="0"/>
              <a:ea typeface="Prompt" pitchFamily="34" charset="-122"/>
              <a:cs typeface="Prompt" pitchFamily="34" charset="-120"/>
            </a:endParaRPr>
          </a:p>
        </p:txBody>
      </p:sp>
      <p:pic>
        <p:nvPicPr>
          <p:cNvPr id="17" name="Picture 16"/>
          <p:cNvPicPr>
            <a:picLocks noChangeAspect="1"/>
          </p:cNvPicPr>
          <p:nvPr>
            <p:custDataLst>
              <p:tags r:id="rId2"/>
            </p:custDataLst>
          </p:nvPr>
        </p:nvPicPr>
        <p:blipFill>
          <a:blip r:embed="rId3"/>
          <a:stretch>
            <a:fillRect/>
          </a:stretch>
        </p:blipFill>
        <p:spPr>
          <a:xfrm>
            <a:off x="1132205" y="2230120"/>
            <a:ext cx="4933950" cy="942975"/>
          </a:xfrm>
          <a:prstGeom prst="rect">
            <a:avLst/>
          </a:prstGeom>
        </p:spPr>
      </p:pic>
      <p:pic>
        <p:nvPicPr>
          <p:cNvPr id="18" name="Picture 17" descr="data merah"/>
          <p:cNvPicPr>
            <a:picLocks noChangeAspect="1"/>
          </p:cNvPicPr>
          <p:nvPr/>
        </p:nvPicPr>
        <p:blipFill>
          <a:blip r:embed="rId4"/>
          <a:stretch>
            <a:fillRect/>
          </a:stretch>
        </p:blipFill>
        <p:spPr>
          <a:xfrm>
            <a:off x="1132205" y="3407410"/>
            <a:ext cx="4909185" cy="4032250"/>
          </a:xfrm>
          <a:prstGeom prst="rect">
            <a:avLst/>
          </a:prstGeom>
        </p:spPr>
      </p:pic>
      <p:pic>
        <p:nvPicPr>
          <p:cNvPr id="22" name="Picture 21" descr="pngdb-pikachu-png-yUGUSQZfNg3H8ejGff8L9Uf0s_t-removebg-preview"/>
          <p:cNvPicPr>
            <a:picLocks noChangeAspect="1"/>
          </p:cNvPicPr>
          <p:nvPr/>
        </p:nvPicPr>
        <p:blipFill>
          <a:blip r:embed="rId5"/>
          <a:stretch>
            <a:fillRect/>
          </a:stretch>
        </p:blipFill>
        <p:spPr>
          <a:xfrm>
            <a:off x="8805545" y="1552575"/>
            <a:ext cx="2952750" cy="2952750"/>
          </a:xfrm>
          <a:prstGeom prst="rect">
            <a:avLst/>
          </a:prstGeom>
        </p:spPr>
      </p:pic>
      <p:sp>
        <p:nvSpPr>
          <p:cNvPr id="14" name="Shape 11"/>
          <p:cNvSpPr/>
          <p:nvPr/>
        </p:nvSpPr>
        <p:spPr>
          <a:xfrm>
            <a:off x="7438390" y="3710940"/>
            <a:ext cx="5870575" cy="2781300"/>
          </a:xfrm>
          <a:prstGeom prst="roundRect">
            <a:avLst>
              <a:gd name="adj" fmla="val 6154"/>
            </a:avLst>
          </a:prstGeom>
          <a:solidFill>
            <a:srgbClr val="542C49"/>
          </a:solidFill>
          <a:ln w="15240">
            <a:solidFill>
              <a:srgbClr val="6D4562"/>
            </a:solidFill>
            <a:prstDash val="solid"/>
          </a:ln>
        </p:spPr>
      </p:sp>
      <p:sp>
        <p:nvSpPr>
          <p:cNvPr id="19" name="Text 3"/>
          <p:cNvSpPr/>
          <p:nvPr>
            <p:custDataLst>
              <p:tags r:id="rId6"/>
            </p:custDataLst>
          </p:nvPr>
        </p:nvSpPr>
        <p:spPr>
          <a:xfrm>
            <a:off x="7528560" y="3823335"/>
            <a:ext cx="5683250" cy="2611120"/>
          </a:xfrm>
          <a:prstGeom prst="rect">
            <a:avLst/>
          </a:prstGeom>
          <a:noFill/>
        </p:spPr>
        <p:txBody>
          <a:bodyPr wrap="square" rtlCol="0" anchor="t"/>
          <a:p>
            <a:pPr marL="0" indent="0" algn="just">
              <a:lnSpc>
                <a:spcPts val="3110"/>
              </a:lnSpc>
              <a:buNone/>
            </a:pPr>
            <a:r>
              <a:rPr lang="en-US" sz="1945" dirty="0">
                <a:solidFill>
                  <a:srgbClr val="DAD8E9"/>
                </a:solidFill>
                <a:latin typeface="Mukta" pitchFamily="34" charset="0"/>
                <a:ea typeface="Mukta" pitchFamily="34" charset="-122"/>
                <a:cs typeface="Mukta" pitchFamily="34" charset="-120"/>
              </a:rPr>
              <a:t>Mengetahui generasi tiap pokemon melalui visualisasi diagram batang yang dimana pada generasi genap(2,4,6) selalu ada penurunan dan di tiap generasi ganjil (1,3,5) selalu ada peningkatan pada data tersebut</a:t>
            </a:r>
            <a:endParaRPr lang="en-US" sz="194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p:spPr>
      </p:sp>
      <p:sp>
        <p:nvSpPr>
          <p:cNvPr id="4" name="Text 1"/>
          <p:cNvSpPr/>
          <p:nvPr/>
        </p:nvSpPr>
        <p:spPr>
          <a:xfrm>
            <a:off x="1321435" y="2096770"/>
            <a:ext cx="11986895" cy="1572260"/>
          </a:xfrm>
          <a:prstGeom prst="rect">
            <a:avLst/>
          </a:prstGeom>
          <a:noFill/>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Ingin melihat yang lain? SIlahkan kunjungi</a:t>
            </a:r>
            <a:br>
              <a:rPr lang="en-US" sz="4320" dirty="0">
                <a:solidFill>
                  <a:srgbClr val="C6BFEE"/>
                </a:solidFill>
                <a:latin typeface="Prompt" pitchFamily="34" charset="0"/>
                <a:ea typeface="Prompt" pitchFamily="34" charset="-122"/>
                <a:cs typeface="Prompt" pitchFamily="34" charset="-120"/>
              </a:rPr>
            </a:br>
            <a:r>
              <a:rPr lang="en-US" sz="4320" dirty="0">
                <a:solidFill>
                  <a:srgbClr val="C6BFEE"/>
                </a:solidFill>
                <a:latin typeface="Prompt" pitchFamily="34" charset="0"/>
                <a:ea typeface="Prompt" pitchFamily="34" charset="-122"/>
                <a:cs typeface="Prompt" pitchFamily="34" charset="-120"/>
              </a:rPr>
              <a:t>link dibawah ini</a:t>
            </a:r>
            <a:endParaRPr lang="en-US" sz="4320" dirty="0">
              <a:solidFill>
                <a:srgbClr val="C6BFEE"/>
              </a:solidFill>
              <a:latin typeface="Prompt" pitchFamily="34" charset="0"/>
              <a:ea typeface="Prompt" pitchFamily="34" charset="-122"/>
              <a:cs typeface="Prompt" pitchFamily="34" charset="-120"/>
            </a:endParaRPr>
          </a:p>
        </p:txBody>
      </p:sp>
      <p:sp>
        <p:nvSpPr>
          <p:cNvPr id="5" name="Shape 2"/>
          <p:cNvSpPr/>
          <p:nvPr/>
        </p:nvSpPr>
        <p:spPr>
          <a:xfrm>
            <a:off x="1321435" y="3716020"/>
            <a:ext cx="12312650" cy="2087245"/>
          </a:xfrm>
          <a:prstGeom prst="roundRect">
            <a:avLst>
              <a:gd name="adj" fmla="val 3889"/>
            </a:avLst>
          </a:prstGeom>
          <a:noFill/>
          <a:ln w="15240">
            <a:solidFill>
              <a:srgbClr val="FFFFFF">
                <a:alpha val="24000"/>
              </a:srgbClr>
            </a:solidFill>
            <a:prstDash val="solid"/>
          </a:ln>
        </p:spPr>
      </p:sp>
      <p:sp>
        <p:nvSpPr>
          <p:cNvPr id="6" name="Shape 3"/>
          <p:cNvSpPr/>
          <p:nvPr/>
        </p:nvSpPr>
        <p:spPr>
          <a:xfrm>
            <a:off x="1336596" y="3731538"/>
            <a:ext cx="11957209" cy="706517"/>
          </a:xfrm>
          <a:prstGeom prst="rect">
            <a:avLst/>
          </a:prstGeom>
          <a:solidFill>
            <a:srgbClr val="FFFFFF">
              <a:alpha val="4000"/>
            </a:srgbClr>
          </a:solidFill>
        </p:spPr>
      </p:sp>
      <p:sp>
        <p:nvSpPr>
          <p:cNvPr id="7" name="Text 4"/>
          <p:cNvSpPr/>
          <p:nvPr/>
        </p:nvSpPr>
        <p:spPr>
          <a:xfrm>
            <a:off x="1361440" y="3887470"/>
            <a:ext cx="11987530" cy="549910"/>
          </a:xfrm>
          <a:prstGeom prst="rect">
            <a:avLst/>
          </a:prstGeom>
          <a:noFill/>
        </p:spPr>
        <p:txBody>
          <a:bodyPr wrap="none" rtlCol="0" anchor="t"/>
          <a:lstStyle/>
          <a:p>
            <a:pPr marL="0" indent="0" algn="l">
              <a:lnSpc>
                <a:spcPts val="3110"/>
              </a:lnSpc>
              <a:buNone/>
            </a:pPr>
            <a:r>
              <a:rPr lang="en-US" sz="1945" dirty="0">
                <a:solidFill>
                  <a:srgbClr val="DAD8E9"/>
                </a:solidFill>
                <a:latin typeface="Mukta" pitchFamily="34" charset="0"/>
                <a:ea typeface="Mukta" pitchFamily="34" charset="-122"/>
                <a:cs typeface="Mukta" pitchFamily="34" charset="-120"/>
              </a:rPr>
              <a:t>https://colab.research.google.com/drive/1JwUDPc3usKxtxtr8oma_tbqTuNqvMkXS?usp=sharing</a:t>
            </a:r>
            <a:endParaRPr lang="en-US" sz="1945" dirty="0">
              <a:solidFill>
                <a:srgbClr val="DAD8E9"/>
              </a:solidFill>
              <a:latin typeface="Mukta" pitchFamily="34" charset="0"/>
              <a:ea typeface="Mukta" pitchFamily="34" charset="-122"/>
              <a:cs typeface="Mukta" pitchFamily="34" charset="-120"/>
            </a:endParaRPr>
          </a:p>
        </p:txBody>
      </p:sp>
      <p:sp>
        <p:nvSpPr>
          <p:cNvPr id="22" name="Text 19"/>
          <p:cNvSpPr/>
          <p:nvPr/>
        </p:nvSpPr>
        <p:spPr>
          <a:xfrm>
            <a:off x="1363345" y="4554855"/>
            <a:ext cx="8701405" cy="394970"/>
          </a:xfrm>
          <a:prstGeom prst="rect">
            <a:avLst/>
          </a:prstGeom>
          <a:noFill/>
        </p:spPr>
        <p:txBody>
          <a:bodyPr wrap="none" rtlCol="0" anchor="t"/>
          <a:lstStyle/>
          <a:p>
            <a:pPr marL="0" indent="0" algn="l">
              <a:lnSpc>
                <a:spcPts val="3110"/>
              </a:lnSpc>
              <a:buNone/>
            </a:pPr>
            <a:r>
              <a:rPr lang="en-US" sz="1945" dirty="0">
                <a:solidFill>
                  <a:srgbClr val="DAD8E9"/>
                </a:solidFill>
                <a:latin typeface="Mukta" pitchFamily="34" charset="0"/>
                <a:ea typeface="Mukta" pitchFamily="34" charset="-122"/>
                <a:cs typeface="Mukta" pitchFamily="34" charset="-120"/>
              </a:rPr>
              <a:t>https://github.com/Degtha/Portfolio-Data-Science.git</a:t>
            </a:r>
            <a:endParaRPr lang="en-US" sz="1945" dirty="0">
              <a:solidFill>
                <a:srgbClr val="DAD8E9"/>
              </a:solidFill>
              <a:latin typeface="Mukta" pitchFamily="34" charset="0"/>
              <a:ea typeface="Mukta" pitchFamily="34" charset="-122"/>
              <a:cs typeface="Mukta" pitchFamily="34" charset="-120"/>
            </a:endParaRPr>
          </a:p>
        </p:txBody>
      </p:sp>
      <p:sp>
        <p:nvSpPr>
          <p:cNvPr id="8" name="Text 19"/>
          <p:cNvSpPr/>
          <p:nvPr>
            <p:custDataLst>
              <p:tags r:id="rId2"/>
            </p:custDataLst>
          </p:nvPr>
        </p:nvSpPr>
        <p:spPr>
          <a:xfrm>
            <a:off x="1370330" y="5163185"/>
            <a:ext cx="8701405" cy="394970"/>
          </a:xfrm>
          <a:prstGeom prst="rect">
            <a:avLst/>
          </a:prstGeom>
          <a:noFill/>
        </p:spPr>
        <p:txBody>
          <a:bodyPr wrap="none" rtlCol="0" anchor="t"/>
          <a:p>
            <a:pPr marL="0" indent="0" algn="l">
              <a:lnSpc>
                <a:spcPts val="3110"/>
              </a:lnSpc>
              <a:buNone/>
            </a:pPr>
            <a:r>
              <a:rPr lang="en-US" sz="1945" dirty="0">
                <a:solidFill>
                  <a:srgbClr val="DAD8E9"/>
                </a:solidFill>
                <a:latin typeface="Mukta" pitchFamily="34" charset="0"/>
                <a:ea typeface="Mukta" pitchFamily="34" charset="-122"/>
                <a:cs typeface="Mukta" pitchFamily="34" charset="-120"/>
              </a:rPr>
              <a:t>linkedin.com/in/dede-bramasta</a:t>
            </a:r>
            <a:endParaRPr lang="en-US" sz="1945" dirty="0">
              <a:solidFill>
                <a:srgbClr val="DAD8E9"/>
              </a:solidFill>
              <a:latin typeface="Mukta" pitchFamily="34" charset="0"/>
              <a:ea typeface="Mukta" pitchFamily="34" charset="-122"/>
              <a:cs typeface="Mukta" pitchFamily="34"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sp>
        <p:nvSpPr>
          <p:cNvPr id="5" name="Text 1"/>
          <p:cNvSpPr/>
          <p:nvPr/>
        </p:nvSpPr>
        <p:spPr>
          <a:xfrm>
            <a:off x="6350437" y="2303264"/>
            <a:ext cx="6701671" cy="685800"/>
          </a:xfrm>
          <a:prstGeom prst="rect">
            <a:avLst/>
          </a:prstGeom>
          <a:noFill/>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Kesimpulan dan Penutup</a:t>
            </a:r>
            <a:endParaRPr lang="en-US" sz="4320" dirty="0"/>
          </a:p>
        </p:txBody>
      </p:sp>
      <p:sp>
        <p:nvSpPr>
          <p:cNvPr id="6" name="Text 2"/>
          <p:cNvSpPr/>
          <p:nvPr/>
        </p:nvSpPr>
        <p:spPr>
          <a:xfrm>
            <a:off x="6350635" y="3452495"/>
            <a:ext cx="7416165" cy="2432050"/>
          </a:xfrm>
          <a:prstGeom prst="rect">
            <a:avLst/>
          </a:prstGeom>
          <a:noFill/>
        </p:spPr>
        <p:txBody>
          <a:bodyPr wrap="square" rtlCol="0" anchor="t"/>
          <a:lstStyle/>
          <a:p>
            <a:pPr marL="0" indent="0">
              <a:lnSpc>
                <a:spcPts val="3110"/>
              </a:lnSpc>
              <a:buNone/>
            </a:pPr>
            <a:r>
              <a:rPr lang="en-US" sz="1945" dirty="0">
                <a:solidFill>
                  <a:srgbClr val="DAD8E9"/>
                </a:solidFill>
                <a:latin typeface="Mukta" pitchFamily="34" charset="0"/>
                <a:ea typeface="Mukta" pitchFamily="34" charset="-122"/>
                <a:cs typeface="Mukta" pitchFamily="34" charset="-120"/>
              </a:rPr>
              <a:t>Melalui pengetahuan kita dengan data science kita dapat mengurutkan suatu data baik itu data dengan jumlah yang banyak maupun data kecil dengan perkembangan media belajar seperti python, mysql dan lainnya serta library yang sangat mendukung para data scientist kedepannya untuk kepentingan dalam mendata </a:t>
            </a:r>
            <a:endParaRPr lang="en-US" sz="194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p:spPr>
      </p:sp>
      <p:sp>
        <p:nvSpPr>
          <p:cNvPr id="4" name="Text 1"/>
          <p:cNvSpPr/>
          <p:nvPr/>
        </p:nvSpPr>
        <p:spPr>
          <a:xfrm>
            <a:off x="2827020" y="925830"/>
            <a:ext cx="8976360" cy="685800"/>
          </a:xfrm>
          <a:prstGeom prst="rect">
            <a:avLst/>
          </a:prstGeom>
          <a:noFill/>
        </p:spPr>
        <p:txBody>
          <a:bodyPr wrap="none" rtlCol="0" anchor="t"/>
          <a:lstStyle/>
          <a:p>
            <a:pPr marL="0" indent="0" algn="ctr">
              <a:lnSpc>
                <a:spcPts val="5400"/>
              </a:lnSpc>
              <a:buNone/>
            </a:pPr>
            <a:r>
              <a:rPr lang="en-US" sz="4320" dirty="0">
                <a:solidFill>
                  <a:srgbClr val="C6BFEE"/>
                </a:solidFill>
                <a:latin typeface="Prompt" pitchFamily="34" charset="0"/>
                <a:ea typeface="Prompt" pitchFamily="34" charset="-122"/>
                <a:cs typeface="Prompt" pitchFamily="34" charset="-120"/>
              </a:rPr>
              <a:t>IMPORT DATA </a:t>
            </a:r>
            <a:endParaRPr lang="en-US" sz="4320" dirty="0"/>
          </a:p>
        </p:txBody>
      </p:sp>
      <p:sp>
        <p:nvSpPr>
          <p:cNvPr id="5" name="Text 2"/>
          <p:cNvSpPr/>
          <p:nvPr/>
        </p:nvSpPr>
        <p:spPr>
          <a:xfrm>
            <a:off x="1321356" y="4314468"/>
            <a:ext cx="2743200" cy="342900"/>
          </a:xfrm>
          <a:prstGeom prst="rect">
            <a:avLst/>
          </a:prstGeom>
          <a:noFill/>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Library PANDAS</a:t>
            </a:r>
            <a:endParaRPr lang="en-US" sz="2160" dirty="0"/>
          </a:p>
        </p:txBody>
      </p:sp>
      <p:sp>
        <p:nvSpPr>
          <p:cNvPr id="6" name="Text 3"/>
          <p:cNvSpPr/>
          <p:nvPr/>
        </p:nvSpPr>
        <p:spPr>
          <a:xfrm>
            <a:off x="1321435" y="5025390"/>
            <a:ext cx="3594100" cy="2639060"/>
          </a:xfrm>
          <a:prstGeom prst="rect">
            <a:avLst/>
          </a:prstGeom>
          <a:noFill/>
        </p:spPr>
        <p:txBody>
          <a:bodyPr wrap="square" rtlCol="0" anchor="t"/>
          <a:lstStyle/>
          <a:p>
            <a:pPr marL="0" indent="0">
              <a:lnSpc>
                <a:spcPts val="3110"/>
              </a:lnSpc>
              <a:buNone/>
            </a:pPr>
            <a:r>
              <a:rPr lang="en-US" dirty="0">
                <a:solidFill>
                  <a:srgbClr val="DAD8E9"/>
                </a:solidFill>
                <a:latin typeface="Times New Roman" panose="02020603050405020304" charset="0"/>
                <a:ea typeface="Mukta" pitchFamily="34" charset="-122"/>
                <a:cs typeface="Times New Roman" panose="02020603050405020304" charset="0"/>
              </a:rPr>
              <a:t>Library Pandas dapat membantu untuk mengatur data mentah menjadi lebih terstruktur dan siap untuk dianalisis seperti mempermudah perbandingan data, penggabungan data, menangani data yang hilang (null)</a:t>
            </a:r>
            <a:endParaRPr lang="en-US" dirty="0">
              <a:solidFill>
                <a:srgbClr val="DAD8E9"/>
              </a:solidFill>
              <a:latin typeface="Times New Roman" panose="02020603050405020304" charset="0"/>
              <a:ea typeface="Mukta" pitchFamily="34" charset="-122"/>
              <a:cs typeface="Times New Roman" panose="02020603050405020304" charset="0"/>
            </a:endParaRPr>
          </a:p>
        </p:txBody>
      </p:sp>
      <p:sp>
        <p:nvSpPr>
          <p:cNvPr id="7" name="Text 4"/>
          <p:cNvSpPr/>
          <p:nvPr/>
        </p:nvSpPr>
        <p:spPr>
          <a:xfrm>
            <a:off x="5525095" y="4301133"/>
            <a:ext cx="2743200" cy="342900"/>
          </a:xfrm>
          <a:prstGeom prst="rect">
            <a:avLst/>
          </a:prstGeom>
          <a:noFill/>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Library NUMPY</a:t>
            </a:r>
            <a:endParaRPr lang="en-US" sz="2160" dirty="0"/>
          </a:p>
        </p:txBody>
      </p:sp>
      <p:sp>
        <p:nvSpPr>
          <p:cNvPr id="8" name="Text 5"/>
          <p:cNvSpPr/>
          <p:nvPr/>
        </p:nvSpPr>
        <p:spPr>
          <a:xfrm>
            <a:off x="5525135" y="5117465"/>
            <a:ext cx="3594100" cy="2625725"/>
          </a:xfrm>
          <a:prstGeom prst="rect">
            <a:avLst/>
          </a:prstGeom>
          <a:noFill/>
        </p:spPr>
        <p:txBody>
          <a:bodyPr wrap="square" rtlCol="0" anchor="t"/>
          <a:lstStyle/>
          <a:p>
            <a:pPr marL="0" indent="0">
              <a:lnSpc>
                <a:spcPts val="3110"/>
              </a:lnSpc>
              <a:buNone/>
            </a:pPr>
            <a:r>
              <a:rPr lang="en-US" sz="1945" dirty="0">
                <a:solidFill>
                  <a:srgbClr val="DAD8E9"/>
                </a:solidFill>
                <a:latin typeface="Times New Roman" panose="02020603050405020304" charset="0"/>
                <a:ea typeface="Mukta" pitchFamily="34" charset="-122"/>
                <a:cs typeface="Times New Roman" panose="02020603050405020304" charset="0"/>
              </a:rPr>
              <a:t> library Python yang fokus pada scientific computing. Dengan NumPy, kita dapat melakukan perhitungan saintifik seperti operasi matriks, aljabar, statistik, dan lainnya dengan mudah.</a:t>
            </a:r>
            <a:endParaRPr lang="en-US" sz="1945" dirty="0">
              <a:solidFill>
                <a:srgbClr val="DAD8E9"/>
              </a:solidFill>
              <a:latin typeface="Times New Roman" panose="02020603050405020304" charset="0"/>
              <a:ea typeface="Mukta" pitchFamily="34" charset="-122"/>
              <a:cs typeface="Times New Roman" panose="02020603050405020304" charset="0"/>
            </a:endParaRPr>
          </a:p>
        </p:txBody>
      </p:sp>
      <p:sp>
        <p:nvSpPr>
          <p:cNvPr id="9" name="Text 6"/>
          <p:cNvSpPr/>
          <p:nvPr/>
        </p:nvSpPr>
        <p:spPr>
          <a:xfrm>
            <a:off x="9728835" y="4314468"/>
            <a:ext cx="2743200" cy="342900"/>
          </a:xfrm>
          <a:prstGeom prst="rect">
            <a:avLst/>
          </a:prstGeom>
          <a:noFill/>
        </p:spPr>
        <p:txBody>
          <a:bodyPr wrap="none" rtlCol="0" anchor="t"/>
          <a:lstStyle/>
          <a:p>
            <a:pPr marL="0" indent="0" algn="ctr">
              <a:lnSpc>
                <a:spcPts val="2700"/>
              </a:lnSpc>
              <a:buNone/>
            </a:pPr>
            <a:r>
              <a:rPr lang="en-US" sz="2160" dirty="0">
                <a:solidFill>
                  <a:srgbClr val="C6BFEE"/>
                </a:solidFill>
                <a:latin typeface="Prompt" pitchFamily="34" charset="0"/>
                <a:ea typeface="Prompt" pitchFamily="34" charset="-122"/>
                <a:cs typeface="Prompt" pitchFamily="34" charset="-120"/>
              </a:rPr>
              <a:t>Library SEABORN</a:t>
            </a:r>
            <a:endParaRPr lang="en-US" sz="2160" dirty="0"/>
          </a:p>
        </p:txBody>
      </p:sp>
      <p:sp>
        <p:nvSpPr>
          <p:cNvPr id="10" name="Text 7"/>
          <p:cNvSpPr/>
          <p:nvPr/>
        </p:nvSpPr>
        <p:spPr>
          <a:xfrm>
            <a:off x="9728835" y="5077460"/>
            <a:ext cx="3594100" cy="3082290"/>
          </a:xfrm>
          <a:prstGeom prst="rect">
            <a:avLst/>
          </a:prstGeom>
          <a:noFill/>
        </p:spPr>
        <p:txBody>
          <a:bodyPr wrap="square" rtlCol="0" anchor="t"/>
          <a:lstStyle/>
          <a:p>
            <a:pPr marL="0" indent="0">
              <a:lnSpc>
                <a:spcPts val="3110"/>
              </a:lnSpc>
              <a:buNone/>
            </a:pPr>
            <a:r>
              <a:rPr lang="en-US" sz="1945" dirty="0">
                <a:solidFill>
                  <a:srgbClr val="DAD8E9"/>
                </a:solidFill>
                <a:latin typeface="Times New Roman" panose="02020603050405020304" charset="0"/>
                <a:ea typeface="Mukta" pitchFamily="34" charset="-122"/>
                <a:cs typeface="Times New Roman" panose="02020603050405020304" charset="0"/>
              </a:rPr>
              <a:t>Seaborn adalah library untuk membuat grafik dan statistik dengan menggunakan Python. Library ini dibangun berdasarkan library matplotlib serta terintegrasi dengan struktur data pada panda.</a:t>
            </a:r>
            <a:endParaRPr lang="en-US" sz="1945" dirty="0">
              <a:solidFill>
                <a:srgbClr val="DAD8E9"/>
              </a:solidFill>
              <a:latin typeface="Times New Roman" panose="02020603050405020304" charset="0"/>
              <a:ea typeface="Mukta" pitchFamily="34" charset="-122"/>
              <a:cs typeface="Times New Roman" panose="02020603050405020304" charset="0"/>
            </a:endParaRPr>
          </a:p>
        </p:txBody>
      </p:sp>
      <p:pic>
        <p:nvPicPr>
          <p:cNvPr id="11" name="Picture 10" descr="Screenshot 2024-06-28 221721"/>
          <p:cNvPicPr>
            <a:picLocks noChangeAspect="1"/>
          </p:cNvPicPr>
          <p:nvPr/>
        </p:nvPicPr>
        <p:blipFill>
          <a:blip r:embed="rId2"/>
          <a:srcRect l="2571" t="20394" b="7929"/>
          <a:stretch>
            <a:fillRect/>
          </a:stretch>
        </p:blipFill>
        <p:spPr>
          <a:xfrm>
            <a:off x="4915535" y="2366645"/>
            <a:ext cx="4667885" cy="11537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p:spPr>
      </p:sp>
      <p:sp>
        <p:nvSpPr>
          <p:cNvPr id="4" name="Text 1"/>
          <p:cNvSpPr/>
          <p:nvPr/>
        </p:nvSpPr>
        <p:spPr>
          <a:xfrm>
            <a:off x="1840865" y="758190"/>
            <a:ext cx="10948035" cy="2057400"/>
          </a:xfrm>
          <a:prstGeom prst="rect">
            <a:avLst/>
          </a:prstGeom>
          <a:noFill/>
        </p:spPr>
        <p:txBody>
          <a:bodyPr wrap="none" rtlCol="0" anchor="t"/>
          <a:lstStyle/>
          <a:p>
            <a:pPr marL="0" indent="0" algn="ctr">
              <a:lnSpc>
                <a:spcPts val="5400"/>
              </a:lnSpc>
              <a:buNone/>
            </a:pPr>
            <a:r>
              <a:rPr lang="en-US" sz="4320" dirty="0">
                <a:solidFill>
                  <a:srgbClr val="C6BFEE"/>
                </a:solidFill>
                <a:latin typeface="Prompt" pitchFamily="34" charset="0"/>
                <a:ea typeface="Prompt" pitchFamily="34" charset="-122"/>
                <a:cs typeface="Prompt" pitchFamily="34" charset="-120"/>
              </a:rPr>
              <a:t>Membaca Dataset Pokemon Menggunakan </a:t>
            </a:r>
            <a:endParaRPr lang="en-US" sz="4320" dirty="0">
              <a:solidFill>
                <a:srgbClr val="C6BFEE"/>
              </a:solidFill>
              <a:latin typeface="Prompt" pitchFamily="34" charset="0"/>
              <a:ea typeface="Prompt" pitchFamily="34" charset="-122"/>
              <a:cs typeface="Prompt" pitchFamily="34" charset="-120"/>
            </a:endParaRPr>
          </a:p>
          <a:p>
            <a:pPr marL="0" indent="0" algn="ctr">
              <a:lnSpc>
                <a:spcPts val="5400"/>
              </a:lnSpc>
              <a:buNone/>
            </a:pPr>
            <a:r>
              <a:rPr lang="en-US" sz="4320" dirty="0">
                <a:solidFill>
                  <a:srgbClr val="C6BFEE"/>
                </a:solidFill>
                <a:latin typeface="Prompt" pitchFamily="34" charset="0"/>
                <a:ea typeface="Prompt" pitchFamily="34" charset="-122"/>
                <a:cs typeface="Prompt" pitchFamily="34" charset="-120"/>
              </a:rPr>
              <a:t>Readcsv dari Library Pandas</a:t>
            </a:r>
            <a:endParaRPr lang="en-US" sz="4320" dirty="0"/>
          </a:p>
        </p:txBody>
      </p:sp>
      <p:sp>
        <p:nvSpPr>
          <p:cNvPr id="21" name="Shape 18"/>
          <p:cNvSpPr/>
          <p:nvPr/>
        </p:nvSpPr>
        <p:spPr>
          <a:xfrm>
            <a:off x="1336596" y="5411033"/>
            <a:ext cx="11957209" cy="706517"/>
          </a:xfrm>
          <a:prstGeom prst="rect">
            <a:avLst/>
          </a:prstGeom>
          <a:solidFill>
            <a:srgbClr val="000000">
              <a:alpha val="4000"/>
            </a:srgbClr>
          </a:solidFill>
        </p:spPr>
      </p:sp>
      <p:pic>
        <p:nvPicPr>
          <p:cNvPr id="26" name="Picture 25" descr="Screenshot 2024-06-28 224832"/>
          <p:cNvPicPr>
            <a:picLocks noChangeAspect="1"/>
          </p:cNvPicPr>
          <p:nvPr/>
        </p:nvPicPr>
        <p:blipFill>
          <a:blip r:embed="rId2"/>
          <a:stretch>
            <a:fillRect/>
          </a:stretch>
        </p:blipFill>
        <p:spPr>
          <a:xfrm>
            <a:off x="1336675" y="2593340"/>
            <a:ext cx="11710035" cy="51669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p:spPr>
      </p:sp>
      <p:pic>
        <p:nvPicPr>
          <p:cNvPr id="22" name="Picture 21"/>
          <p:cNvPicPr>
            <a:picLocks noChangeAspect="1"/>
          </p:cNvPicPr>
          <p:nvPr>
            <p:custDataLst>
              <p:tags r:id="rId2"/>
            </p:custDataLst>
          </p:nvPr>
        </p:nvPicPr>
        <p:blipFill>
          <a:blip r:embed="rId3"/>
          <a:srcRect l="2018" r="9420" b="56952"/>
          <a:stretch>
            <a:fillRect/>
          </a:stretch>
        </p:blipFill>
        <p:spPr>
          <a:xfrm>
            <a:off x="493395" y="2266950"/>
            <a:ext cx="7023735" cy="2277745"/>
          </a:xfrm>
          <a:prstGeom prst="rect">
            <a:avLst/>
          </a:prstGeom>
        </p:spPr>
      </p:pic>
      <p:pic>
        <p:nvPicPr>
          <p:cNvPr id="21" name="Picture 20"/>
          <p:cNvPicPr>
            <a:picLocks noChangeAspect="1"/>
          </p:cNvPicPr>
          <p:nvPr>
            <p:custDataLst>
              <p:tags r:id="rId4"/>
            </p:custDataLst>
          </p:nvPr>
        </p:nvPicPr>
        <p:blipFill>
          <a:blip r:embed="rId3"/>
          <a:srcRect l="1926" t="53364" r="7494"/>
          <a:stretch>
            <a:fillRect/>
          </a:stretch>
        </p:blipFill>
        <p:spPr>
          <a:xfrm>
            <a:off x="7035800" y="5189855"/>
            <a:ext cx="7044690" cy="2423795"/>
          </a:xfrm>
          <a:prstGeom prst="rect">
            <a:avLst/>
          </a:prstGeom>
        </p:spPr>
      </p:pic>
      <p:sp>
        <p:nvSpPr>
          <p:cNvPr id="24" name="Text 1"/>
          <p:cNvSpPr/>
          <p:nvPr>
            <p:custDataLst>
              <p:tags r:id="rId5"/>
            </p:custDataLst>
          </p:nvPr>
        </p:nvSpPr>
        <p:spPr>
          <a:xfrm>
            <a:off x="1792605" y="301625"/>
            <a:ext cx="11045190" cy="1186180"/>
          </a:xfrm>
          <a:prstGeom prst="rect">
            <a:avLst/>
          </a:prstGeom>
          <a:noFill/>
        </p:spPr>
        <p:txBody>
          <a:bodyPr wrap="none" rtlCol="0" anchor="t"/>
          <a:p>
            <a:pPr marL="0" indent="0" algn="ctr">
              <a:lnSpc>
                <a:spcPts val="5400"/>
              </a:lnSpc>
              <a:buNone/>
            </a:pPr>
            <a:r>
              <a:rPr lang="en-US" sz="4000" dirty="0">
                <a:solidFill>
                  <a:srgbClr val="C6BFEE"/>
                </a:solidFill>
                <a:latin typeface="Prompt" pitchFamily="34" charset="0"/>
                <a:ea typeface="Prompt" pitchFamily="34" charset="-122"/>
                <a:cs typeface="Prompt" pitchFamily="34" charset="-120"/>
              </a:rPr>
              <a:t>Mengetahui Dataset Pokemon Bagian </a:t>
            </a:r>
            <a:endParaRPr lang="en-US" sz="4000" dirty="0">
              <a:solidFill>
                <a:srgbClr val="C6BFEE"/>
              </a:solidFill>
              <a:latin typeface="Prompt" pitchFamily="34" charset="0"/>
              <a:ea typeface="Prompt" pitchFamily="34" charset="-122"/>
              <a:cs typeface="Prompt" pitchFamily="34" charset="-120"/>
            </a:endParaRPr>
          </a:p>
          <a:p>
            <a:pPr marL="0" indent="0" algn="ctr">
              <a:lnSpc>
                <a:spcPts val="5400"/>
              </a:lnSpc>
              <a:buNone/>
            </a:pPr>
            <a:r>
              <a:rPr lang="en-US" sz="4000" dirty="0">
                <a:solidFill>
                  <a:srgbClr val="C6BFEE"/>
                </a:solidFill>
                <a:latin typeface="Prompt" pitchFamily="34" charset="0"/>
                <a:ea typeface="Prompt" pitchFamily="34" charset="-122"/>
                <a:cs typeface="Prompt" pitchFamily="34" charset="-120"/>
              </a:rPr>
              <a:t>Paling Awal dan Akhir</a:t>
            </a:r>
            <a:endParaRPr lang="en-US" sz="4000" dirty="0"/>
          </a:p>
        </p:txBody>
      </p:sp>
      <p:sp>
        <p:nvSpPr>
          <p:cNvPr id="25" name="Text 5"/>
          <p:cNvSpPr/>
          <p:nvPr>
            <p:custDataLst>
              <p:tags r:id="rId6"/>
            </p:custDataLst>
          </p:nvPr>
        </p:nvSpPr>
        <p:spPr>
          <a:xfrm>
            <a:off x="8177530" y="2581275"/>
            <a:ext cx="5068570" cy="1819275"/>
          </a:xfrm>
          <a:prstGeom prst="rect">
            <a:avLst/>
          </a:prstGeom>
          <a:noFill/>
        </p:spPr>
        <p:txBody>
          <a:bodyPr wrap="square" rtlCol="0" anchor="t"/>
          <a:p>
            <a:pPr marL="0" indent="0">
              <a:lnSpc>
                <a:spcPts val="3110"/>
              </a:lnSpc>
              <a:buNone/>
            </a:pPr>
            <a:r>
              <a:rPr lang="en-US" sz="1945" dirty="0">
                <a:solidFill>
                  <a:srgbClr val="DAD8E9"/>
                </a:solidFill>
                <a:latin typeface="Mukta" pitchFamily="34" charset="0"/>
                <a:ea typeface="Mukta" pitchFamily="34" charset="-122"/>
                <a:cs typeface="Mukta" pitchFamily="34" charset="-120"/>
              </a:rPr>
              <a:t>Dengan menggunakan df.head kita dapat mengetahui 5 Pokemon teratas pada data</a:t>
            </a:r>
            <a:endParaRPr lang="en-US" sz="1945" dirty="0"/>
          </a:p>
        </p:txBody>
      </p:sp>
      <p:sp>
        <p:nvSpPr>
          <p:cNvPr id="27" name="Text 5"/>
          <p:cNvSpPr/>
          <p:nvPr>
            <p:custDataLst>
              <p:tags r:id="rId7"/>
            </p:custDataLst>
          </p:nvPr>
        </p:nvSpPr>
        <p:spPr>
          <a:xfrm>
            <a:off x="1108075" y="5401310"/>
            <a:ext cx="5068570" cy="1819275"/>
          </a:xfrm>
          <a:prstGeom prst="rect">
            <a:avLst/>
          </a:prstGeom>
          <a:noFill/>
        </p:spPr>
        <p:txBody>
          <a:bodyPr wrap="square" rtlCol="0" anchor="t"/>
          <a:p>
            <a:pPr marL="0" indent="0">
              <a:lnSpc>
                <a:spcPts val="3110"/>
              </a:lnSpc>
              <a:buNone/>
            </a:pPr>
            <a:r>
              <a:rPr lang="en-US" sz="1945" dirty="0">
                <a:solidFill>
                  <a:srgbClr val="DAD8E9"/>
                </a:solidFill>
                <a:latin typeface="Mukta" pitchFamily="34" charset="0"/>
                <a:ea typeface="Mukta" pitchFamily="34" charset="-122"/>
                <a:cs typeface="Mukta" pitchFamily="34" charset="-120"/>
              </a:rPr>
              <a:t>Jika kita menggunakan df.tail maka kita akan mengetahui 5 Pokemon paling akhir pada data</a:t>
            </a:r>
            <a:endParaRPr lang="en-US" sz="194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p:spPr>
      </p:sp>
      <p:sp>
        <p:nvSpPr>
          <p:cNvPr id="4" name="Text 1"/>
          <p:cNvSpPr/>
          <p:nvPr/>
        </p:nvSpPr>
        <p:spPr>
          <a:xfrm>
            <a:off x="1143635" y="925830"/>
            <a:ext cx="8976360" cy="685800"/>
          </a:xfrm>
          <a:prstGeom prst="rect">
            <a:avLst/>
          </a:prstGeom>
          <a:noFill/>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Jenis-jenis Pokemon pada data </a:t>
            </a:r>
            <a:endParaRPr lang="en-US" sz="4320" dirty="0"/>
          </a:p>
        </p:txBody>
      </p:sp>
      <p:sp>
        <p:nvSpPr>
          <p:cNvPr id="8" name="Text 5"/>
          <p:cNvSpPr/>
          <p:nvPr/>
        </p:nvSpPr>
        <p:spPr>
          <a:xfrm>
            <a:off x="4559895" y="6783149"/>
            <a:ext cx="3593902" cy="1185148"/>
          </a:xfrm>
          <a:prstGeom prst="rect">
            <a:avLst/>
          </a:prstGeom>
          <a:noFill/>
        </p:spPr>
        <p:txBody>
          <a:bodyPr wrap="square" rtlCol="0" anchor="t"/>
          <a:lstStyle/>
          <a:p>
            <a:pPr marL="0" indent="0">
              <a:lnSpc>
                <a:spcPts val="3110"/>
              </a:lnSpc>
              <a:buNone/>
            </a:pPr>
            <a:endParaRPr lang="en-US" sz="1945" dirty="0"/>
          </a:p>
        </p:txBody>
      </p:sp>
      <p:sp>
        <p:nvSpPr>
          <p:cNvPr id="10" name="Text 7"/>
          <p:cNvSpPr/>
          <p:nvPr/>
        </p:nvSpPr>
        <p:spPr>
          <a:xfrm>
            <a:off x="5677535" y="2983230"/>
            <a:ext cx="6616065" cy="2159000"/>
          </a:xfrm>
          <a:prstGeom prst="rect">
            <a:avLst/>
          </a:prstGeom>
          <a:noFill/>
        </p:spPr>
        <p:txBody>
          <a:bodyPr wrap="square" rtlCol="0" anchor="t"/>
          <a:lstStyle/>
          <a:p>
            <a:pPr marL="0" indent="0">
              <a:lnSpc>
                <a:spcPts val="3110"/>
              </a:lnSpc>
              <a:buNone/>
            </a:pPr>
            <a:r>
              <a:rPr lang="en-US" sz="1945" dirty="0">
                <a:solidFill>
                  <a:srgbClr val="DAD8E9"/>
                </a:solidFill>
                <a:latin typeface="Mukta" pitchFamily="34" charset="0"/>
                <a:ea typeface="Mukta" pitchFamily="34" charset="-122"/>
                <a:cs typeface="Mukta" pitchFamily="34" charset="-120"/>
              </a:rPr>
              <a:t>Dengan menggunakan nama variabel unique_types kita dapat menggabungkan data Type 1 dan Type 2 dengan menggunakan union set yang sehingga kita dapat mengetahui type elemen apa saja yang terdapat pada data pokemon tersebut</a:t>
            </a:r>
            <a:endParaRPr lang="en-US" sz="1945" dirty="0"/>
          </a:p>
        </p:txBody>
      </p:sp>
      <p:pic>
        <p:nvPicPr>
          <p:cNvPr id="12" name="Picture 11" descr="Screenshot 2024-06-28 223145"/>
          <p:cNvPicPr>
            <a:picLocks noChangeAspect="1"/>
          </p:cNvPicPr>
          <p:nvPr/>
        </p:nvPicPr>
        <p:blipFill>
          <a:blip r:embed="rId2"/>
          <a:srcRect l="1328" t="4558"/>
          <a:stretch>
            <a:fillRect/>
          </a:stretch>
        </p:blipFill>
        <p:spPr>
          <a:xfrm>
            <a:off x="1136650" y="1925320"/>
            <a:ext cx="7546975" cy="1063625"/>
          </a:xfrm>
          <a:prstGeom prst="rect">
            <a:avLst/>
          </a:prstGeom>
        </p:spPr>
      </p:pic>
      <p:pic>
        <p:nvPicPr>
          <p:cNvPr id="13" name="Picture 12" descr="Screenshot 2024-06-28 223813"/>
          <p:cNvPicPr>
            <a:picLocks noChangeAspect="1"/>
          </p:cNvPicPr>
          <p:nvPr/>
        </p:nvPicPr>
        <p:blipFill>
          <a:blip r:embed="rId3"/>
          <a:srcRect t="23883" b="7722"/>
          <a:stretch>
            <a:fillRect/>
          </a:stretch>
        </p:blipFill>
        <p:spPr>
          <a:xfrm>
            <a:off x="1060450" y="5715000"/>
            <a:ext cx="11156950" cy="787400"/>
          </a:xfrm>
          <a:prstGeom prst="rect">
            <a:avLst/>
          </a:prstGeom>
        </p:spPr>
      </p:pic>
      <p:sp>
        <p:nvSpPr>
          <p:cNvPr id="14" name="Text 7"/>
          <p:cNvSpPr/>
          <p:nvPr>
            <p:custDataLst>
              <p:tags r:id="rId4"/>
            </p:custDataLst>
          </p:nvPr>
        </p:nvSpPr>
        <p:spPr>
          <a:xfrm>
            <a:off x="1060450" y="5198110"/>
            <a:ext cx="7580630" cy="257175"/>
          </a:xfrm>
          <a:prstGeom prst="rect">
            <a:avLst/>
          </a:prstGeom>
          <a:noFill/>
        </p:spPr>
        <p:txBody>
          <a:bodyPr wrap="square" rtlCol="0" anchor="t"/>
          <a:p>
            <a:pPr marL="0" indent="0">
              <a:lnSpc>
                <a:spcPts val="3110"/>
              </a:lnSpc>
              <a:buNone/>
            </a:pPr>
            <a:r>
              <a:rPr lang="en-US" sz="1945" dirty="0">
                <a:solidFill>
                  <a:srgbClr val="DAD8E9"/>
                </a:solidFill>
                <a:latin typeface="Mukta" pitchFamily="34" charset="0"/>
                <a:ea typeface="Mukta" pitchFamily="34" charset="-122"/>
                <a:cs typeface="Mukta" pitchFamily="34" charset="-120"/>
              </a:rPr>
              <a:t>Yang menghasilkan output seperti gambar dibawah ini:</a:t>
            </a:r>
            <a:endParaRPr lang="en-US" sz="1945" dirty="0"/>
          </a:p>
        </p:txBody>
      </p:sp>
      <p:sp>
        <p:nvSpPr>
          <p:cNvPr id="15" name="Text 7"/>
          <p:cNvSpPr/>
          <p:nvPr>
            <p:custDataLst>
              <p:tags r:id="rId5"/>
            </p:custDataLst>
          </p:nvPr>
        </p:nvSpPr>
        <p:spPr>
          <a:xfrm>
            <a:off x="1049020" y="6541135"/>
            <a:ext cx="12043410" cy="932180"/>
          </a:xfrm>
          <a:prstGeom prst="rect">
            <a:avLst/>
          </a:prstGeom>
          <a:noFill/>
        </p:spPr>
        <p:txBody>
          <a:bodyPr wrap="square" rtlCol="0" anchor="t"/>
          <a:lstStyle/>
          <a:p>
            <a:pPr marL="0" indent="0">
              <a:lnSpc>
                <a:spcPts val="3110"/>
              </a:lnSpc>
              <a:buNone/>
            </a:pPr>
            <a:r>
              <a:rPr lang="en-US" dirty="0">
                <a:solidFill>
                  <a:srgbClr val="DAD8E9"/>
                </a:solidFill>
                <a:latin typeface="Mukta" pitchFamily="34" charset="0"/>
                <a:ea typeface="Mukta" pitchFamily="34" charset="-122"/>
                <a:cs typeface="Mukta" pitchFamily="34" charset="-120"/>
              </a:rPr>
              <a:t>Output lengkapnya akan menghasilkan : </a:t>
            </a:r>
            <a:br>
              <a:rPr lang="en-US" dirty="0">
                <a:solidFill>
                  <a:srgbClr val="DAD8E9"/>
                </a:solidFill>
                <a:latin typeface="Mukta" pitchFamily="34" charset="0"/>
                <a:ea typeface="Mukta" pitchFamily="34" charset="-122"/>
                <a:cs typeface="Mukta" pitchFamily="34" charset="-120"/>
              </a:rPr>
            </a:br>
            <a:r>
              <a:rPr lang="en-US" dirty="0">
                <a:solidFill>
                  <a:srgbClr val="DAD8E9"/>
                </a:solidFill>
                <a:latin typeface="Mukta" pitchFamily="34" charset="0"/>
                <a:ea typeface="Mukta" pitchFamily="34" charset="-122"/>
                <a:cs typeface="Mukta" pitchFamily="34" charset="-120"/>
              </a:rPr>
              <a:t>Unique types: {'Steel', 'Water', 'Ground', 'Psychic', 'Ice', 'Dragon', 'Fire', 'Electric', nan, 'Fairy', 'Poison', 'Normal', 'Bug', 'Flying', 'Rock', 'Grass', 'Fighting', 'Dark', 'Ghost'}</a:t>
            </a:r>
            <a:endParaRPr lang="en-US" dirty="0">
              <a:solidFill>
                <a:srgbClr val="DAD8E9"/>
              </a:solidFill>
              <a:latin typeface="Mukta" pitchFamily="34" charset="0"/>
              <a:ea typeface="Mukta" pitchFamily="34" charset="-122"/>
              <a:cs typeface="Mukta" pitchFamily="34" charset="-120"/>
            </a:endParaRPr>
          </a:p>
        </p:txBody>
      </p:sp>
      <p:pic>
        <p:nvPicPr>
          <p:cNvPr id="16" name="Image 1" descr="preencoded.png"/>
          <p:cNvPicPr>
            <a:picLocks noChangeAspect="1"/>
          </p:cNvPicPr>
          <p:nvPr>
            <p:custDataLst>
              <p:tags r:id="rId6"/>
            </p:custDataLst>
          </p:nvPr>
        </p:nvPicPr>
        <p:blipFill>
          <a:blip r:embed="rId7"/>
          <a:stretch>
            <a:fillRect/>
          </a:stretch>
        </p:blipFill>
        <p:spPr>
          <a:xfrm>
            <a:off x="12739370" y="2988945"/>
            <a:ext cx="980440" cy="980440"/>
          </a:xfrm>
          <a:prstGeom prst="rect">
            <a:avLst/>
          </a:prstGeom>
        </p:spPr>
      </p:pic>
      <p:pic>
        <p:nvPicPr>
          <p:cNvPr id="17" name="Image 2" descr="preencoded.png"/>
          <p:cNvPicPr>
            <a:picLocks noChangeAspect="1"/>
          </p:cNvPicPr>
          <p:nvPr>
            <p:custDataLst>
              <p:tags r:id="rId8"/>
            </p:custDataLst>
          </p:nvPr>
        </p:nvPicPr>
        <p:blipFill>
          <a:blip r:embed="rId9"/>
          <a:stretch>
            <a:fillRect/>
          </a:stretch>
        </p:blipFill>
        <p:spPr>
          <a:xfrm>
            <a:off x="1143714" y="4524732"/>
            <a:ext cx="617220" cy="617220"/>
          </a:xfrm>
          <a:prstGeom prst="rect">
            <a:avLst/>
          </a:prstGeom>
        </p:spPr>
      </p:pic>
      <p:pic>
        <p:nvPicPr>
          <p:cNvPr id="18" name="Image 3" descr="preencoded.png"/>
          <p:cNvPicPr>
            <a:picLocks noChangeAspect="1"/>
          </p:cNvPicPr>
          <p:nvPr>
            <p:custDataLst>
              <p:tags r:id="rId10"/>
            </p:custDataLst>
          </p:nvPr>
        </p:nvPicPr>
        <p:blipFill>
          <a:blip r:embed="rId11"/>
          <a:stretch>
            <a:fillRect/>
          </a:stretch>
        </p:blipFill>
        <p:spPr>
          <a:xfrm>
            <a:off x="-690880" y="0"/>
            <a:ext cx="1577975" cy="1577975"/>
          </a:xfrm>
          <a:prstGeom prst="rect">
            <a:avLst/>
          </a:prstGeom>
        </p:spPr>
      </p:pic>
      <p:pic>
        <p:nvPicPr>
          <p:cNvPr id="19" name="Image 4" descr="preencoded.png"/>
          <p:cNvPicPr>
            <a:picLocks noChangeAspect="1"/>
          </p:cNvPicPr>
          <p:nvPr>
            <p:custDataLst>
              <p:tags r:id="rId12"/>
            </p:custDataLst>
          </p:nvPr>
        </p:nvPicPr>
        <p:blipFill>
          <a:blip r:embed="rId13"/>
          <a:stretch>
            <a:fillRect/>
          </a:stretch>
        </p:blipFill>
        <p:spPr>
          <a:xfrm>
            <a:off x="13326626" y="7350482"/>
            <a:ext cx="617220" cy="6172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40005"/>
            <a:ext cx="14630400" cy="8229600"/>
          </a:xfrm>
          <a:prstGeom prst="rect">
            <a:avLst/>
          </a:prstGeom>
          <a:solidFill>
            <a:srgbClr val="0B0C23">
              <a:alpha val="75000"/>
            </a:srgbClr>
          </a:solidFill>
        </p:spPr>
      </p:sp>
      <p:sp>
        <p:nvSpPr>
          <p:cNvPr id="4" name="Text 1"/>
          <p:cNvSpPr/>
          <p:nvPr/>
        </p:nvSpPr>
        <p:spPr>
          <a:xfrm>
            <a:off x="3962400" y="515620"/>
            <a:ext cx="6705600" cy="685800"/>
          </a:xfrm>
          <a:prstGeom prst="rect">
            <a:avLst/>
          </a:prstGeom>
          <a:noFill/>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Menggunakan df.desribe</a:t>
            </a:r>
            <a:endParaRPr lang="en-US" sz="4320" dirty="0"/>
          </a:p>
        </p:txBody>
      </p:sp>
      <p:sp>
        <p:nvSpPr>
          <p:cNvPr id="7" name="Text 3"/>
          <p:cNvSpPr/>
          <p:nvPr/>
        </p:nvSpPr>
        <p:spPr>
          <a:xfrm>
            <a:off x="1762125" y="6456045"/>
            <a:ext cx="11107420" cy="1184910"/>
          </a:xfrm>
          <a:prstGeom prst="rect">
            <a:avLst/>
          </a:prstGeom>
          <a:noFill/>
        </p:spPr>
        <p:txBody>
          <a:bodyPr wrap="square" rtlCol="0" anchor="t"/>
          <a:lstStyle/>
          <a:p>
            <a:pPr marL="0" indent="0" algn="just">
              <a:lnSpc>
                <a:spcPts val="3110"/>
              </a:lnSpc>
              <a:buNone/>
            </a:pPr>
            <a:r>
              <a:rPr lang="en-US" sz="2400" dirty="0">
                <a:solidFill>
                  <a:srgbClr val="DAD8E9"/>
                </a:solidFill>
                <a:latin typeface="Mukta" pitchFamily="34" charset="0"/>
                <a:ea typeface="Mukta" pitchFamily="34" charset="-122"/>
                <a:cs typeface="Mukta" pitchFamily="34" charset="-120"/>
              </a:rPr>
              <a:t>Kita menggunakan df.describe untuk dapat mengetahui ringkasan </a:t>
            </a:r>
            <a:endParaRPr lang="en-US" sz="2400" dirty="0">
              <a:solidFill>
                <a:srgbClr val="DAD8E9"/>
              </a:solidFill>
              <a:latin typeface="Mukta" pitchFamily="34" charset="0"/>
              <a:ea typeface="Mukta" pitchFamily="34" charset="-122"/>
              <a:cs typeface="Mukta" pitchFamily="34" charset="-120"/>
            </a:endParaRPr>
          </a:p>
          <a:p>
            <a:pPr marL="0" indent="0" algn="just">
              <a:lnSpc>
                <a:spcPts val="3110"/>
              </a:lnSpc>
              <a:buNone/>
            </a:pPr>
            <a:r>
              <a:rPr lang="en-US" sz="2400" dirty="0">
                <a:solidFill>
                  <a:srgbClr val="DAD8E9"/>
                </a:solidFill>
                <a:latin typeface="Mukta" pitchFamily="34" charset="0"/>
                <a:ea typeface="Mukta" pitchFamily="34" charset="-122"/>
                <a:cs typeface="Mukta" pitchFamily="34" charset="-120"/>
              </a:rPr>
              <a:t>statistik pada data pokemon baik rata-rata, median dan lain-lainnya.</a:t>
            </a:r>
            <a:endParaRPr lang="en-US" sz="2400" dirty="0"/>
          </a:p>
        </p:txBody>
      </p:sp>
      <p:pic>
        <p:nvPicPr>
          <p:cNvPr id="18" name="Picture 17"/>
          <p:cNvPicPr>
            <a:picLocks noChangeAspect="1"/>
          </p:cNvPicPr>
          <p:nvPr>
            <p:custDataLst>
              <p:tags r:id="rId2"/>
            </p:custDataLst>
          </p:nvPr>
        </p:nvPicPr>
        <p:blipFill>
          <a:blip r:embed="rId3"/>
          <a:stretch>
            <a:fillRect/>
          </a:stretch>
        </p:blipFill>
        <p:spPr>
          <a:xfrm>
            <a:off x="2129155" y="2131695"/>
            <a:ext cx="10372725" cy="4057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p:spPr>
      </p:sp>
      <p:sp>
        <p:nvSpPr>
          <p:cNvPr id="4" name="Text 1"/>
          <p:cNvSpPr/>
          <p:nvPr/>
        </p:nvSpPr>
        <p:spPr>
          <a:xfrm>
            <a:off x="1321435" y="586740"/>
            <a:ext cx="12017375" cy="685800"/>
          </a:xfrm>
          <a:prstGeom prst="rect">
            <a:avLst/>
          </a:prstGeom>
          <a:noFill/>
        </p:spPr>
        <p:txBody>
          <a:bodyPr wrap="none" rtlCol="0" anchor="t"/>
          <a:lstStyle/>
          <a:p>
            <a:pPr marL="0" indent="0" algn="ctr">
              <a:lnSpc>
                <a:spcPts val="5400"/>
              </a:lnSpc>
              <a:buNone/>
            </a:pPr>
            <a:r>
              <a:rPr lang="en-US" sz="4320" dirty="0">
                <a:solidFill>
                  <a:srgbClr val="C6BFEE"/>
                </a:solidFill>
                <a:latin typeface="Prompt" pitchFamily="34" charset="0"/>
                <a:ea typeface="Prompt" pitchFamily="34" charset="-122"/>
                <a:cs typeface="Prompt" pitchFamily="34" charset="-120"/>
              </a:rPr>
              <a:t>TYPE POKEMON</a:t>
            </a:r>
            <a:endParaRPr lang="en-US" sz="4320" dirty="0"/>
          </a:p>
        </p:txBody>
      </p:sp>
      <p:sp>
        <p:nvSpPr>
          <p:cNvPr id="11" name="Text 8"/>
          <p:cNvSpPr/>
          <p:nvPr/>
        </p:nvSpPr>
        <p:spPr>
          <a:xfrm>
            <a:off x="7498080" y="3102610"/>
            <a:ext cx="6783070" cy="3017520"/>
          </a:xfrm>
          <a:prstGeom prst="rect">
            <a:avLst/>
          </a:prstGeom>
          <a:noFill/>
        </p:spPr>
        <p:txBody>
          <a:bodyPr wrap="none" rtlCol="0" anchor="t"/>
          <a:lstStyle/>
          <a:p>
            <a:pPr marL="0" indent="0" algn="just">
              <a:lnSpc>
                <a:spcPts val="2700"/>
              </a:lnSpc>
              <a:buNone/>
            </a:pPr>
            <a:r>
              <a:rPr lang="en-US" sz="2160" dirty="0">
                <a:solidFill>
                  <a:srgbClr val="DAD8E9"/>
                </a:solidFill>
                <a:latin typeface="Prompt" pitchFamily="34" charset="0"/>
                <a:ea typeface="Prompt" pitchFamily="34" charset="-122"/>
                <a:cs typeface="Prompt" pitchFamily="34" charset="-120"/>
              </a:rPr>
              <a:t>Kita dapat mengetahui jumlah kombinasi Type </a:t>
            </a:r>
            <a:br>
              <a:rPr lang="en-US" sz="2160" dirty="0">
                <a:solidFill>
                  <a:srgbClr val="DAD8E9"/>
                </a:solidFill>
                <a:latin typeface="Prompt" pitchFamily="34" charset="0"/>
                <a:ea typeface="Prompt" pitchFamily="34" charset="-122"/>
                <a:cs typeface="Prompt" pitchFamily="34" charset="-120"/>
              </a:rPr>
            </a:br>
            <a:r>
              <a:rPr lang="en-US" sz="2160" dirty="0">
                <a:solidFill>
                  <a:srgbClr val="DAD8E9"/>
                </a:solidFill>
                <a:latin typeface="Prompt" pitchFamily="34" charset="0"/>
                <a:ea typeface="Prompt" pitchFamily="34" charset="-122"/>
                <a:cs typeface="Prompt" pitchFamily="34" charset="-120"/>
              </a:rPr>
              <a:t>dari setiap pokemon dari yang paling banyak</a:t>
            </a:r>
            <a:endParaRPr lang="en-US" sz="2160" dirty="0">
              <a:solidFill>
                <a:srgbClr val="DAD8E9"/>
              </a:solidFill>
              <a:latin typeface="Prompt" pitchFamily="34" charset="0"/>
              <a:ea typeface="Prompt" pitchFamily="34" charset="-122"/>
              <a:cs typeface="Prompt" pitchFamily="34" charset="-120"/>
            </a:endParaRPr>
          </a:p>
          <a:p>
            <a:pPr marL="0" indent="0" algn="just">
              <a:lnSpc>
                <a:spcPts val="2700"/>
              </a:lnSpc>
              <a:buNone/>
            </a:pPr>
            <a:r>
              <a:rPr lang="en-US" sz="2160" dirty="0">
                <a:solidFill>
                  <a:srgbClr val="DAD8E9"/>
                </a:solidFill>
                <a:latin typeface="Prompt" pitchFamily="34" charset="0"/>
                <a:ea typeface="Prompt" pitchFamily="34" charset="-122"/>
                <a:cs typeface="Prompt" pitchFamily="34" charset="-120"/>
              </a:rPr>
              <a:t>dimiliki sampai paling sedikit pokemon yang </a:t>
            </a:r>
            <a:endParaRPr lang="en-US" sz="2160" dirty="0">
              <a:solidFill>
                <a:srgbClr val="DAD8E9"/>
              </a:solidFill>
              <a:latin typeface="Prompt" pitchFamily="34" charset="0"/>
              <a:ea typeface="Prompt" pitchFamily="34" charset="-122"/>
              <a:cs typeface="Prompt" pitchFamily="34" charset="-120"/>
            </a:endParaRPr>
          </a:p>
          <a:p>
            <a:pPr marL="0" indent="0" algn="just">
              <a:lnSpc>
                <a:spcPts val="2700"/>
              </a:lnSpc>
              <a:buNone/>
            </a:pPr>
            <a:r>
              <a:rPr lang="en-US" sz="2160" dirty="0">
                <a:solidFill>
                  <a:srgbClr val="DAD8E9"/>
                </a:solidFill>
                <a:latin typeface="Prompt" pitchFamily="34" charset="0"/>
                <a:ea typeface="Prompt" pitchFamily="34" charset="-122"/>
                <a:cs typeface="Prompt" pitchFamily="34" charset="-120"/>
              </a:rPr>
              <a:t>memiliki kombinasi type dengan menjadikan</a:t>
            </a:r>
            <a:endParaRPr lang="en-US" sz="2160" dirty="0">
              <a:solidFill>
                <a:srgbClr val="DAD8E9"/>
              </a:solidFill>
              <a:latin typeface="Prompt" pitchFamily="34" charset="0"/>
              <a:ea typeface="Prompt" pitchFamily="34" charset="-122"/>
              <a:cs typeface="Prompt" pitchFamily="34" charset="-120"/>
            </a:endParaRPr>
          </a:p>
          <a:p>
            <a:pPr marL="0" indent="0" algn="just">
              <a:lnSpc>
                <a:spcPts val="2700"/>
              </a:lnSpc>
              <a:buNone/>
            </a:pPr>
            <a:r>
              <a:rPr lang="en-US" sz="2160" dirty="0">
                <a:solidFill>
                  <a:srgbClr val="DAD8E9"/>
                </a:solidFill>
                <a:latin typeface="Prompt" pitchFamily="34" charset="0"/>
                <a:ea typeface="Prompt" pitchFamily="34" charset="-122"/>
                <a:cs typeface="Prompt" pitchFamily="34" charset="-120"/>
              </a:rPr>
              <a:t>kolom Type_Combined menjadi suatu variabel</a:t>
            </a:r>
            <a:br>
              <a:rPr lang="en-US" sz="2160" dirty="0">
                <a:solidFill>
                  <a:srgbClr val="DAD8E9"/>
                </a:solidFill>
                <a:latin typeface="Prompt" pitchFamily="34" charset="0"/>
                <a:ea typeface="Prompt" pitchFamily="34" charset="-122"/>
                <a:cs typeface="Prompt" pitchFamily="34" charset="-120"/>
              </a:rPr>
            </a:br>
            <a:r>
              <a:rPr lang="en-US" sz="2160" dirty="0">
                <a:solidFill>
                  <a:srgbClr val="DAD8E9"/>
                </a:solidFill>
                <a:latin typeface="Prompt" pitchFamily="34" charset="0"/>
                <a:ea typeface="Prompt" pitchFamily="34" charset="-122"/>
                <a:cs typeface="Prompt" pitchFamily="34" charset="-120"/>
              </a:rPr>
              <a:t>yang memuat data Type 1 &amp; Type 2 didalamnya</a:t>
            </a:r>
            <a:br>
              <a:rPr lang="en-US" sz="2160" dirty="0">
                <a:solidFill>
                  <a:srgbClr val="DAD8E9"/>
                </a:solidFill>
                <a:latin typeface="Prompt" pitchFamily="34" charset="0"/>
                <a:ea typeface="Prompt" pitchFamily="34" charset="-122"/>
                <a:cs typeface="Prompt" pitchFamily="34" charset="-120"/>
              </a:rPr>
            </a:br>
            <a:r>
              <a:rPr lang="en-US" sz="2160" dirty="0">
                <a:solidFill>
                  <a:srgbClr val="DAD8E9"/>
                </a:solidFill>
                <a:latin typeface="Prompt" pitchFamily="34" charset="0"/>
                <a:ea typeface="Prompt" pitchFamily="34" charset="-122"/>
                <a:cs typeface="Prompt" pitchFamily="34" charset="-120"/>
              </a:rPr>
              <a:t>dan ditotalkan pada setiap data Type</a:t>
            </a:r>
            <a:endParaRPr lang="en-US" sz="2160" dirty="0">
              <a:solidFill>
                <a:srgbClr val="DAD8E9"/>
              </a:solidFill>
              <a:latin typeface="Prompt" pitchFamily="34" charset="0"/>
              <a:ea typeface="Prompt" pitchFamily="34" charset="-122"/>
              <a:cs typeface="Prompt" pitchFamily="34" charset="-120"/>
            </a:endParaRPr>
          </a:p>
        </p:txBody>
      </p:sp>
      <p:sp>
        <p:nvSpPr>
          <p:cNvPr id="12" name="Text 9"/>
          <p:cNvSpPr/>
          <p:nvPr/>
        </p:nvSpPr>
        <p:spPr>
          <a:xfrm>
            <a:off x="8240911" y="3593544"/>
            <a:ext cx="5068253" cy="790099"/>
          </a:xfrm>
          <a:prstGeom prst="rect">
            <a:avLst/>
          </a:prstGeom>
          <a:noFill/>
        </p:spPr>
        <p:txBody>
          <a:bodyPr wrap="square" rtlCol="0" anchor="t"/>
          <a:lstStyle/>
          <a:p>
            <a:pPr marL="0" indent="0">
              <a:lnSpc>
                <a:spcPts val="3110"/>
              </a:lnSpc>
              <a:buNone/>
            </a:pPr>
            <a:endParaRPr lang="en-US" sz="1945" dirty="0"/>
          </a:p>
        </p:txBody>
      </p:sp>
      <p:pic>
        <p:nvPicPr>
          <p:cNvPr id="23" name="Picture 22"/>
          <p:cNvPicPr>
            <a:picLocks noChangeAspect="1"/>
          </p:cNvPicPr>
          <p:nvPr>
            <p:custDataLst>
              <p:tags r:id="rId2"/>
            </p:custDataLst>
          </p:nvPr>
        </p:nvPicPr>
        <p:blipFill>
          <a:blip r:embed="rId3"/>
          <a:stretch>
            <a:fillRect/>
          </a:stretch>
        </p:blipFill>
        <p:spPr>
          <a:xfrm>
            <a:off x="412750" y="2252345"/>
            <a:ext cx="6903085" cy="4709160"/>
          </a:xfrm>
          <a:prstGeom prst="rect">
            <a:avLst/>
          </a:prstGeom>
        </p:spPr>
      </p:pic>
      <p:sp>
        <p:nvSpPr>
          <p:cNvPr id="24" name="Shape 8"/>
          <p:cNvSpPr/>
          <p:nvPr>
            <p:custDataLst>
              <p:tags r:id="rId4"/>
            </p:custDataLst>
          </p:nvPr>
        </p:nvSpPr>
        <p:spPr>
          <a:xfrm>
            <a:off x="17401540" y="1406525"/>
            <a:ext cx="13027025" cy="6406515"/>
          </a:xfrm>
          <a:prstGeom prst="roundRect">
            <a:avLst>
              <a:gd name="adj" fmla="val 6154"/>
            </a:avLst>
          </a:prstGeom>
          <a:solidFill>
            <a:srgbClr val="542C49"/>
          </a:solidFill>
          <a:ln w="15240">
            <a:solidFill>
              <a:srgbClr val="6D4562"/>
            </a:solidFill>
            <a:prstDash val="solid"/>
          </a:ln>
        </p:spPr>
      </p:sp>
      <p:pic>
        <p:nvPicPr>
          <p:cNvPr id="25" name="Picture 24" descr="Screenshot 2024-06-28 234709"/>
          <p:cNvPicPr>
            <a:picLocks noChangeAspect="1"/>
          </p:cNvPicPr>
          <p:nvPr>
            <p:custDataLst>
              <p:tags r:id="rId5"/>
            </p:custDataLst>
          </p:nvPr>
        </p:nvPicPr>
        <p:blipFill>
          <a:blip r:embed="rId6"/>
          <a:stretch>
            <a:fillRect/>
          </a:stretch>
        </p:blipFill>
        <p:spPr>
          <a:xfrm>
            <a:off x="17592040" y="1837055"/>
            <a:ext cx="9505950" cy="5505450"/>
          </a:xfrm>
          <a:prstGeom prst="rect">
            <a:avLst/>
          </a:prstGeom>
        </p:spPr>
      </p:pic>
      <p:sp>
        <p:nvSpPr>
          <p:cNvPr id="26" name="Text 4"/>
          <p:cNvSpPr/>
          <p:nvPr>
            <p:custDataLst>
              <p:tags r:id="rId7"/>
            </p:custDataLst>
          </p:nvPr>
        </p:nvSpPr>
        <p:spPr>
          <a:xfrm>
            <a:off x="27024965" y="2252345"/>
            <a:ext cx="3403600" cy="5541010"/>
          </a:xfrm>
          <a:prstGeom prst="rect">
            <a:avLst/>
          </a:prstGeom>
          <a:noFill/>
        </p:spPr>
        <p:txBody>
          <a:bodyPr wrap="square" rtlCol="0" anchor="t"/>
          <a:p>
            <a:pPr marL="0" indent="0">
              <a:lnSpc>
                <a:spcPts val="3110"/>
              </a:lnSpc>
              <a:buNone/>
            </a:pPr>
            <a:r>
              <a:rPr lang="en-US" sz="2300" dirty="0">
                <a:solidFill>
                  <a:srgbClr val="DAD8E9"/>
                </a:solidFill>
                <a:latin typeface="Mukta" pitchFamily="34" charset="0"/>
                <a:ea typeface="Mukta" pitchFamily="34" charset="-122"/>
                <a:cs typeface="Mukta" pitchFamily="34" charset="-120"/>
              </a:rPr>
              <a:t>Mencari jumlah pokemon pada setiap elemen/type dengan menggunakan perulangan (for) yang type/elemennya merupakan gabungan Kolom Type 1 &amp; Type 2 sehingga dapat diperoleh ouput jumlah pokemon pada setiap Type nya.</a:t>
            </a:r>
            <a:endParaRPr lang="en-US" sz="23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p:spPr>
      </p:sp>
      <p:sp>
        <p:nvSpPr>
          <p:cNvPr id="4" name="Text 1"/>
          <p:cNvSpPr/>
          <p:nvPr/>
        </p:nvSpPr>
        <p:spPr>
          <a:xfrm>
            <a:off x="1628775" y="557530"/>
            <a:ext cx="11410315" cy="685800"/>
          </a:xfrm>
          <a:prstGeom prst="rect">
            <a:avLst/>
          </a:prstGeom>
          <a:noFill/>
        </p:spPr>
        <p:txBody>
          <a:bodyPr wrap="none" rtlCol="0" anchor="t"/>
          <a:lstStyle/>
          <a:p>
            <a:pPr marL="0" indent="0" algn="ctr">
              <a:lnSpc>
                <a:spcPts val="5400"/>
              </a:lnSpc>
              <a:buNone/>
            </a:pPr>
            <a:r>
              <a:rPr lang="en-US" sz="4320" dirty="0">
                <a:solidFill>
                  <a:srgbClr val="C6BFEE"/>
                </a:solidFill>
                <a:latin typeface="Prompt" pitchFamily="34" charset="0"/>
                <a:ea typeface="Prompt" pitchFamily="34" charset="-122"/>
                <a:cs typeface="Prompt" pitchFamily="34" charset="-120"/>
              </a:rPr>
              <a:t>TYPE POKEMON</a:t>
            </a:r>
            <a:endParaRPr lang="en-US" sz="4320" dirty="0"/>
          </a:p>
        </p:txBody>
      </p:sp>
      <p:sp>
        <p:nvSpPr>
          <p:cNvPr id="11" name="Shape 8"/>
          <p:cNvSpPr/>
          <p:nvPr/>
        </p:nvSpPr>
        <p:spPr>
          <a:xfrm>
            <a:off x="668655" y="1406525"/>
            <a:ext cx="13027025" cy="6406515"/>
          </a:xfrm>
          <a:prstGeom prst="roundRect">
            <a:avLst>
              <a:gd name="adj" fmla="val 6154"/>
            </a:avLst>
          </a:prstGeom>
          <a:solidFill>
            <a:srgbClr val="542C49"/>
          </a:solidFill>
          <a:ln w="15240">
            <a:solidFill>
              <a:srgbClr val="6D4562"/>
            </a:solidFill>
            <a:prstDash val="solid"/>
          </a:ln>
        </p:spPr>
      </p:sp>
      <p:sp>
        <p:nvSpPr>
          <p:cNvPr id="13" name="Text 10"/>
          <p:cNvSpPr/>
          <p:nvPr/>
        </p:nvSpPr>
        <p:spPr>
          <a:xfrm>
            <a:off x="1583412" y="5581055"/>
            <a:ext cx="5346383" cy="790099"/>
          </a:xfrm>
          <a:prstGeom prst="rect">
            <a:avLst/>
          </a:prstGeom>
          <a:noFill/>
        </p:spPr>
        <p:txBody>
          <a:bodyPr wrap="square" rtlCol="0" anchor="t"/>
          <a:lstStyle/>
          <a:p>
            <a:pPr marL="0" indent="0">
              <a:lnSpc>
                <a:spcPts val="3110"/>
              </a:lnSpc>
              <a:buNone/>
            </a:pPr>
            <a:endParaRPr lang="en-US" sz="1945" dirty="0"/>
          </a:p>
        </p:txBody>
      </p:sp>
      <p:pic>
        <p:nvPicPr>
          <p:cNvPr id="18" name="Picture 17" descr="Screenshot 2024-06-28 234709"/>
          <p:cNvPicPr>
            <a:picLocks noChangeAspect="1"/>
          </p:cNvPicPr>
          <p:nvPr/>
        </p:nvPicPr>
        <p:blipFill>
          <a:blip r:embed="rId2"/>
          <a:stretch>
            <a:fillRect/>
          </a:stretch>
        </p:blipFill>
        <p:spPr>
          <a:xfrm>
            <a:off x="893445" y="1856740"/>
            <a:ext cx="9286240" cy="5378450"/>
          </a:xfrm>
          <a:prstGeom prst="rect">
            <a:avLst/>
          </a:prstGeom>
        </p:spPr>
      </p:pic>
      <p:sp>
        <p:nvSpPr>
          <p:cNvPr id="19" name="Text 4"/>
          <p:cNvSpPr/>
          <p:nvPr>
            <p:custDataLst>
              <p:tags r:id="rId3"/>
            </p:custDataLst>
          </p:nvPr>
        </p:nvSpPr>
        <p:spPr>
          <a:xfrm>
            <a:off x="10326370" y="1856740"/>
            <a:ext cx="3403600" cy="5541010"/>
          </a:xfrm>
          <a:prstGeom prst="rect">
            <a:avLst/>
          </a:prstGeom>
          <a:noFill/>
        </p:spPr>
        <p:txBody>
          <a:bodyPr wrap="square" rtlCol="0" anchor="t"/>
          <a:p>
            <a:pPr marL="0" indent="0">
              <a:lnSpc>
                <a:spcPts val="3110"/>
              </a:lnSpc>
              <a:buNone/>
            </a:pPr>
            <a:r>
              <a:rPr lang="en-US" sz="2300" dirty="0">
                <a:solidFill>
                  <a:srgbClr val="DAD8E9"/>
                </a:solidFill>
                <a:latin typeface="Mukta" pitchFamily="34" charset="0"/>
                <a:ea typeface="Mukta" pitchFamily="34" charset="-122"/>
                <a:cs typeface="Mukta" pitchFamily="34" charset="-120"/>
              </a:rPr>
              <a:t>Mencari jumlah pokemon pada setiap elemen/type dengan menggunakan perulangan (for) yang type/elemennya merupakan gabungan Kolom Type 1 &amp; Type 2 sehingga dapat diperoleh ouput jumlah pokemon pada setiap Type nya.</a:t>
            </a:r>
            <a:endParaRPr lang="en-US" sz="23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p:spPr>
      </p:sp>
      <p:sp>
        <p:nvSpPr>
          <p:cNvPr id="4" name="Text 1"/>
          <p:cNvSpPr/>
          <p:nvPr/>
        </p:nvSpPr>
        <p:spPr>
          <a:xfrm>
            <a:off x="1667510" y="5423535"/>
            <a:ext cx="11244580" cy="1921510"/>
          </a:xfrm>
          <a:prstGeom prst="rect">
            <a:avLst/>
          </a:prstGeom>
          <a:noFill/>
        </p:spPr>
        <p:txBody>
          <a:bodyPr wrap="none" rtlCol="0" anchor="t"/>
          <a:lstStyle/>
          <a:p>
            <a:pPr marL="0" indent="0" algn="ctr">
              <a:lnSpc>
                <a:spcPts val="5400"/>
              </a:lnSpc>
              <a:buNone/>
            </a:pPr>
            <a:r>
              <a:rPr lang="en-US" sz="3600" dirty="0">
                <a:solidFill>
                  <a:srgbClr val="C6BFEE"/>
                </a:solidFill>
                <a:latin typeface="Prompt" pitchFamily="34" charset="0"/>
                <a:ea typeface="Prompt" pitchFamily="34" charset="-122"/>
                <a:cs typeface="Prompt" pitchFamily="34" charset="-120"/>
              </a:rPr>
              <a:t>Mengetahui pokemon legendary menggunakan </a:t>
            </a:r>
            <a:br>
              <a:rPr lang="en-US" sz="3600" dirty="0">
                <a:solidFill>
                  <a:srgbClr val="C6BFEE"/>
                </a:solidFill>
                <a:latin typeface="Prompt" pitchFamily="34" charset="0"/>
                <a:ea typeface="Prompt" pitchFamily="34" charset="-122"/>
                <a:cs typeface="Prompt" pitchFamily="34" charset="-120"/>
              </a:rPr>
            </a:br>
            <a:r>
              <a:rPr lang="en-US" sz="3600" dirty="0">
                <a:solidFill>
                  <a:srgbClr val="C6BFEE"/>
                </a:solidFill>
                <a:latin typeface="Prompt" pitchFamily="34" charset="0"/>
                <a:ea typeface="Prompt" pitchFamily="34" charset="-122"/>
                <a:cs typeface="Prompt" pitchFamily="34" charset="-120"/>
              </a:rPr>
              <a:t>variabel yang nilai variabelnya adalah hasil True</a:t>
            </a:r>
            <a:br>
              <a:rPr lang="en-US" sz="3600" dirty="0">
                <a:solidFill>
                  <a:srgbClr val="C6BFEE"/>
                </a:solidFill>
                <a:latin typeface="Prompt" pitchFamily="34" charset="0"/>
                <a:ea typeface="Prompt" pitchFamily="34" charset="-122"/>
                <a:cs typeface="Prompt" pitchFamily="34" charset="-120"/>
              </a:rPr>
            </a:br>
            <a:r>
              <a:rPr lang="en-US" sz="3600" dirty="0">
                <a:solidFill>
                  <a:srgbClr val="C6BFEE"/>
                </a:solidFill>
                <a:latin typeface="Prompt" pitchFamily="34" charset="0"/>
                <a:ea typeface="Prompt" pitchFamily="34" charset="-122"/>
                <a:cs typeface="Prompt" pitchFamily="34" charset="-120"/>
              </a:rPr>
              <a:t>dari kolom data Legendary</a:t>
            </a:r>
            <a:endParaRPr lang="en-US" sz="3600" dirty="0">
              <a:solidFill>
                <a:srgbClr val="C6BFEE"/>
              </a:solidFill>
              <a:latin typeface="Prompt" pitchFamily="34" charset="0"/>
              <a:ea typeface="Prompt" pitchFamily="34" charset="-122"/>
              <a:cs typeface="Prompt" pitchFamily="34" charset="-120"/>
            </a:endParaRPr>
          </a:p>
        </p:txBody>
      </p:sp>
      <p:pic>
        <p:nvPicPr>
          <p:cNvPr id="21" name="Picture 20"/>
          <p:cNvPicPr>
            <a:picLocks noChangeAspect="1"/>
          </p:cNvPicPr>
          <p:nvPr>
            <p:custDataLst>
              <p:tags r:id="rId2"/>
            </p:custDataLst>
          </p:nvPr>
        </p:nvPicPr>
        <p:blipFill>
          <a:blip r:embed="rId3"/>
          <a:stretch>
            <a:fillRect/>
          </a:stretch>
        </p:blipFill>
        <p:spPr>
          <a:xfrm>
            <a:off x="1667510" y="711835"/>
            <a:ext cx="11191875" cy="450532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3559</Words>
  <Application>WPS Presentation</Application>
  <PresentationFormat>On-screen Show (16:9)</PresentationFormat>
  <Paragraphs>79</Paragraphs>
  <Slides>15</Slides>
  <Notes>8</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15</vt:i4>
      </vt:variant>
    </vt:vector>
  </HeadingPairs>
  <TitlesOfParts>
    <vt:vector size="32" baseType="lpstr">
      <vt:lpstr>Arial</vt:lpstr>
      <vt:lpstr>SimSun</vt:lpstr>
      <vt:lpstr>Wingdings</vt:lpstr>
      <vt:lpstr>Prompt</vt:lpstr>
      <vt:lpstr>Segoe Print</vt:lpstr>
      <vt:lpstr>Prompt</vt:lpstr>
      <vt:lpstr>Prompt</vt:lpstr>
      <vt:lpstr>Mukta</vt:lpstr>
      <vt:lpstr>Mukta</vt:lpstr>
      <vt:lpstr>Mukta</vt:lpstr>
      <vt:lpstr>Times New Roman</vt:lpstr>
      <vt:lpstr>Calibri</vt:lpstr>
      <vt:lpstr>Microsoft YaHei</vt:lpstr>
      <vt:lpstr>Arial Unicode MS</vt:lpstr>
      <vt:lpstr>MingLiU-ExtB</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Hype</cp:lastModifiedBy>
  <cp:revision>8</cp:revision>
  <dcterms:created xsi:type="dcterms:W3CDTF">2024-06-28T09:15:00Z</dcterms:created>
  <dcterms:modified xsi:type="dcterms:W3CDTF">2024-06-29T14:06:43Z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F4DAA49939454E92943C588C1023BB1F_13</vt:lpwstr>
  </property>
  <property fmtid="{D5CDD505-2E9C-101B-9397-08002B2CF9AE}" pid="3" name="KSOProductBuildVer">
    <vt:lpwstr>1033-12.2.0.17119</vt:lpwstr>
  </property>
</Properties>
</file>