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p:cViewPr varScale="1">
        <p:scale>
          <a:sx n="123" d="100"/>
          <a:sy n="123"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92F8-45A5-9D22-B608-7177880C6847}"/>
              </a:ext>
            </a:extLst>
          </p:cNvPr>
          <p:cNvSpPr>
            <a:spLocks noGrp="1"/>
          </p:cNvSpPr>
          <p:nvPr>
            <p:ph type="ctrTitle"/>
          </p:nvPr>
        </p:nvSpPr>
        <p:spPr>
          <a:xfrm>
            <a:off x="2469943" y="2080621"/>
            <a:ext cx="8915399" cy="2262781"/>
          </a:xfrm>
        </p:spPr>
        <p:txBody>
          <a:bodyPr>
            <a:normAutofit fontScale="90000"/>
          </a:bodyPr>
          <a:lstStyle/>
          <a:p>
            <a:pPr algn="ctr"/>
            <a:r>
              <a:rPr lang="en-US" b="1" i="0"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Why Use CI/CD Technologies </a:t>
            </a:r>
            <a:r>
              <a:rPr lang="en-US" b="1" i="0" dirty="0">
                <a:solidFill>
                  <a:srgbClr val="FF0000"/>
                </a:solidFill>
                <a:effectLst/>
                <a:latin typeface="-apple-system"/>
              </a:rPr>
              <a:t>in </a:t>
            </a:r>
            <a:r>
              <a:rPr lang="en-US" b="1" dirty="0" err="1">
                <a:solidFill>
                  <a:srgbClr val="FF0000"/>
                </a:solidFill>
                <a:effectLst/>
                <a:latin typeface="Helvetica Neue" panose="02000503000000020004" pitchFamily="2" charset="0"/>
              </a:rPr>
              <a:t>UdaPeople</a:t>
            </a:r>
            <a:r>
              <a:rPr lang="en-US" b="1" dirty="0">
                <a:solidFill>
                  <a:srgbClr val="FF0000"/>
                </a:solidFill>
                <a:effectLst/>
                <a:latin typeface="Helvetica Neue" panose="02000503000000020004" pitchFamily="2" charset="0"/>
              </a:rPr>
              <a:t> Application</a:t>
            </a:r>
            <a:endParaRPr lang="en-EG" b="1" dirty="0">
              <a:solidFill>
                <a:srgbClr val="FF0000"/>
              </a:solidFill>
            </a:endParaRPr>
          </a:p>
        </p:txBody>
      </p:sp>
      <p:sp>
        <p:nvSpPr>
          <p:cNvPr id="3" name="Subtitle 2">
            <a:extLst>
              <a:ext uri="{FF2B5EF4-FFF2-40B4-BE49-F238E27FC236}">
                <a16:creationId xmlns:a16="http://schemas.microsoft.com/office/drawing/2014/main" id="{363B0229-2844-D7A5-B351-09C414F79E20}"/>
              </a:ext>
            </a:extLst>
          </p:cNvPr>
          <p:cNvSpPr>
            <a:spLocks noGrp="1"/>
          </p:cNvSpPr>
          <p:nvPr>
            <p:ph type="subTitle" idx="1"/>
          </p:nvPr>
        </p:nvSpPr>
        <p:spPr/>
        <p:txBody>
          <a:bodyPr/>
          <a:lstStyle/>
          <a:p>
            <a:pPr marL="0" indent="0" algn="l" defTabSz="457200" rtl="1" eaLnBrk="1" latinLnBrk="0" hangingPunct="1">
              <a:spcBef>
                <a:spcPts val="1000"/>
              </a:spcBef>
              <a:spcAft>
                <a:spcPts val="0"/>
              </a:spcAft>
              <a:buClr>
                <a:schemeClr val="accent1"/>
              </a:buClr>
              <a:buFont typeface="Wingdings 3" charset="2"/>
              <a:buNone/>
            </a:pPr>
            <a:endParaRPr lang="en-EG" dirty="0"/>
          </a:p>
        </p:txBody>
      </p:sp>
    </p:spTree>
    <p:extLst>
      <p:ext uri="{BB962C8B-B14F-4D97-AF65-F5344CB8AC3E}">
        <p14:creationId xmlns:p14="http://schemas.microsoft.com/office/powerpoint/2010/main" val="213170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2BE2-CE47-F695-28B5-CE8504191515}"/>
              </a:ext>
            </a:extLst>
          </p:cNvPr>
          <p:cNvSpPr>
            <a:spLocks noGrp="1"/>
          </p:cNvSpPr>
          <p:nvPr>
            <p:ph type="title"/>
          </p:nvPr>
        </p:nvSpPr>
        <p:spPr>
          <a:xfrm>
            <a:off x="2592925" y="624110"/>
            <a:ext cx="8911687" cy="653972"/>
          </a:xfrm>
        </p:spPr>
        <p:txBody>
          <a:bodyPr/>
          <a:lstStyle/>
          <a:p>
            <a:r>
              <a:rPr lang="en-US" b="1" i="0"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What is CI/CD?</a:t>
            </a:r>
          </a:p>
        </p:txBody>
      </p:sp>
      <p:sp>
        <p:nvSpPr>
          <p:cNvPr id="3" name="Content Placeholder 2">
            <a:extLst>
              <a:ext uri="{FF2B5EF4-FFF2-40B4-BE49-F238E27FC236}">
                <a16:creationId xmlns:a16="http://schemas.microsoft.com/office/drawing/2014/main" id="{5C07FEE2-B525-CE25-BDAE-79307DB007A5}"/>
              </a:ext>
            </a:extLst>
          </p:cNvPr>
          <p:cNvSpPr>
            <a:spLocks noGrp="1"/>
          </p:cNvSpPr>
          <p:nvPr>
            <p:ph idx="1"/>
          </p:nvPr>
        </p:nvSpPr>
        <p:spPr>
          <a:xfrm>
            <a:off x="2592924" y="1870364"/>
            <a:ext cx="8911688" cy="4040858"/>
          </a:xfrm>
        </p:spPr>
        <p:txBody>
          <a:bodyPr>
            <a:normAutofit fontScale="85000" lnSpcReduction="10000"/>
          </a:bodyPr>
          <a:lstStyle/>
          <a:p>
            <a:r>
              <a:rPr lang="en-US" sz="3100" dirty="0">
                <a:latin typeface="Helvetica Neue" panose="02000503000000020004" pitchFamily="2" charset="0"/>
                <a:ea typeface="Helvetica Neue" panose="02000503000000020004" pitchFamily="2" charset="0"/>
                <a:cs typeface="Helvetica Neue" panose="02000503000000020004" pitchFamily="2" charset="0"/>
              </a:rPr>
              <a:t>CI/CD stands for continuous integration and continuous delivery or continuous deployment.</a:t>
            </a:r>
          </a:p>
          <a:p>
            <a:pPr>
              <a:lnSpc>
                <a:spcPct val="120000"/>
              </a:lnSpc>
            </a:pPr>
            <a:r>
              <a:rPr lang="en-US" sz="3100" dirty="0">
                <a:latin typeface="Helvetica Neue" panose="02000503000000020004" pitchFamily="2" charset="0"/>
                <a:ea typeface="Helvetica Neue" panose="02000503000000020004" pitchFamily="2" charset="0"/>
                <a:cs typeface="Helvetica Neue" panose="02000503000000020004" pitchFamily="2" charset="0"/>
              </a:rPr>
              <a:t>It is a method to frequently deliver apps to customers by introducing automation into the stages of app development.</a:t>
            </a:r>
          </a:p>
          <a:p>
            <a:r>
              <a:rPr lang="en-US" sz="3100" dirty="0">
                <a:latin typeface="Helvetica Neue" panose="02000503000000020004" pitchFamily="2" charset="0"/>
                <a:ea typeface="Helvetica Neue" panose="02000503000000020004" pitchFamily="2" charset="0"/>
                <a:cs typeface="Helvetica Neue" panose="02000503000000020004" pitchFamily="2" charset="0"/>
              </a:rPr>
              <a:t>It is part of DevOps, which helps shorten the software development lifecycle and improve collaboration between developers and operations teams</a:t>
            </a:r>
          </a:p>
          <a:p>
            <a:endParaRPr lang="en-EG" dirty="0"/>
          </a:p>
        </p:txBody>
      </p:sp>
    </p:spTree>
    <p:extLst>
      <p:ext uri="{BB962C8B-B14F-4D97-AF65-F5344CB8AC3E}">
        <p14:creationId xmlns:p14="http://schemas.microsoft.com/office/powerpoint/2010/main" val="242286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D3BF-031D-D240-22A8-6403FAD2C69A}"/>
              </a:ext>
            </a:extLst>
          </p:cNvPr>
          <p:cNvSpPr>
            <a:spLocks noGrp="1"/>
          </p:cNvSpPr>
          <p:nvPr>
            <p:ph type="title"/>
          </p:nvPr>
        </p:nvSpPr>
        <p:spPr>
          <a:xfrm>
            <a:off x="2592925" y="624110"/>
            <a:ext cx="8911687" cy="778663"/>
          </a:xfrm>
        </p:spPr>
        <p:txBody>
          <a:bodyPr/>
          <a:lstStyle/>
          <a:p>
            <a:r>
              <a:rPr lang="en-US" b="1" i="0"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How does CI/CD Work?</a:t>
            </a:r>
            <a:endParaRPr lang="en-EG" dirty="0"/>
          </a:p>
        </p:txBody>
      </p:sp>
      <p:sp>
        <p:nvSpPr>
          <p:cNvPr id="3" name="Content Placeholder 2">
            <a:extLst>
              <a:ext uri="{FF2B5EF4-FFF2-40B4-BE49-F238E27FC236}">
                <a16:creationId xmlns:a16="http://schemas.microsoft.com/office/drawing/2014/main" id="{DFED4804-DF92-BF5F-FBBC-49C65EF52BB4}"/>
              </a:ext>
            </a:extLst>
          </p:cNvPr>
          <p:cNvSpPr>
            <a:spLocks noGrp="1"/>
          </p:cNvSpPr>
          <p:nvPr>
            <p:ph idx="1"/>
          </p:nvPr>
        </p:nvSpPr>
        <p:spPr>
          <a:xfrm>
            <a:off x="2589212" y="1620982"/>
            <a:ext cx="8915400" cy="429024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CI/CD consists of three main stages: continuous integration, continuous delivery, and continuous deployment.</a:t>
            </a:r>
          </a:p>
          <a:p>
            <a:r>
              <a:rPr lang="en-US" dirty="0">
                <a:latin typeface="Helvetica Neue" panose="02000503000000020004" pitchFamily="2" charset="0"/>
                <a:ea typeface="Helvetica Neue" panose="02000503000000020004" pitchFamily="2" charset="0"/>
                <a:cs typeface="Helvetica Neue" panose="02000503000000020004" pitchFamily="2" charset="0"/>
              </a:rPr>
              <a:t>Continuous integration: Developers merge their code changes with the main code repository for their project. As they push code, they trigger automated builds and tests to ensure that the code is valid and error-free.</a:t>
            </a:r>
          </a:p>
          <a:p>
            <a:r>
              <a:rPr lang="en-US" dirty="0">
                <a:latin typeface="Helvetica Neue" panose="02000503000000020004" pitchFamily="2" charset="0"/>
                <a:ea typeface="Helvetica Neue" panose="02000503000000020004" pitchFamily="2" charset="0"/>
                <a:cs typeface="Helvetica Neue" panose="02000503000000020004" pitchFamily="2" charset="0"/>
              </a:rPr>
              <a:t>Continuous delivery: The build is delivered to a runtime environment for integration, quality assurance, or preproduction. Functional and performance tests are run against the application. The code is ready to be deployed to production at any time.</a:t>
            </a:r>
          </a:p>
          <a:p>
            <a:r>
              <a:rPr lang="en-US" dirty="0">
                <a:latin typeface="Helvetica Neue" panose="02000503000000020004" pitchFamily="2" charset="0"/>
                <a:ea typeface="Helvetica Neue" panose="02000503000000020004" pitchFamily="2" charset="0"/>
                <a:cs typeface="Helvetica Neue" panose="02000503000000020004" pitchFamily="2" charset="0"/>
              </a:rPr>
              <a:t>Continuous deployment: The code is deployed to production environments automatically or with minimal human intervention. The deployment launches and distributes software to end users.</a:t>
            </a:r>
          </a:p>
        </p:txBody>
      </p:sp>
    </p:spTree>
    <p:extLst>
      <p:ext uri="{BB962C8B-B14F-4D97-AF65-F5344CB8AC3E}">
        <p14:creationId xmlns:p14="http://schemas.microsoft.com/office/powerpoint/2010/main" val="20885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238F-23B8-394D-1AF3-686B94973D7C}"/>
              </a:ext>
            </a:extLst>
          </p:cNvPr>
          <p:cNvSpPr>
            <a:spLocks noGrp="1"/>
          </p:cNvSpPr>
          <p:nvPr>
            <p:ph type="title"/>
          </p:nvPr>
        </p:nvSpPr>
        <p:spPr>
          <a:xfrm>
            <a:off x="2592925" y="624110"/>
            <a:ext cx="8911687" cy="851399"/>
          </a:xfrm>
        </p:spPr>
        <p:txBody>
          <a:bodyPr/>
          <a:lstStyle/>
          <a:p>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Ben</a:t>
            </a:r>
            <a:r>
              <a:rPr lang="en-US"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a:t>
            </a:r>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fits of using CI/CD</a:t>
            </a:r>
          </a:p>
        </p:txBody>
      </p:sp>
      <p:sp>
        <p:nvSpPr>
          <p:cNvPr id="3" name="Content Placeholder 2">
            <a:extLst>
              <a:ext uri="{FF2B5EF4-FFF2-40B4-BE49-F238E27FC236}">
                <a16:creationId xmlns:a16="http://schemas.microsoft.com/office/drawing/2014/main" id="{188776BF-4005-475F-2F6C-20C63D081C53}"/>
              </a:ext>
            </a:extLst>
          </p:cNvPr>
          <p:cNvSpPr>
            <a:spLocks noGrp="1"/>
          </p:cNvSpPr>
          <p:nvPr>
            <p:ph idx="1"/>
          </p:nvPr>
        </p:nvSpPr>
        <p:spPr>
          <a:xfrm>
            <a:off x="2589212" y="2337955"/>
            <a:ext cx="8915400" cy="2940627"/>
          </a:xfrm>
        </p:spPr>
        <p:txBody>
          <a:bodyPr>
            <a:no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Increase Revenue </a:t>
            </a:r>
          </a:p>
          <a:p>
            <a:r>
              <a:rPr lang="en-US" sz="3200" dirty="0">
                <a:latin typeface="Helvetica Neue" panose="02000503000000020004" pitchFamily="2" charset="0"/>
                <a:ea typeface="Helvetica Neue" panose="02000503000000020004" pitchFamily="2" charset="0"/>
                <a:cs typeface="Helvetica Neue" panose="02000503000000020004" pitchFamily="2" charset="0"/>
              </a:rPr>
              <a:t>Protect Revenue</a:t>
            </a:r>
          </a:p>
          <a:p>
            <a:r>
              <a:rPr lang="en-US" sz="3200" dirty="0">
                <a:latin typeface="Helvetica Neue" panose="02000503000000020004" pitchFamily="2" charset="0"/>
                <a:ea typeface="Helvetica Neue" panose="02000503000000020004" pitchFamily="2" charset="0"/>
                <a:cs typeface="Helvetica Neue" panose="02000503000000020004" pitchFamily="2" charset="0"/>
              </a:rPr>
              <a:t>Reduce Cost</a:t>
            </a:r>
          </a:p>
          <a:p>
            <a:r>
              <a:rPr lang="en-US" sz="3200" dirty="0">
                <a:latin typeface="Helvetica Neue" panose="02000503000000020004" pitchFamily="2" charset="0"/>
                <a:ea typeface="Helvetica Neue" panose="02000503000000020004" pitchFamily="2" charset="0"/>
                <a:cs typeface="Helvetica Neue" panose="02000503000000020004" pitchFamily="2" charset="0"/>
              </a:rPr>
              <a:t>Avoid Cost</a:t>
            </a:r>
            <a:endParaRPr lang="en-EG" sz="3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14326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E507-8E51-9848-434F-E7B6E4380327}"/>
              </a:ext>
            </a:extLst>
          </p:cNvPr>
          <p:cNvSpPr>
            <a:spLocks noGrp="1"/>
          </p:cNvSpPr>
          <p:nvPr>
            <p:ph type="title"/>
          </p:nvPr>
        </p:nvSpPr>
        <p:spPr>
          <a:xfrm>
            <a:off x="2592925" y="624110"/>
            <a:ext cx="8911687" cy="549782"/>
          </a:xfrm>
        </p:spPr>
        <p:txBody>
          <a:bodyPr>
            <a:normAutofit fontScale="90000"/>
          </a:bodyPr>
          <a:lstStyle/>
          <a:p>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CI/CD Increase Revenue by:</a:t>
            </a:r>
          </a:p>
        </p:txBody>
      </p:sp>
      <p:sp>
        <p:nvSpPr>
          <p:cNvPr id="3" name="Content Placeholder 2">
            <a:extLst>
              <a:ext uri="{FF2B5EF4-FFF2-40B4-BE49-F238E27FC236}">
                <a16:creationId xmlns:a16="http://schemas.microsoft.com/office/drawing/2014/main" id="{1EE96D64-7BC9-448C-B233-55E2C0DE33C5}"/>
              </a:ext>
            </a:extLst>
          </p:cNvPr>
          <p:cNvSpPr>
            <a:spLocks noGrp="1"/>
          </p:cNvSpPr>
          <p:nvPr>
            <p:ph idx="1"/>
          </p:nvPr>
        </p:nvSpPr>
        <p:spPr>
          <a:xfrm>
            <a:off x="2589212" y="1569027"/>
            <a:ext cx="8915400" cy="4342195"/>
          </a:xfrm>
        </p:spPr>
        <p:txBody>
          <a:bodyPr/>
          <a:lstStyle/>
          <a:p>
            <a:r>
              <a:rPr lang="en-EG" dirty="0"/>
              <a:t>Taking your app into competetion early by deploying to production without any human interactions</a:t>
            </a:r>
          </a:p>
          <a:p>
            <a:r>
              <a:rPr lang="en-EG" dirty="0"/>
              <a:t>Minimize development cost by allowing the team to focus only on developing new features</a:t>
            </a:r>
          </a:p>
          <a:p>
            <a:endParaRPr lang="en-EG" dirty="0"/>
          </a:p>
        </p:txBody>
      </p:sp>
    </p:spTree>
    <p:extLst>
      <p:ext uri="{BB962C8B-B14F-4D97-AF65-F5344CB8AC3E}">
        <p14:creationId xmlns:p14="http://schemas.microsoft.com/office/powerpoint/2010/main" val="240328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E507-8E51-9848-434F-E7B6E4380327}"/>
              </a:ext>
            </a:extLst>
          </p:cNvPr>
          <p:cNvSpPr>
            <a:spLocks noGrp="1"/>
          </p:cNvSpPr>
          <p:nvPr>
            <p:ph type="title"/>
          </p:nvPr>
        </p:nvSpPr>
        <p:spPr>
          <a:xfrm>
            <a:off x="2592925" y="624110"/>
            <a:ext cx="8911687" cy="549782"/>
          </a:xfrm>
        </p:spPr>
        <p:txBody>
          <a:bodyPr>
            <a:normAutofit fontScale="90000"/>
          </a:bodyPr>
          <a:lstStyle/>
          <a:p>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CI/CD Protect Revenue by:</a:t>
            </a:r>
          </a:p>
        </p:txBody>
      </p:sp>
      <p:sp>
        <p:nvSpPr>
          <p:cNvPr id="3" name="Content Placeholder 2">
            <a:extLst>
              <a:ext uri="{FF2B5EF4-FFF2-40B4-BE49-F238E27FC236}">
                <a16:creationId xmlns:a16="http://schemas.microsoft.com/office/drawing/2014/main" id="{1EE96D64-7BC9-448C-B233-55E2C0DE33C5}"/>
              </a:ext>
            </a:extLst>
          </p:cNvPr>
          <p:cNvSpPr>
            <a:spLocks noGrp="1"/>
          </p:cNvSpPr>
          <p:nvPr>
            <p:ph idx="1"/>
          </p:nvPr>
        </p:nvSpPr>
        <p:spPr>
          <a:xfrm>
            <a:off x="2589212" y="1569027"/>
            <a:ext cx="8915400" cy="4342195"/>
          </a:xfrm>
        </p:spPr>
        <p:txBody>
          <a:bodyPr/>
          <a:lstStyle/>
          <a:p>
            <a:r>
              <a:rPr lang="en-EG" dirty="0"/>
              <a:t>Minimize down time due to deployment issues/bugs</a:t>
            </a:r>
          </a:p>
          <a:p>
            <a:r>
              <a:rPr lang="en-EG" dirty="0"/>
              <a:t>Early detect of deployment issues or new app bugs</a:t>
            </a:r>
          </a:p>
          <a:p>
            <a:r>
              <a:rPr lang="en-EG" dirty="0"/>
              <a:t>Provide set of tools that help you detect expected failures by monitoring servers status</a:t>
            </a:r>
          </a:p>
          <a:p>
            <a:endParaRPr lang="en-EG" dirty="0"/>
          </a:p>
        </p:txBody>
      </p:sp>
    </p:spTree>
    <p:extLst>
      <p:ext uri="{BB962C8B-B14F-4D97-AF65-F5344CB8AC3E}">
        <p14:creationId xmlns:p14="http://schemas.microsoft.com/office/powerpoint/2010/main" val="236084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E507-8E51-9848-434F-E7B6E4380327}"/>
              </a:ext>
            </a:extLst>
          </p:cNvPr>
          <p:cNvSpPr>
            <a:spLocks noGrp="1"/>
          </p:cNvSpPr>
          <p:nvPr>
            <p:ph type="title"/>
          </p:nvPr>
        </p:nvSpPr>
        <p:spPr>
          <a:xfrm>
            <a:off x="2592925" y="624110"/>
            <a:ext cx="8911687" cy="549782"/>
          </a:xfrm>
        </p:spPr>
        <p:txBody>
          <a:bodyPr>
            <a:normAutofit fontScale="90000"/>
          </a:bodyPr>
          <a:lstStyle/>
          <a:p>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CI/CD Reduce Cost by:</a:t>
            </a:r>
          </a:p>
        </p:txBody>
      </p:sp>
      <p:sp>
        <p:nvSpPr>
          <p:cNvPr id="3" name="Content Placeholder 2">
            <a:extLst>
              <a:ext uri="{FF2B5EF4-FFF2-40B4-BE49-F238E27FC236}">
                <a16:creationId xmlns:a16="http://schemas.microsoft.com/office/drawing/2014/main" id="{1EE96D64-7BC9-448C-B233-55E2C0DE33C5}"/>
              </a:ext>
            </a:extLst>
          </p:cNvPr>
          <p:cNvSpPr>
            <a:spLocks noGrp="1"/>
          </p:cNvSpPr>
          <p:nvPr>
            <p:ph idx="1"/>
          </p:nvPr>
        </p:nvSpPr>
        <p:spPr>
          <a:xfrm>
            <a:off x="2589212" y="1569027"/>
            <a:ext cx="8915400" cy="4342195"/>
          </a:xfrm>
        </p:spPr>
        <p:txBody>
          <a:bodyPr/>
          <a:lstStyle/>
          <a:p>
            <a:r>
              <a:rPr lang="en-EG" dirty="0"/>
              <a:t>Catch compilation errors early, so prevent code errors early</a:t>
            </a:r>
          </a:p>
          <a:p>
            <a:r>
              <a:rPr lang="en-EG" dirty="0"/>
              <a:t>Reduce deploy new feature cost by allowing the developers to focus only on writing code</a:t>
            </a:r>
          </a:p>
          <a:p>
            <a:r>
              <a:rPr lang="en-EG" dirty="0"/>
              <a:t>Minimize the rate of deployed software bugs to production by early detection through smoke test</a:t>
            </a:r>
          </a:p>
          <a:p>
            <a:endParaRPr lang="en-EG" dirty="0"/>
          </a:p>
          <a:p>
            <a:endParaRPr lang="en-EG" dirty="0"/>
          </a:p>
        </p:txBody>
      </p:sp>
    </p:spTree>
    <p:extLst>
      <p:ext uri="{BB962C8B-B14F-4D97-AF65-F5344CB8AC3E}">
        <p14:creationId xmlns:p14="http://schemas.microsoft.com/office/powerpoint/2010/main" val="259796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E507-8E51-9848-434F-E7B6E4380327}"/>
              </a:ext>
            </a:extLst>
          </p:cNvPr>
          <p:cNvSpPr>
            <a:spLocks noGrp="1"/>
          </p:cNvSpPr>
          <p:nvPr>
            <p:ph type="title"/>
          </p:nvPr>
        </p:nvSpPr>
        <p:spPr>
          <a:xfrm>
            <a:off x="2592925" y="624110"/>
            <a:ext cx="8911687" cy="549782"/>
          </a:xfrm>
        </p:spPr>
        <p:txBody>
          <a:bodyPr>
            <a:normAutofit fontScale="90000"/>
          </a:bodyPr>
          <a:lstStyle/>
          <a:p>
            <a:r>
              <a:rPr lang="en-EG"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CI/CD Avoid Cost by:</a:t>
            </a:r>
          </a:p>
        </p:txBody>
      </p:sp>
      <p:sp>
        <p:nvSpPr>
          <p:cNvPr id="3" name="Content Placeholder 2">
            <a:extLst>
              <a:ext uri="{FF2B5EF4-FFF2-40B4-BE49-F238E27FC236}">
                <a16:creationId xmlns:a16="http://schemas.microsoft.com/office/drawing/2014/main" id="{1EE96D64-7BC9-448C-B233-55E2C0DE33C5}"/>
              </a:ext>
            </a:extLst>
          </p:cNvPr>
          <p:cNvSpPr>
            <a:spLocks noGrp="1"/>
          </p:cNvSpPr>
          <p:nvPr>
            <p:ph idx="1"/>
          </p:nvPr>
        </p:nvSpPr>
        <p:spPr>
          <a:xfrm>
            <a:off x="2589212" y="1569027"/>
            <a:ext cx="8915400" cy="4342195"/>
          </a:xfrm>
        </p:spPr>
        <p:txBody>
          <a:bodyPr/>
          <a:lstStyle/>
          <a:p>
            <a:r>
              <a:rPr lang="en-EG" dirty="0"/>
              <a:t>Aviod loses due to production bugs by catching unit tests failures</a:t>
            </a:r>
          </a:p>
          <a:p>
            <a:r>
              <a:rPr lang="en-EG" dirty="0"/>
              <a:t>Secure your app by implementing automated security checks</a:t>
            </a:r>
          </a:p>
        </p:txBody>
      </p:sp>
    </p:spTree>
    <p:extLst>
      <p:ext uri="{BB962C8B-B14F-4D97-AF65-F5344CB8AC3E}">
        <p14:creationId xmlns:p14="http://schemas.microsoft.com/office/powerpoint/2010/main" val="365151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CF98-641D-E680-9E1A-88CD03DEC637}"/>
              </a:ext>
            </a:extLst>
          </p:cNvPr>
          <p:cNvSpPr>
            <a:spLocks noGrp="1"/>
          </p:cNvSpPr>
          <p:nvPr>
            <p:ph type="title"/>
          </p:nvPr>
        </p:nvSpPr>
        <p:spPr>
          <a:xfrm>
            <a:off x="1640156" y="2681510"/>
            <a:ext cx="8911687" cy="1280890"/>
          </a:xfrm>
        </p:spPr>
        <p:txBody>
          <a:bodyPr>
            <a:normAutofit/>
          </a:bodyPr>
          <a:lstStyle/>
          <a:p>
            <a:pPr algn="ctr"/>
            <a:r>
              <a:rPr lang="en-EG" sz="4800" dirty="0">
                <a:solidFill>
                  <a:srgbClr val="FF0000"/>
                </a:solidFill>
              </a:rPr>
              <a:t>Thank you!</a:t>
            </a:r>
          </a:p>
        </p:txBody>
      </p:sp>
    </p:spTree>
    <p:extLst>
      <p:ext uri="{BB962C8B-B14F-4D97-AF65-F5344CB8AC3E}">
        <p14:creationId xmlns:p14="http://schemas.microsoft.com/office/powerpoint/2010/main" val="12637679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TotalTime>
  <Words>370</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Century Gothic</vt:lpstr>
      <vt:lpstr>Helvetica Neue</vt:lpstr>
      <vt:lpstr>Wingdings 3</vt:lpstr>
      <vt:lpstr>Wisp</vt:lpstr>
      <vt:lpstr>Why Use CI/CD Technologies in UdaPeople Application</vt:lpstr>
      <vt:lpstr>What is CI/CD?</vt:lpstr>
      <vt:lpstr>How does CI/CD Work?</vt:lpstr>
      <vt:lpstr>Benefits of using CI/CD</vt:lpstr>
      <vt:lpstr>CI/CD Increase Revenue by:</vt:lpstr>
      <vt:lpstr>CI/CD Protect Revenue by:</vt:lpstr>
      <vt:lpstr>CI/CD Reduce Cost by:</vt:lpstr>
      <vt:lpstr>CI/CD Avoid Cost by: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to Add CI/CD to UdaPeople Application</dc:title>
  <dc:creator>Mohamed Abdelmohsen</dc:creator>
  <cp:lastModifiedBy>Mohamed Abdelmohsen</cp:lastModifiedBy>
  <cp:revision>3</cp:revision>
  <dcterms:created xsi:type="dcterms:W3CDTF">2023-04-11T05:08:13Z</dcterms:created>
  <dcterms:modified xsi:type="dcterms:W3CDTF">2023-04-12T04:38:51Z</dcterms:modified>
</cp:coreProperties>
</file>