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notesMasterIdLst>
    <p:notesMasterId r:id="rId20"/>
  </p:notesMasterIdLst>
  <p:sldIdLst>
    <p:sldId id="256" r:id="rId2"/>
    <p:sldId id="268" r:id="rId3"/>
    <p:sldId id="276" r:id="rId4"/>
    <p:sldId id="269" r:id="rId5"/>
    <p:sldId id="277" r:id="rId6"/>
    <p:sldId id="257" r:id="rId7"/>
    <p:sldId id="274" r:id="rId8"/>
    <p:sldId id="275" r:id="rId9"/>
    <p:sldId id="270" r:id="rId10"/>
    <p:sldId id="263" r:id="rId11"/>
    <p:sldId id="262" r:id="rId12"/>
    <p:sldId id="266" r:id="rId13"/>
    <p:sldId id="267" r:id="rId14"/>
    <p:sldId id="258" r:id="rId15"/>
    <p:sldId id="265" r:id="rId16"/>
    <p:sldId id="278" r:id="rId17"/>
    <p:sldId id="273" r:id="rId18"/>
    <p:sldId id="272"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CF" initials="C" lastIdx="1" clrIdx="0">
    <p:extLst>
      <p:ext uri="{19B8F6BF-5375-455C-9EA6-DF929625EA0E}">
        <p15:presenceInfo xmlns:p15="http://schemas.microsoft.com/office/powerpoint/2012/main" userId="CCF"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109" d="100"/>
          <a:sy n="109" d="100"/>
        </p:scale>
        <p:origin x="558" y="108"/>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CEDC21-34DF-4896-A4A0-3B30A076A68B}" type="datetimeFigureOut">
              <a:rPr lang="fr-FR" smtClean="0"/>
              <a:t>21/03/2023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8F27A9-A489-4727-95D1-371C7194C881}" type="slidenum">
              <a:rPr lang="fr-FR" smtClean="0"/>
              <a:t>‹N°›</a:t>
            </a:fld>
            <a:endParaRPr lang="fr-FR"/>
          </a:p>
        </p:txBody>
      </p:sp>
    </p:spTree>
    <p:extLst>
      <p:ext uri="{BB962C8B-B14F-4D97-AF65-F5344CB8AC3E}">
        <p14:creationId xmlns:p14="http://schemas.microsoft.com/office/powerpoint/2010/main" val="870446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Tropicana est une société agroalimentaire américaine spécialisée dans le domaine</a:t>
            </a:r>
            <a:r>
              <a:rPr lang="fr-FR" baseline="0" dirty="0" smtClean="0"/>
              <a:t> des jus de fruits. L’entreprise a été fondée en 1947 par Anthony </a:t>
            </a:r>
            <a:r>
              <a:rPr lang="fr-FR" baseline="0" dirty="0" err="1" smtClean="0"/>
              <a:t>Talamo</a:t>
            </a:r>
            <a:r>
              <a:rPr lang="fr-FR" baseline="0" dirty="0" smtClean="0"/>
              <a:t> Rossi.</a:t>
            </a:r>
            <a:endParaRPr lang="fr-FR" dirty="0"/>
          </a:p>
        </p:txBody>
      </p:sp>
      <p:sp>
        <p:nvSpPr>
          <p:cNvPr id="4" name="Espace réservé du numéro de diapositive 3"/>
          <p:cNvSpPr>
            <a:spLocks noGrp="1"/>
          </p:cNvSpPr>
          <p:nvPr>
            <p:ph type="sldNum" sz="quarter" idx="10"/>
          </p:nvPr>
        </p:nvSpPr>
        <p:spPr/>
        <p:txBody>
          <a:bodyPr/>
          <a:lstStyle/>
          <a:p>
            <a:fld id="{928F27A9-A489-4727-95D1-371C7194C881}" type="slidenum">
              <a:rPr lang="fr-FR" smtClean="0"/>
              <a:t>3</a:t>
            </a:fld>
            <a:endParaRPr lang="fr-FR"/>
          </a:p>
        </p:txBody>
      </p:sp>
    </p:spTree>
    <p:extLst>
      <p:ext uri="{BB962C8B-B14F-4D97-AF65-F5344CB8AC3E}">
        <p14:creationId xmlns:p14="http://schemas.microsoft.com/office/powerpoint/2010/main" val="516920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Tropicana</a:t>
            </a:r>
            <a:r>
              <a:rPr lang="fr-FR" baseline="0" dirty="0" smtClean="0"/>
              <a:t> présente un problème les cuves dans lesquelles ils fabriquent leurs jus de fruits peuvent contenir des traces de laits à cause de produits telle que la crème Tropicana qui contient du lait. Tropicana nous propose d’automatiser le système de nettoyage selon les recettes utilisées tout en respectant l’environnement par réutilisation de l’eau récupéré. </a:t>
            </a:r>
            <a:endParaRPr lang="fr-FR" dirty="0"/>
          </a:p>
        </p:txBody>
      </p:sp>
      <p:sp>
        <p:nvSpPr>
          <p:cNvPr id="4" name="Espace réservé du numéro de diapositive 3"/>
          <p:cNvSpPr>
            <a:spLocks noGrp="1"/>
          </p:cNvSpPr>
          <p:nvPr>
            <p:ph type="sldNum" sz="quarter" idx="10"/>
          </p:nvPr>
        </p:nvSpPr>
        <p:spPr/>
        <p:txBody>
          <a:bodyPr/>
          <a:lstStyle/>
          <a:p>
            <a:fld id="{928F27A9-A489-4727-95D1-371C7194C881}" type="slidenum">
              <a:rPr lang="fr-FR" smtClean="0"/>
              <a:t>4</a:t>
            </a:fld>
            <a:endParaRPr lang="fr-FR"/>
          </a:p>
        </p:txBody>
      </p:sp>
    </p:spTree>
    <p:extLst>
      <p:ext uri="{BB962C8B-B14F-4D97-AF65-F5344CB8AC3E}">
        <p14:creationId xmlns:p14="http://schemas.microsoft.com/office/powerpoint/2010/main" val="3225175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Le bassin se situe loin de la chaine on utilisera un protocole de communication via TCP/IP pour</a:t>
            </a:r>
            <a:r>
              <a:rPr lang="fr-FR" baseline="0" dirty="0" smtClean="0"/>
              <a:t> informer le système de l’état du bassin (Turbidité, capteur de niveau d’eau</a:t>
            </a:r>
            <a:r>
              <a:rPr lang="fr-FR" baseline="0" smtClean="0"/>
              <a:t>, ultra-son)</a:t>
            </a:r>
            <a:endParaRPr lang="fr-FR"/>
          </a:p>
        </p:txBody>
      </p:sp>
      <p:sp>
        <p:nvSpPr>
          <p:cNvPr id="4" name="Espace réservé du numéro de diapositive 3"/>
          <p:cNvSpPr>
            <a:spLocks noGrp="1"/>
          </p:cNvSpPr>
          <p:nvPr>
            <p:ph type="sldNum" sz="quarter" idx="10"/>
          </p:nvPr>
        </p:nvSpPr>
        <p:spPr/>
        <p:txBody>
          <a:bodyPr/>
          <a:lstStyle/>
          <a:p>
            <a:fld id="{928F27A9-A489-4727-95D1-371C7194C881}" type="slidenum">
              <a:rPr lang="fr-FR" smtClean="0"/>
              <a:t>6</a:t>
            </a:fld>
            <a:endParaRPr lang="fr-FR"/>
          </a:p>
        </p:txBody>
      </p:sp>
    </p:spTree>
    <p:extLst>
      <p:ext uri="{BB962C8B-B14F-4D97-AF65-F5344CB8AC3E}">
        <p14:creationId xmlns:p14="http://schemas.microsoft.com/office/powerpoint/2010/main" val="2161062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S</a:t>
            </a:r>
            <a:endParaRPr lang="fr-FR" dirty="0"/>
          </a:p>
        </p:txBody>
      </p:sp>
      <p:sp>
        <p:nvSpPr>
          <p:cNvPr id="4" name="Espace réservé du numéro de diapositive 3"/>
          <p:cNvSpPr>
            <a:spLocks noGrp="1"/>
          </p:cNvSpPr>
          <p:nvPr>
            <p:ph type="sldNum" sz="quarter" idx="10"/>
          </p:nvPr>
        </p:nvSpPr>
        <p:spPr/>
        <p:txBody>
          <a:bodyPr/>
          <a:lstStyle/>
          <a:p>
            <a:fld id="{928F27A9-A489-4727-95D1-371C7194C881}" type="slidenum">
              <a:rPr lang="fr-FR" smtClean="0"/>
              <a:t>11</a:t>
            </a:fld>
            <a:endParaRPr lang="fr-FR"/>
          </a:p>
        </p:txBody>
      </p:sp>
    </p:spTree>
    <p:extLst>
      <p:ext uri="{BB962C8B-B14F-4D97-AF65-F5344CB8AC3E}">
        <p14:creationId xmlns:p14="http://schemas.microsoft.com/office/powerpoint/2010/main" val="1777318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smtClean="0"/>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970D6E51-DAB2-434B-BBA4-3F11DEE434CF}" type="datetime1">
              <a:rPr lang="fr-FR" smtClean="0"/>
              <a:t>21/03/2023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C027968-8205-40B1-8FB8-73E070100546}"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3576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1BB33B6-F939-403E-A64D-5336F8C0953D}" type="datetime1">
              <a:rPr lang="fr-FR" smtClean="0"/>
              <a:t>21/03/2023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C027968-8205-40B1-8FB8-73E070100546}" type="slidenum">
              <a:rPr lang="fr-FR" smtClean="0"/>
              <a:t>‹N°›</a:t>
            </a:fld>
            <a:endParaRPr lang="fr-FR"/>
          </a:p>
        </p:txBody>
      </p:sp>
    </p:spTree>
    <p:extLst>
      <p:ext uri="{BB962C8B-B14F-4D97-AF65-F5344CB8AC3E}">
        <p14:creationId xmlns:p14="http://schemas.microsoft.com/office/powerpoint/2010/main" val="2052681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F7409BF-E18B-470C-AA14-111CDE7BB91E}" type="datetime1">
              <a:rPr lang="fr-FR" smtClean="0"/>
              <a:t>21/03/2023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C027968-8205-40B1-8FB8-73E070100546}" type="slidenum">
              <a:rPr lang="fr-FR" smtClean="0"/>
              <a:t>‹N°›</a:t>
            </a:fld>
            <a:endParaRPr lang="fr-FR"/>
          </a:p>
        </p:txBody>
      </p:sp>
    </p:spTree>
    <p:extLst>
      <p:ext uri="{BB962C8B-B14F-4D97-AF65-F5344CB8AC3E}">
        <p14:creationId xmlns:p14="http://schemas.microsoft.com/office/powerpoint/2010/main" val="2357038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DE83ACC-0A91-486E-A1F0-97828646D732}" type="datetime1">
              <a:rPr lang="fr-FR" smtClean="0"/>
              <a:t>21/03/2023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C027968-8205-40B1-8FB8-73E070100546}" type="slidenum">
              <a:rPr lang="fr-FR" smtClean="0"/>
              <a:t>‹N°›</a:t>
            </a:fld>
            <a:endParaRPr lang="fr-FR"/>
          </a:p>
        </p:txBody>
      </p:sp>
    </p:spTree>
    <p:extLst>
      <p:ext uri="{BB962C8B-B14F-4D97-AF65-F5344CB8AC3E}">
        <p14:creationId xmlns:p14="http://schemas.microsoft.com/office/powerpoint/2010/main" val="2665367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DC3A7E9-3825-4DD3-B294-0C134A1EEDEE}" type="datetime1">
              <a:rPr lang="fr-FR" smtClean="0"/>
              <a:t>21/03/2023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C027968-8205-40B1-8FB8-73E070100546}"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4525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DACDA315-7DAF-473E-A9E7-387E36BA9D68}" type="datetime1">
              <a:rPr lang="fr-FR" smtClean="0"/>
              <a:t>21/03/2023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C027968-8205-40B1-8FB8-73E070100546}" type="slidenum">
              <a:rPr lang="fr-FR" smtClean="0"/>
              <a:t>‹N°›</a:t>
            </a:fld>
            <a:endParaRPr lang="fr-FR"/>
          </a:p>
        </p:txBody>
      </p:sp>
    </p:spTree>
    <p:extLst>
      <p:ext uri="{BB962C8B-B14F-4D97-AF65-F5344CB8AC3E}">
        <p14:creationId xmlns:p14="http://schemas.microsoft.com/office/powerpoint/2010/main" val="794756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B4BBAA-B844-4EC9-BD3D-B13E5E10F1AD}" type="datetime1">
              <a:rPr lang="fr-FR" smtClean="0"/>
              <a:t>21/03/2023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C027968-8205-40B1-8FB8-73E070100546}" type="slidenum">
              <a:rPr lang="fr-FR" smtClean="0"/>
              <a:t>‹N°›</a:t>
            </a:fld>
            <a:endParaRPr lang="fr-FR"/>
          </a:p>
        </p:txBody>
      </p:sp>
    </p:spTree>
    <p:extLst>
      <p:ext uri="{BB962C8B-B14F-4D97-AF65-F5344CB8AC3E}">
        <p14:creationId xmlns:p14="http://schemas.microsoft.com/office/powerpoint/2010/main" val="2885150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AA0B1C4C-7D6E-4BC0-A1AF-43319956F2D4}" type="datetime1">
              <a:rPr lang="fr-FR" smtClean="0"/>
              <a:t>21/03/2023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C027968-8205-40B1-8FB8-73E070100546}" type="slidenum">
              <a:rPr lang="fr-FR" smtClean="0"/>
              <a:t>‹N°›</a:t>
            </a:fld>
            <a:endParaRPr lang="fr-FR"/>
          </a:p>
        </p:txBody>
      </p:sp>
    </p:spTree>
    <p:extLst>
      <p:ext uri="{BB962C8B-B14F-4D97-AF65-F5344CB8AC3E}">
        <p14:creationId xmlns:p14="http://schemas.microsoft.com/office/powerpoint/2010/main" val="1355444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B47B702-B82E-4E40-BEEE-4E7EECC2264D}" type="datetime1">
              <a:rPr lang="fr-FR" smtClean="0"/>
              <a:t>21/03/2023</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r-FR"/>
          </a:p>
        </p:txBody>
      </p:sp>
      <p:sp>
        <p:nvSpPr>
          <p:cNvPr id="9" name="Slide Number Placeholder 8"/>
          <p:cNvSpPr>
            <a:spLocks noGrp="1"/>
          </p:cNvSpPr>
          <p:nvPr>
            <p:ph type="sldNum" sz="quarter" idx="12"/>
          </p:nvPr>
        </p:nvSpPr>
        <p:spPr/>
        <p:txBody>
          <a:bodyPr/>
          <a:lstStyle/>
          <a:p>
            <a:fld id="{DC027968-8205-40B1-8FB8-73E070100546}" type="slidenum">
              <a:rPr lang="fr-FR" smtClean="0"/>
              <a:t>‹N°›</a:t>
            </a:fld>
            <a:endParaRPr lang="fr-FR"/>
          </a:p>
        </p:txBody>
      </p:sp>
    </p:spTree>
    <p:extLst>
      <p:ext uri="{BB962C8B-B14F-4D97-AF65-F5344CB8AC3E}">
        <p14:creationId xmlns:p14="http://schemas.microsoft.com/office/powerpoint/2010/main" val="2854568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smtClean="0"/>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6373DFC-79BF-4610-B4E7-D51157ACF83B}" type="datetime1">
              <a:rPr lang="fr-FR" smtClean="0"/>
              <a:t>21/03/2023</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C027968-8205-40B1-8FB8-73E070100546}" type="slidenum">
              <a:rPr lang="fr-FR" smtClean="0"/>
              <a:t>‹N°›</a:t>
            </a:fld>
            <a:endParaRPr lang="fr-FR"/>
          </a:p>
        </p:txBody>
      </p:sp>
    </p:spTree>
    <p:extLst>
      <p:ext uri="{BB962C8B-B14F-4D97-AF65-F5344CB8AC3E}">
        <p14:creationId xmlns:p14="http://schemas.microsoft.com/office/powerpoint/2010/main" val="3134927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1F437B31-537E-4C06-8A64-CD11A9160AA4}" type="datetime1">
              <a:rPr lang="fr-FR" smtClean="0"/>
              <a:t>21/03/2023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C027968-8205-40B1-8FB8-73E070100546}" type="slidenum">
              <a:rPr lang="fr-FR" smtClean="0"/>
              <a:t>‹N°›</a:t>
            </a:fld>
            <a:endParaRPr lang="fr-FR"/>
          </a:p>
        </p:txBody>
      </p:sp>
    </p:spTree>
    <p:extLst>
      <p:ext uri="{BB962C8B-B14F-4D97-AF65-F5344CB8AC3E}">
        <p14:creationId xmlns:p14="http://schemas.microsoft.com/office/powerpoint/2010/main" val="217654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F9C1C27-885A-48A7-BA6B-ACE1BA89AF4F}" type="datetime1">
              <a:rPr lang="fr-FR" smtClean="0"/>
              <a:t>21/03/2023</a:t>
            </a:fld>
            <a:endParaRPr lang="fr-F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r-F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C027968-8205-40B1-8FB8-73E070100546}" type="slidenum">
              <a:rPr lang="fr-FR" smtClean="0"/>
              <a:t>‹N°›</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069118"/>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5.jpe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15.jfif"/><Relationship Id="rId5" Type="http://schemas.openxmlformats.org/officeDocument/2006/relationships/image" Target="../media/image14.jpg"/><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574476"/>
            <a:ext cx="5454595" cy="1100933"/>
          </a:xfrm>
        </p:spPr>
        <p:txBody>
          <a:bodyPr>
            <a:normAutofit/>
          </a:bodyPr>
          <a:lstStyle/>
          <a:p>
            <a:r>
              <a:rPr lang="fr-FR" sz="4000" b="1" u="sng" dirty="0" smtClean="0"/>
              <a:t>Revue de projet Tropicana</a:t>
            </a:r>
            <a:endParaRPr lang="fr-FR" sz="4000" b="1" u="sng"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08749" y="4223360"/>
            <a:ext cx="2552369" cy="1701579"/>
          </a:xfrm>
          <a:prstGeom prst="rect">
            <a:avLst/>
          </a:prstGeom>
        </p:spPr>
      </p:pic>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46080" y="0"/>
            <a:ext cx="1645920" cy="1681387"/>
          </a:xfrm>
          <a:prstGeom prst="rect">
            <a:avLst/>
          </a:prstGeom>
        </p:spPr>
      </p:pic>
      <p:sp>
        <p:nvSpPr>
          <p:cNvPr id="6" name="ZoneTexte 5"/>
          <p:cNvSpPr txBox="1"/>
          <p:nvPr/>
        </p:nvSpPr>
        <p:spPr>
          <a:xfrm>
            <a:off x="9977868" y="5674315"/>
            <a:ext cx="2214132" cy="646331"/>
          </a:xfrm>
          <a:prstGeom prst="rect">
            <a:avLst/>
          </a:prstGeom>
          <a:noFill/>
        </p:spPr>
        <p:txBody>
          <a:bodyPr wrap="none" rtlCol="0">
            <a:spAutoFit/>
          </a:bodyPr>
          <a:lstStyle/>
          <a:p>
            <a:r>
              <a:rPr lang="fr-FR" dirty="0" smtClean="0"/>
              <a:t>67 Rue de Marguerie,</a:t>
            </a:r>
          </a:p>
          <a:p>
            <a:r>
              <a:rPr lang="fr-FR" dirty="0" smtClean="0"/>
              <a:t>60370 Hermes</a:t>
            </a:r>
            <a:endParaRPr lang="fr-FR" dirty="0"/>
          </a:p>
        </p:txBody>
      </p:sp>
      <p:sp>
        <p:nvSpPr>
          <p:cNvPr id="7" name="ZoneTexte 6"/>
          <p:cNvSpPr txBox="1"/>
          <p:nvPr/>
        </p:nvSpPr>
        <p:spPr>
          <a:xfrm>
            <a:off x="0" y="5074150"/>
            <a:ext cx="2489941" cy="1200329"/>
          </a:xfrm>
          <a:prstGeom prst="rect">
            <a:avLst/>
          </a:prstGeom>
          <a:noFill/>
        </p:spPr>
        <p:txBody>
          <a:bodyPr wrap="square" rtlCol="0">
            <a:spAutoFit/>
          </a:bodyPr>
          <a:lstStyle/>
          <a:p>
            <a:r>
              <a:rPr lang="fr-FR" dirty="0" smtClean="0"/>
              <a:t>La providence</a:t>
            </a:r>
          </a:p>
          <a:p>
            <a:r>
              <a:rPr lang="fr-FR" dirty="0" smtClean="0"/>
              <a:t>146 bd de Saint Quentin</a:t>
            </a:r>
          </a:p>
          <a:p>
            <a:r>
              <a:rPr lang="fr-FR" dirty="0" smtClean="0"/>
              <a:t>80000 AMIENS</a:t>
            </a:r>
          </a:p>
          <a:p>
            <a:r>
              <a:rPr lang="fr-FR" dirty="0" smtClean="0"/>
              <a:t>Tel : 03 22 33 77 77 </a:t>
            </a:r>
            <a:endParaRPr lang="fr-FR" dirty="0"/>
          </a:p>
        </p:txBody>
      </p:sp>
      <p:sp>
        <p:nvSpPr>
          <p:cNvPr id="10" name="ZoneTexte 9"/>
          <p:cNvSpPr txBox="1"/>
          <p:nvPr/>
        </p:nvSpPr>
        <p:spPr>
          <a:xfrm>
            <a:off x="0" y="6432526"/>
            <a:ext cx="5887446" cy="369332"/>
          </a:xfrm>
          <a:prstGeom prst="rect">
            <a:avLst/>
          </a:prstGeom>
          <a:noFill/>
        </p:spPr>
        <p:txBody>
          <a:bodyPr wrap="none" rtlCol="0">
            <a:spAutoFit/>
          </a:bodyPr>
          <a:lstStyle/>
          <a:p>
            <a:r>
              <a:rPr lang="fr-FR" dirty="0" smtClean="0"/>
              <a:t>BTS Systèmes Numériques Option A Informatique et Réseaux</a:t>
            </a:r>
            <a:endParaRPr lang="fr-FR" dirty="0"/>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2968" y="1833456"/>
            <a:ext cx="4337891" cy="2438194"/>
          </a:xfrm>
          <a:prstGeom prst="rect">
            <a:avLst/>
          </a:prstGeom>
        </p:spPr>
      </p:pic>
      <p:sp>
        <p:nvSpPr>
          <p:cNvPr id="8" name="Espace réservé du numéro de diapositive 7"/>
          <p:cNvSpPr>
            <a:spLocks noGrp="1"/>
          </p:cNvSpPr>
          <p:nvPr>
            <p:ph type="sldNum" sz="quarter" idx="12"/>
          </p:nvPr>
        </p:nvSpPr>
        <p:spPr/>
        <p:txBody>
          <a:bodyPr/>
          <a:lstStyle/>
          <a:p>
            <a:fld id="{DC027968-8205-40B1-8FB8-73E070100546}" type="slidenum">
              <a:rPr lang="fr-FR" smtClean="0"/>
              <a:t>1</a:t>
            </a:fld>
            <a:endParaRPr lang="fr-FR" dirty="0"/>
          </a:p>
        </p:txBody>
      </p:sp>
    </p:spTree>
    <p:extLst>
      <p:ext uri="{BB962C8B-B14F-4D97-AF65-F5344CB8AC3E}">
        <p14:creationId xmlns:p14="http://schemas.microsoft.com/office/powerpoint/2010/main" val="32618030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1906" y="946205"/>
            <a:ext cx="5844209" cy="691763"/>
          </a:xfrm>
        </p:spPr>
        <p:txBody>
          <a:bodyPr>
            <a:normAutofit fontScale="90000"/>
          </a:bodyPr>
          <a:lstStyle/>
          <a:p>
            <a:r>
              <a:rPr lang="fr-FR" sz="4000" dirty="0" smtClean="0"/>
              <a:t>Diagramme de cas d’utilisation</a:t>
            </a:r>
            <a:endParaRPr lang="fr-FR" sz="4000" dirty="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8686" y="0"/>
            <a:ext cx="1463313" cy="1494845"/>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31960"/>
            <a:ext cx="1679873" cy="1119915"/>
          </a:xfrm>
          <a:prstGeom prst="rect">
            <a:avLst/>
          </a:prstGeom>
        </p:spPr>
      </p:pic>
      <p:pic>
        <p:nvPicPr>
          <p:cNvPr id="4" name="Espace réservé du contenu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450732" y="1837470"/>
            <a:ext cx="8925722" cy="4070961"/>
          </a:xfrm>
        </p:spPr>
      </p:pic>
      <p:sp>
        <p:nvSpPr>
          <p:cNvPr id="7" name="Espace réservé du numéro de diapositive 6"/>
          <p:cNvSpPr>
            <a:spLocks noGrp="1"/>
          </p:cNvSpPr>
          <p:nvPr>
            <p:ph type="sldNum" sz="quarter" idx="12"/>
          </p:nvPr>
        </p:nvSpPr>
        <p:spPr/>
        <p:txBody>
          <a:bodyPr/>
          <a:lstStyle/>
          <a:p>
            <a:fld id="{DC027968-8205-40B1-8FB8-73E070100546}" type="slidenum">
              <a:rPr lang="fr-FR" smtClean="0"/>
              <a:t>10</a:t>
            </a:fld>
            <a:endParaRPr lang="fr-FR"/>
          </a:p>
        </p:txBody>
      </p:sp>
    </p:spTree>
    <p:extLst>
      <p:ext uri="{BB962C8B-B14F-4D97-AF65-F5344CB8AC3E}">
        <p14:creationId xmlns:p14="http://schemas.microsoft.com/office/powerpoint/2010/main" val="12217834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1906" y="946205"/>
            <a:ext cx="5287617" cy="691763"/>
          </a:xfrm>
        </p:spPr>
        <p:txBody>
          <a:bodyPr>
            <a:normAutofit/>
          </a:bodyPr>
          <a:lstStyle/>
          <a:p>
            <a:r>
              <a:rPr lang="fr-FR" sz="4000" dirty="0" smtClean="0"/>
              <a:t>Diagramme d’exigences</a:t>
            </a:r>
            <a:endParaRPr lang="fr-FR" sz="4000" dirty="0"/>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28686" y="0"/>
            <a:ext cx="1463313" cy="1494845"/>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431960"/>
            <a:ext cx="1679873" cy="1119915"/>
          </a:xfrm>
          <a:prstGeom prst="rect">
            <a:avLst/>
          </a:prstGeom>
        </p:spPr>
      </p:pic>
      <p:pic>
        <p:nvPicPr>
          <p:cNvPr id="8" name="Espace réservé du contenu 7"/>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3156669" y="1846263"/>
            <a:ext cx="5211474" cy="4361536"/>
          </a:xfrm>
        </p:spPr>
      </p:pic>
      <p:sp>
        <p:nvSpPr>
          <p:cNvPr id="9" name="ZoneTexte 8"/>
          <p:cNvSpPr txBox="1"/>
          <p:nvPr/>
        </p:nvSpPr>
        <p:spPr>
          <a:xfrm>
            <a:off x="332848" y="2308775"/>
            <a:ext cx="748553" cy="369332"/>
          </a:xfrm>
          <a:prstGeom prst="rect">
            <a:avLst/>
          </a:prstGeom>
          <a:noFill/>
        </p:spPr>
        <p:txBody>
          <a:bodyPr wrap="square" rtlCol="0">
            <a:spAutoFit/>
          </a:bodyPr>
          <a:lstStyle/>
          <a:p>
            <a:r>
              <a:rPr lang="fr-FR" dirty="0" smtClean="0"/>
              <a:t>Enzo : </a:t>
            </a:r>
            <a:endParaRPr lang="fr-FR" dirty="0"/>
          </a:p>
        </p:txBody>
      </p:sp>
      <p:sp>
        <p:nvSpPr>
          <p:cNvPr id="10" name="ZoneTexte 9"/>
          <p:cNvSpPr txBox="1"/>
          <p:nvPr/>
        </p:nvSpPr>
        <p:spPr>
          <a:xfrm>
            <a:off x="77600" y="2743199"/>
            <a:ext cx="1003801" cy="369332"/>
          </a:xfrm>
          <a:prstGeom prst="rect">
            <a:avLst/>
          </a:prstGeom>
          <a:noFill/>
        </p:spPr>
        <p:txBody>
          <a:bodyPr wrap="none" rtlCol="0">
            <a:spAutoFit/>
          </a:bodyPr>
          <a:lstStyle/>
          <a:p>
            <a:r>
              <a:rPr lang="fr-FR" dirty="0" smtClean="0"/>
              <a:t>Gautier :</a:t>
            </a:r>
            <a:endParaRPr lang="fr-FR" dirty="0"/>
          </a:p>
        </p:txBody>
      </p:sp>
      <p:sp>
        <p:nvSpPr>
          <p:cNvPr id="11" name="ZoneTexte 10"/>
          <p:cNvSpPr txBox="1"/>
          <p:nvPr/>
        </p:nvSpPr>
        <p:spPr>
          <a:xfrm>
            <a:off x="326693" y="3230723"/>
            <a:ext cx="807465" cy="369332"/>
          </a:xfrm>
          <a:prstGeom prst="rect">
            <a:avLst/>
          </a:prstGeom>
          <a:noFill/>
        </p:spPr>
        <p:txBody>
          <a:bodyPr wrap="none" rtlCol="0">
            <a:spAutoFit/>
          </a:bodyPr>
          <a:lstStyle/>
          <a:p>
            <a:r>
              <a:rPr lang="fr-FR" dirty="0" smtClean="0"/>
              <a:t>Ryan : </a:t>
            </a:r>
            <a:endParaRPr lang="fr-FR" dirty="0"/>
          </a:p>
        </p:txBody>
      </p:sp>
      <p:sp>
        <p:nvSpPr>
          <p:cNvPr id="12" name="ZoneTexte 11"/>
          <p:cNvSpPr txBox="1"/>
          <p:nvPr/>
        </p:nvSpPr>
        <p:spPr>
          <a:xfrm>
            <a:off x="0" y="3718247"/>
            <a:ext cx="1170192" cy="369332"/>
          </a:xfrm>
          <a:prstGeom prst="rect">
            <a:avLst/>
          </a:prstGeom>
          <a:noFill/>
        </p:spPr>
        <p:txBody>
          <a:bodyPr wrap="none" rtlCol="0">
            <a:spAutoFit/>
          </a:bodyPr>
          <a:lstStyle/>
          <a:p>
            <a:r>
              <a:rPr lang="fr-FR" dirty="0" smtClean="0"/>
              <a:t>Geoffrey : </a:t>
            </a:r>
            <a:endParaRPr lang="fr-FR" dirty="0"/>
          </a:p>
        </p:txBody>
      </p:sp>
      <p:sp>
        <p:nvSpPr>
          <p:cNvPr id="13" name="Espace réservé du numéro de diapositive 12"/>
          <p:cNvSpPr>
            <a:spLocks noGrp="1"/>
          </p:cNvSpPr>
          <p:nvPr>
            <p:ph type="sldNum" sz="quarter" idx="12"/>
          </p:nvPr>
        </p:nvSpPr>
        <p:spPr/>
        <p:txBody>
          <a:bodyPr/>
          <a:lstStyle/>
          <a:p>
            <a:fld id="{DC027968-8205-40B1-8FB8-73E070100546}" type="slidenum">
              <a:rPr lang="fr-FR" smtClean="0"/>
              <a:t>11</a:t>
            </a:fld>
            <a:endParaRPr lang="fr-FR"/>
          </a:p>
        </p:txBody>
      </p:sp>
      <p:pic>
        <p:nvPicPr>
          <p:cNvPr id="14" name="Image 13"/>
          <p:cNvPicPr>
            <a:picLocks noChangeAspect="1"/>
          </p:cNvPicPr>
          <p:nvPr/>
        </p:nvPicPr>
        <p:blipFill>
          <a:blip r:embed="rId6"/>
          <a:stretch>
            <a:fillRect/>
          </a:stretch>
        </p:blipFill>
        <p:spPr>
          <a:xfrm>
            <a:off x="1134158" y="2846890"/>
            <a:ext cx="226561" cy="218315"/>
          </a:xfrm>
          <a:prstGeom prst="rect">
            <a:avLst/>
          </a:prstGeom>
        </p:spPr>
      </p:pic>
      <p:pic>
        <p:nvPicPr>
          <p:cNvPr id="15" name="Image 14"/>
          <p:cNvPicPr>
            <a:picLocks noChangeAspect="1"/>
          </p:cNvPicPr>
          <p:nvPr/>
        </p:nvPicPr>
        <p:blipFill>
          <a:blip r:embed="rId7"/>
          <a:stretch>
            <a:fillRect/>
          </a:stretch>
        </p:blipFill>
        <p:spPr>
          <a:xfrm>
            <a:off x="1134158" y="3328803"/>
            <a:ext cx="205744" cy="189917"/>
          </a:xfrm>
          <a:prstGeom prst="rect">
            <a:avLst/>
          </a:prstGeom>
        </p:spPr>
      </p:pic>
      <p:pic>
        <p:nvPicPr>
          <p:cNvPr id="16" name="Image 15"/>
          <p:cNvPicPr>
            <a:picLocks noChangeAspect="1"/>
          </p:cNvPicPr>
          <p:nvPr/>
        </p:nvPicPr>
        <p:blipFill>
          <a:blip r:embed="rId8"/>
          <a:stretch>
            <a:fillRect/>
          </a:stretch>
        </p:blipFill>
        <p:spPr>
          <a:xfrm>
            <a:off x="1162854" y="2411351"/>
            <a:ext cx="205201" cy="179551"/>
          </a:xfrm>
          <a:prstGeom prst="rect">
            <a:avLst/>
          </a:prstGeom>
        </p:spPr>
      </p:pic>
      <p:pic>
        <p:nvPicPr>
          <p:cNvPr id="17" name="Image 16"/>
          <p:cNvPicPr>
            <a:picLocks noChangeAspect="1"/>
          </p:cNvPicPr>
          <p:nvPr/>
        </p:nvPicPr>
        <p:blipFill>
          <a:blip r:embed="rId9"/>
          <a:stretch>
            <a:fillRect/>
          </a:stretch>
        </p:blipFill>
        <p:spPr>
          <a:xfrm>
            <a:off x="1158902" y="3833248"/>
            <a:ext cx="181000" cy="171474"/>
          </a:xfrm>
          <a:prstGeom prst="rect">
            <a:avLst/>
          </a:prstGeom>
        </p:spPr>
      </p:pic>
    </p:spTree>
    <p:extLst>
      <p:ext uri="{BB962C8B-B14F-4D97-AF65-F5344CB8AC3E}">
        <p14:creationId xmlns:p14="http://schemas.microsoft.com/office/powerpoint/2010/main" val="11201582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1906" y="401540"/>
            <a:ext cx="5287617" cy="691763"/>
          </a:xfrm>
        </p:spPr>
        <p:txBody>
          <a:bodyPr>
            <a:normAutofit/>
          </a:bodyPr>
          <a:lstStyle/>
          <a:p>
            <a:r>
              <a:rPr lang="fr-FR" sz="3600" dirty="0" smtClean="0"/>
              <a:t>Diagramme de GANTT</a:t>
            </a:r>
            <a:endParaRPr lang="fr-FR" sz="3600" dirty="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8686" y="1"/>
            <a:ext cx="1463313" cy="1195753"/>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31960"/>
            <a:ext cx="1679873" cy="1119915"/>
          </a:xfrm>
          <a:prstGeom prst="rect">
            <a:avLst/>
          </a:prstGeom>
        </p:spPr>
      </p:pic>
      <p:pic>
        <p:nvPicPr>
          <p:cNvPr id="8" name="Espace réservé du contenu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37392" y="1011115"/>
            <a:ext cx="11491546" cy="4739054"/>
          </a:xfrm>
        </p:spPr>
      </p:pic>
      <p:sp>
        <p:nvSpPr>
          <p:cNvPr id="9" name="Espace réservé du numéro de diapositive 8"/>
          <p:cNvSpPr>
            <a:spLocks noGrp="1"/>
          </p:cNvSpPr>
          <p:nvPr>
            <p:ph type="sldNum" sz="quarter" idx="12"/>
          </p:nvPr>
        </p:nvSpPr>
        <p:spPr/>
        <p:txBody>
          <a:bodyPr/>
          <a:lstStyle/>
          <a:p>
            <a:fld id="{DC027968-8205-40B1-8FB8-73E070100546}" type="slidenum">
              <a:rPr lang="fr-FR" smtClean="0"/>
              <a:t>12</a:t>
            </a:fld>
            <a:endParaRPr lang="fr-FR"/>
          </a:p>
        </p:txBody>
      </p:sp>
    </p:spTree>
    <p:extLst>
      <p:ext uri="{BB962C8B-B14F-4D97-AF65-F5344CB8AC3E}">
        <p14:creationId xmlns:p14="http://schemas.microsoft.com/office/powerpoint/2010/main" val="11550170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1906" y="946205"/>
            <a:ext cx="5287617" cy="691763"/>
          </a:xfrm>
        </p:spPr>
        <p:txBody>
          <a:bodyPr>
            <a:normAutofit/>
          </a:bodyPr>
          <a:lstStyle/>
          <a:p>
            <a:r>
              <a:rPr lang="fr-FR" sz="3600" dirty="0" smtClean="0"/>
              <a:t>Diagramme de GANTT</a:t>
            </a:r>
            <a:endParaRPr lang="fr-FR" sz="3600" dirty="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8686" y="0"/>
            <a:ext cx="1463313" cy="1494845"/>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31960"/>
            <a:ext cx="1679873" cy="1119915"/>
          </a:xfrm>
          <a:prstGeom prst="rect">
            <a:avLst/>
          </a:prstGeom>
        </p:spPr>
      </p:pic>
      <p:pic>
        <p:nvPicPr>
          <p:cNvPr id="9" name="Espace réservé du contenu 8"/>
          <p:cNvPicPr>
            <a:picLocks noGrp="1" noChangeAspect="1"/>
          </p:cNvPicPr>
          <p:nvPr>
            <p:ph idx="1"/>
          </p:nvPr>
        </p:nvPicPr>
        <p:blipFill>
          <a:blip r:embed="rId4"/>
          <a:stretch>
            <a:fillRect/>
          </a:stretch>
        </p:blipFill>
        <p:spPr>
          <a:xfrm>
            <a:off x="488321" y="1965246"/>
            <a:ext cx="11163094" cy="1707297"/>
          </a:xfrm>
          <a:prstGeom prst="rect">
            <a:avLst/>
          </a:prstGeom>
        </p:spPr>
      </p:pic>
      <p:sp>
        <p:nvSpPr>
          <p:cNvPr id="10" name="Espace réservé du numéro de diapositive 9"/>
          <p:cNvSpPr>
            <a:spLocks noGrp="1"/>
          </p:cNvSpPr>
          <p:nvPr>
            <p:ph type="sldNum" sz="quarter" idx="12"/>
          </p:nvPr>
        </p:nvSpPr>
        <p:spPr/>
        <p:txBody>
          <a:bodyPr/>
          <a:lstStyle/>
          <a:p>
            <a:fld id="{DC027968-8205-40B1-8FB8-73E070100546}" type="slidenum">
              <a:rPr lang="fr-FR" smtClean="0"/>
              <a:t>13</a:t>
            </a:fld>
            <a:endParaRPr lang="fr-FR"/>
          </a:p>
        </p:txBody>
      </p:sp>
      <p:pic>
        <p:nvPicPr>
          <p:cNvPr id="3" name="Image 2"/>
          <p:cNvPicPr>
            <a:picLocks noChangeAspect="1"/>
          </p:cNvPicPr>
          <p:nvPr/>
        </p:nvPicPr>
        <p:blipFill>
          <a:blip r:embed="rId5"/>
          <a:stretch>
            <a:fillRect/>
          </a:stretch>
        </p:blipFill>
        <p:spPr>
          <a:xfrm>
            <a:off x="420994" y="3904901"/>
            <a:ext cx="11703598" cy="754371"/>
          </a:xfrm>
          <a:prstGeom prst="rect">
            <a:avLst/>
          </a:prstGeom>
        </p:spPr>
      </p:pic>
    </p:spTree>
    <p:extLst>
      <p:ext uri="{BB962C8B-B14F-4D97-AF65-F5344CB8AC3E}">
        <p14:creationId xmlns:p14="http://schemas.microsoft.com/office/powerpoint/2010/main" val="22393383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1905" y="946205"/>
            <a:ext cx="8404529" cy="691763"/>
          </a:xfrm>
        </p:spPr>
        <p:txBody>
          <a:bodyPr>
            <a:noAutofit/>
          </a:bodyPr>
          <a:lstStyle/>
          <a:p>
            <a:r>
              <a:rPr lang="fr-FR" sz="3600" dirty="0" smtClean="0"/>
              <a:t>Diagramme des cas d’utilisation (personnel)</a:t>
            </a:r>
            <a:endParaRPr lang="fr-FR" sz="3600" dirty="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8686" y="0"/>
            <a:ext cx="1463313" cy="1494845"/>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31960"/>
            <a:ext cx="1679873" cy="1119915"/>
          </a:xfrm>
          <a:prstGeom prst="rect">
            <a:avLst/>
          </a:prstGeom>
        </p:spPr>
      </p:pic>
      <p:sp>
        <p:nvSpPr>
          <p:cNvPr id="9" name="Espace réservé du numéro de diapositive 8"/>
          <p:cNvSpPr>
            <a:spLocks noGrp="1"/>
          </p:cNvSpPr>
          <p:nvPr>
            <p:ph type="sldNum" sz="quarter" idx="12"/>
          </p:nvPr>
        </p:nvSpPr>
        <p:spPr/>
        <p:txBody>
          <a:bodyPr/>
          <a:lstStyle/>
          <a:p>
            <a:fld id="{DC027968-8205-40B1-8FB8-73E070100546}" type="slidenum">
              <a:rPr lang="fr-FR" smtClean="0"/>
              <a:t>14</a:t>
            </a:fld>
            <a:endParaRPr lang="fr-FR"/>
          </a:p>
        </p:txBody>
      </p:sp>
      <p:pic>
        <p:nvPicPr>
          <p:cNvPr id="4" name="Espace réservé du contenu 3"/>
          <p:cNvPicPr>
            <a:picLocks noGrp="1" noChangeAspect="1"/>
          </p:cNvPicPr>
          <p:nvPr>
            <p:ph idx="1"/>
          </p:nvPr>
        </p:nvPicPr>
        <p:blipFill>
          <a:blip r:embed="rId4"/>
          <a:stretch>
            <a:fillRect/>
          </a:stretch>
        </p:blipFill>
        <p:spPr>
          <a:xfrm>
            <a:off x="2118946" y="1714500"/>
            <a:ext cx="6963507" cy="4427953"/>
          </a:xfrm>
          <a:prstGeom prst="rect">
            <a:avLst/>
          </a:prstGeom>
        </p:spPr>
      </p:pic>
    </p:spTree>
    <p:extLst>
      <p:ext uri="{BB962C8B-B14F-4D97-AF65-F5344CB8AC3E}">
        <p14:creationId xmlns:p14="http://schemas.microsoft.com/office/powerpoint/2010/main" val="7643263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1905" y="946205"/>
            <a:ext cx="6583681" cy="691763"/>
          </a:xfrm>
        </p:spPr>
        <p:txBody>
          <a:bodyPr>
            <a:normAutofit fontScale="90000"/>
          </a:bodyPr>
          <a:lstStyle/>
          <a:p>
            <a:r>
              <a:rPr lang="fr-FR" sz="4000" dirty="0" smtClean="0"/>
              <a:t>Diagramme d’exigences (personnel)</a:t>
            </a:r>
            <a:endParaRPr lang="fr-FR" sz="4000" dirty="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8686" y="0"/>
            <a:ext cx="1463313" cy="1494845"/>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31960"/>
            <a:ext cx="1679873" cy="1119915"/>
          </a:xfrm>
          <a:prstGeom prst="rect">
            <a:avLst/>
          </a:prstGeom>
        </p:spPr>
      </p:pic>
      <p:pic>
        <p:nvPicPr>
          <p:cNvPr id="4" name="Espace réservé du contenu 3"/>
          <p:cNvPicPr>
            <a:picLocks noGrp="1" noChangeAspect="1"/>
          </p:cNvPicPr>
          <p:nvPr>
            <p:ph idx="1"/>
          </p:nvPr>
        </p:nvPicPr>
        <p:blipFill>
          <a:blip r:embed="rId4"/>
          <a:stretch>
            <a:fillRect/>
          </a:stretch>
        </p:blipFill>
        <p:spPr>
          <a:xfrm>
            <a:off x="2397678" y="1846263"/>
            <a:ext cx="7110874" cy="4228534"/>
          </a:xfrm>
          <a:prstGeom prst="rect">
            <a:avLst/>
          </a:prstGeom>
        </p:spPr>
      </p:pic>
      <p:sp>
        <p:nvSpPr>
          <p:cNvPr id="7" name="Espace réservé du numéro de diapositive 6"/>
          <p:cNvSpPr>
            <a:spLocks noGrp="1"/>
          </p:cNvSpPr>
          <p:nvPr>
            <p:ph type="sldNum" sz="quarter" idx="12"/>
          </p:nvPr>
        </p:nvSpPr>
        <p:spPr/>
        <p:txBody>
          <a:bodyPr/>
          <a:lstStyle/>
          <a:p>
            <a:fld id="{DC027968-8205-40B1-8FB8-73E070100546}" type="slidenum">
              <a:rPr lang="fr-FR" smtClean="0"/>
              <a:t>15</a:t>
            </a:fld>
            <a:endParaRPr lang="fr-FR"/>
          </a:p>
        </p:txBody>
      </p:sp>
    </p:spTree>
    <p:extLst>
      <p:ext uri="{BB962C8B-B14F-4D97-AF65-F5344CB8AC3E}">
        <p14:creationId xmlns:p14="http://schemas.microsoft.com/office/powerpoint/2010/main" val="6213154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Chaîne d’information du système étudié</a:t>
            </a:r>
            <a:endParaRPr lang="fr-FR" dirty="0"/>
          </a:p>
        </p:txBody>
      </p:sp>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7657" y="1881432"/>
            <a:ext cx="8741831" cy="4361105"/>
          </a:xfrm>
        </p:spPr>
      </p:pic>
      <p:sp>
        <p:nvSpPr>
          <p:cNvPr id="4" name="Espace réservé du numéro de diapositive 3"/>
          <p:cNvSpPr>
            <a:spLocks noGrp="1"/>
          </p:cNvSpPr>
          <p:nvPr>
            <p:ph type="sldNum" sz="quarter" idx="12"/>
          </p:nvPr>
        </p:nvSpPr>
        <p:spPr/>
        <p:txBody>
          <a:bodyPr/>
          <a:lstStyle/>
          <a:p>
            <a:fld id="{DC027968-8205-40B1-8FB8-73E070100546}" type="slidenum">
              <a:rPr lang="fr-FR" smtClean="0"/>
              <a:t>16</a:t>
            </a:fld>
            <a:endParaRPr lang="fr-FR"/>
          </a:p>
        </p:txBody>
      </p:sp>
    </p:spTree>
    <p:extLst>
      <p:ext uri="{BB962C8B-B14F-4D97-AF65-F5344CB8AC3E}">
        <p14:creationId xmlns:p14="http://schemas.microsoft.com/office/powerpoint/2010/main" val="2756613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8872" y="158262"/>
            <a:ext cx="10058400" cy="787791"/>
          </a:xfrm>
        </p:spPr>
        <p:txBody>
          <a:bodyPr/>
          <a:lstStyle/>
          <a:p>
            <a:r>
              <a:rPr lang="fr-FR" dirty="0" smtClean="0"/>
              <a:t>Montage sonde PT100</a:t>
            </a:r>
            <a:endParaRPr lang="fr-FR" dirty="0"/>
          </a:p>
        </p:txBody>
      </p:sp>
      <p:pic>
        <p:nvPicPr>
          <p:cNvPr id="5" name="Espace réservé du contenu 4"/>
          <p:cNvPicPr>
            <a:picLocks noGrp="1" noChangeAspect="1"/>
          </p:cNvPicPr>
          <p:nvPr>
            <p:ph idx="1"/>
          </p:nvPr>
        </p:nvPicPr>
        <p:blipFill>
          <a:blip r:embed="rId2"/>
          <a:stretch>
            <a:fillRect/>
          </a:stretch>
        </p:blipFill>
        <p:spPr>
          <a:xfrm>
            <a:off x="2717652" y="1825283"/>
            <a:ext cx="5920839" cy="4505194"/>
          </a:xfrm>
          <a:prstGeom prst="rect">
            <a:avLst/>
          </a:prstGeom>
        </p:spPr>
      </p:pic>
      <p:sp>
        <p:nvSpPr>
          <p:cNvPr id="4" name="Espace réservé du numéro de diapositive 3"/>
          <p:cNvSpPr>
            <a:spLocks noGrp="1"/>
          </p:cNvSpPr>
          <p:nvPr>
            <p:ph type="sldNum" sz="quarter" idx="12"/>
          </p:nvPr>
        </p:nvSpPr>
        <p:spPr/>
        <p:txBody>
          <a:bodyPr/>
          <a:lstStyle/>
          <a:p>
            <a:fld id="{DC027968-8205-40B1-8FB8-73E070100546}" type="slidenum">
              <a:rPr lang="fr-FR" smtClean="0"/>
              <a:t>17</a:t>
            </a:fld>
            <a:endParaRPr lang="fr-FR"/>
          </a:p>
        </p:txBody>
      </p:sp>
    </p:spTree>
    <p:extLst>
      <p:ext uri="{BB962C8B-B14F-4D97-AF65-F5344CB8AC3E}">
        <p14:creationId xmlns:p14="http://schemas.microsoft.com/office/powerpoint/2010/main" val="639335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Mes tâches à venir</a:t>
            </a:r>
            <a:endParaRPr lang="fr-FR" dirty="0"/>
          </a:p>
        </p:txBody>
      </p:sp>
      <p:sp>
        <p:nvSpPr>
          <p:cNvPr id="3" name="Espace réservé du contenu 2"/>
          <p:cNvSpPr>
            <a:spLocks noGrp="1"/>
          </p:cNvSpPr>
          <p:nvPr>
            <p:ph idx="1"/>
          </p:nvPr>
        </p:nvSpPr>
        <p:spPr/>
        <p:txBody>
          <a:bodyPr/>
          <a:lstStyle/>
          <a:p>
            <a:pPr marL="0" indent="0">
              <a:lnSpc>
                <a:spcPct val="100000"/>
              </a:lnSpc>
              <a:buNone/>
            </a:pPr>
            <a:r>
              <a:rPr lang="fr-FR" dirty="0" smtClean="0">
                <a:solidFill>
                  <a:schemeClr val="tx2"/>
                </a:solidFill>
              </a:rPr>
              <a:t>- Envoyer une consigne selon la température à avoir</a:t>
            </a:r>
          </a:p>
          <a:p>
            <a:pPr marL="0" indent="0">
              <a:lnSpc>
                <a:spcPct val="100000"/>
              </a:lnSpc>
              <a:buNone/>
            </a:pPr>
            <a:r>
              <a:rPr lang="fr-FR" dirty="0" smtClean="0">
                <a:solidFill>
                  <a:schemeClr val="tx2"/>
                </a:solidFill>
              </a:rPr>
              <a:t>- Gestion complète d’une régulation</a:t>
            </a:r>
          </a:p>
          <a:p>
            <a:pPr marL="0" indent="0">
              <a:lnSpc>
                <a:spcPct val="100000"/>
              </a:lnSpc>
              <a:buNone/>
            </a:pPr>
            <a:r>
              <a:rPr lang="fr-FR" dirty="0" smtClean="0">
                <a:solidFill>
                  <a:schemeClr val="tx2"/>
                </a:solidFill>
              </a:rPr>
              <a:t>- Réaliser la maquette du système</a:t>
            </a:r>
            <a:br>
              <a:rPr lang="fr-FR" dirty="0" smtClean="0">
                <a:solidFill>
                  <a:schemeClr val="tx2"/>
                </a:solidFill>
              </a:rPr>
            </a:br>
            <a:r>
              <a:rPr lang="fr-FR" dirty="0" smtClean="0">
                <a:solidFill>
                  <a:schemeClr val="tx2"/>
                </a:solidFill>
              </a:rPr>
              <a:t/>
            </a:r>
            <a:br>
              <a:rPr lang="fr-FR" dirty="0" smtClean="0">
                <a:solidFill>
                  <a:schemeClr val="tx2"/>
                </a:solidFill>
              </a:rPr>
            </a:br>
            <a:r>
              <a:rPr lang="fr-FR" dirty="0" smtClean="0">
                <a:solidFill>
                  <a:schemeClr val="tx2"/>
                </a:solidFill>
              </a:rPr>
              <a:t>- Réaliser la maquette du bassin et de la cuve de chauffe</a:t>
            </a:r>
          </a:p>
        </p:txBody>
      </p:sp>
      <p:sp>
        <p:nvSpPr>
          <p:cNvPr id="4" name="Espace réservé du numéro de diapositive 3"/>
          <p:cNvSpPr>
            <a:spLocks noGrp="1"/>
          </p:cNvSpPr>
          <p:nvPr>
            <p:ph type="sldNum" sz="quarter" idx="12"/>
          </p:nvPr>
        </p:nvSpPr>
        <p:spPr/>
        <p:txBody>
          <a:bodyPr/>
          <a:lstStyle/>
          <a:p>
            <a:fld id="{DC027968-8205-40B1-8FB8-73E070100546}" type="slidenum">
              <a:rPr lang="fr-FR" smtClean="0"/>
              <a:t>18</a:t>
            </a:fld>
            <a:endParaRPr lang="fr-FR"/>
          </a:p>
        </p:txBody>
      </p:sp>
    </p:spTree>
    <p:extLst>
      <p:ext uri="{BB962C8B-B14F-4D97-AF65-F5344CB8AC3E}">
        <p14:creationId xmlns:p14="http://schemas.microsoft.com/office/powerpoint/2010/main" val="976917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1906" y="946205"/>
            <a:ext cx="5287617" cy="691763"/>
          </a:xfrm>
        </p:spPr>
        <p:txBody>
          <a:bodyPr>
            <a:normAutofit/>
          </a:bodyPr>
          <a:lstStyle/>
          <a:p>
            <a:r>
              <a:rPr lang="fr-FR" sz="4000" dirty="0" smtClean="0"/>
              <a:t>Sommaire</a:t>
            </a:r>
            <a:endParaRPr lang="fr-FR" sz="4000" dirty="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8686" y="0"/>
            <a:ext cx="1463313" cy="1494845"/>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31960"/>
            <a:ext cx="1679873" cy="1119915"/>
          </a:xfrm>
          <a:prstGeom prst="rect">
            <a:avLst/>
          </a:prstGeom>
        </p:spPr>
      </p:pic>
      <p:sp>
        <p:nvSpPr>
          <p:cNvPr id="3" name="Espace réservé du contenu 2"/>
          <p:cNvSpPr>
            <a:spLocks noGrp="1"/>
          </p:cNvSpPr>
          <p:nvPr>
            <p:ph idx="1"/>
          </p:nvPr>
        </p:nvSpPr>
        <p:spPr>
          <a:xfrm>
            <a:off x="1519312" y="1746667"/>
            <a:ext cx="10058400" cy="4805208"/>
          </a:xfrm>
        </p:spPr>
        <p:txBody>
          <a:bodyPr>
            <a:normAutofit fontScale="62500" lnSpcReduction="20000"/>
          </a:bodyPr>
          <a:lstStyle/>
          <a:p>
            <a:pPr>
              <a:buFont typeface="Arial" panose="020B0604020202020204" pitchFamily="34" charset="0"/>
              <a:buChar char="•"/>
            </a:pPr>
            <a:r>
              <a:rPr lang="fr-FR" dirty="0" smtClean="0"/>
              <a:t>Présentation Tropicana </a:t>
            </a:r>
          </a:p>
          <a:p>
            <a:pPr>
              <a:buFont typeface="Arial" panose="020B0604020202020204" pitchFamily="34" charset="0"/>
              <a:buChar char="•"/>
            </a:pPr>
            <a:r>
              <a:rPr lang="fr-FR" dirty="0" smtClean="0"/>
              <a:t>Présentation du projet Tropicana </a:t>
            </a:r>
          </a:p>
          <a:p>
            <a:pPr>
              <a:buFont typeface="Arial" panose="020B0604020202020204" pitchFamily="34" charset="0"/>
              <a:buChar char="•"/>
            </a:pPr>
            <a:r>
              <a:rPr lang="fr-FR" dirty="0" smtClean="0"/>
              <a:t>Partie personnel</a:t>
            </a:r>
          </a:p>
          <a:p>
            <a:pPr>
              <a:buFont typeface="Arial" panose="020B0604020202020204" pitchFamily="34" charset="0"/>
              <a:buChar char="•"/>
            </a:pPr>
            <a:r>
              <a:rPr lang="fr-FR" dirty="0" smtClean="0"/>
              <a:t>Schéma de fonctionnement général du système</a:t>
            </a:r>
          </a:p>
          <a:p>
            <a:pPr>
              <a:buFont typeface="Arial" panose="020B0604020202020204" pitchFamily="34" charset="0"/>
              <a:buChar char="•"/>
            </a:pPr>
            <a:r>
              <a:rPr lang="fr-FR" dirty="0" smtClean="0"/>
              <a:t>Schéma simplifié</a:t>
            </a:r>
          </a:p>
          <a:p>
            <a:pPr>
              <a:buFont typeface="Arial" panose="020B0604020202020204" pitchFamily="34" charset="0"/>
              <a:buChar char="•"/>
            </a:pPr>
            <a:r>
              <a:rPr lang="fr-FR" dirty="0" smtClean="0"/>
              <a:t>Schéma simplifié de ma partie</a:t>
            </a:r>
          </a:p>
          <a:p>
            <a:pPr>
              <a:buFont typeface="Arial" panose="020B0604020202020204" pitchFamily="34" charset="0"/>
              <a:buChar char="•"/>
            </a:pPr>
            <a:r>
              <a:rPr lang="fr-FR" dirty="0" smtClean="0"/>
              <a:t>Matériel nécessaire</a:t>
            </a:r>
          </a:p>
          <a:p>
            <a:pPr>
              <a:buFont typeface="Arial" panose="020B0604020202020204" pitchFamily="34" charset="0"/>
              <a:buChar char="•"/>
            </a:pPr>
            <a:r>
              <a:rPr lang="fr-FR" dirty="0" smtClean="0"/>
              <a:t>Diagramme de cas d’utilisation (groupe)</a:t>
            </a:r>
          </a:p>
          <a:p>
            <a:pPr>
              <a:buFont typeface="Arial" panose="020B0604020202020204" pitchFamily="34" charset="0"/>
              <a:buChar char="•"/>
            </a:pPr>
            <a:r>
              <a:rPr lang="fr-FR" dirty="0" smtClean="0"/>
              <a:t>Diagramme d’exigences (groupe)</a:t>
            </a:r>
          </a:p>
          <a:p>
            <a:pPr>
              <a:buFont typeface="Arial" panose="020B0604020202020204" pitchFamily="34" charset="0"/>
              <a:buChar char="•"/>
            </a:pPr>
            <a:r>
              <a:rPr lang="fr-FR" dirty="0" smtClean="0"/>
              <a:t>Diagramme </a:t>
            </a:r>
            <a:r>
              <a:rPr lang="fr-FR" dirty="0"/>
              <a:t>de </a:t>
            </a:r>
            <a:r>
              <a:rPr lang="fr-FR" dirty="0" smtClean="0"/>
              <a:t>GANTT (groupe)</a:t>
            </a:r>
          </a:p>
          <a:p>
            <a:pPr>
              <a:buFont typeface="Arial" panose="020B0604020202020204" pitchFamily="34" charset="0"/>
              <a:buChar char="•"/>
            </a:pPr>
            <a:r>
              <a:rPr lang="fr-FR" dirty="0" smtClean="0"/>
              <a:t>Diagramme des cas d’utilisation (personnel)</a:t>
            </a:r>
          </a:p>
          <a:p>
            <a:pPr>
              <a:buFont typeface="Arial" panose="020B0604020202020204" pitchFamily="34" charset="0"/>
              <a:buChar char="•"/>
            </a:pPr>
            <a:r>
              <a:rPr lang="fr-FR" dirty="0" smtClean="0"/>
              <a:t>Diagramme d’exigences (personnel)</a:t>
            </a:r>
          </a:p>
          <a:p>
            <a:pPr>
              <a:buFont typeface="Arial" panose="020B0604020202020204" pitchFamily="34" charset="0"/>
              <a:buChar char="•"/>
            </a:pPr>
            <a:r>
              <a:rPr lang="fr-FR" dirty="0" smtClean="0"/>
              <a:t>Chaine d’information du système étudier</a:t>
            </a:r>
          </a:p>
          <a:p>
            <a:pPr>
              <a:buFont typeface="Arial" panose="020B0604020202020204" pitchFamily="34" charset="0"/>
              <a:buChar char="•"/>
            </a:pPr>
            <a:r>
              <a:rPr lang="fr-FR" dirty="0" smtClean="0"/>
              <a:t>Montage Sonde PT100</a:t>
            </a:r>
          </a:p>
          <a:p>
            <a:pPr>
              <a:buFont typeface="Arial" panose="020B0604020202020204" pitchFamily="34" charset="0"/>
              <a:buChar char="•"/>
            </a:pPr>
            <a:r>
              <a:rPr lang="fr-FR" dirty="0" smtClean="0"/>
              <a:t>Mes taches à venir</a:t>
            </a:r>
          </a:p>
          <a:p>
            <a:pPr>
              <a:buFont typeface="Arial" panose="020B0604020202020204" pitchFamily="34" charset="0"/>
              <a:buChar char="•"/>
            </a:pPr>
            <a:endParaRPr lang="fr-FR" dirty="0" smtClean="0"/>
          </a:p>
          <a:p>
            <a:pPr marL="0" indent="0">
              <a:buNone/>
            </a:pPr>
            <a:endParaRPr lang="fr-FR" dirty="0" smtClean="0"/>
          </a:p>
        </p:txBody>
      </p:sp>
      <p:sp>
        <p:nvSpPr>
          <p:cNvPr id="4" name="Espace réservé du numéro de diapositive 3"/>
          <p:cNvSpPr>
            <a:spLocks noGrp="1"/>
          </p:cNvSpPr>
          <p:nvPr>
            <p:ph type="sldNum" sz="quarter" idx="12"/>
          </p:nvPr>
        </p:nvSpPr>
        <p:spPr/>
        <p:txBody>
          <a:bodyPr/>
          <a:lstStyle/>
          <a:p>
            <a:fld id="{DC027968-8205-40B1-8FB8-73E070100546}" type="slidenum">
              <a:rPr lang="fr-FR" smtClean="0"/>
              <a:t>2</a:t>
            </a:fld>
            <a:endParaRPr lang="fr-FR" dirty="0"/>
          </a:p>
        </p:txBody>
      </p:sp>
    </p:spTree>
    <p:extLst>
      <p:ext uri="{BB962C8B-B14F-4D97-AF65-F5344CB8AC3E}">
        <p14:creationId xmlns:p14="http://schemas.microsoft.com/office/powerpoint/2010/main" val="17165958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Présentation Tropicana</a:t>
            </a:r>
            <a:endParaRPr lang="fr-FR" dirty="0"/>
          </a:p>
        </p:txBody>
      </p:sp>
      <p:pic>
        <p:nvPicPr>
          <p:cNvPr id="5" name="Espace réservé du contenu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7798" y="2151015"/>
            <a:ext cx="2797226" cy="3895114"/>
          </a:xfrm>
        </p:spPr>
      </p:pic>
      <p:sp>
        <p:nvSpPr>
          <p:cNvPr id="4" name="Espace réservé du numéro de diapositive 3"/>
          <p:cNvSpPr>
            <a:spLocks noGrp="1"/>
          </p:cNvSpPr>
          <p:nvPr>
            <p:ph type="sldNum" sz="quarter" idx="12"/>
          </p:nvPr>
        </p:nvSpPr>
        <p:spPr/>
        <p:txBody>
          <a:bodyPr/>
          <a:lstStyle/>
          <a:p>
            <a:fld id="{DC027968-8205-40B1-8FB8-73E070100546}" type="slidenum">
              <a:rPr lang="fr-FR" smtClean="0"/>
              <a:t>3</a:t>
            </a:fld>
            <a:endParaRPr lang="fr-FR" dirty="0"/>
          </a:p>
        </p:txBody>
      </p:sp>
      <p:sp>
        <p:nvSpPr>
          <p:cNvPr id="8" name="ZoneTexte 7"/>
          <p:cNvSpPr txBox="1"/>
          <p:nvPr/>
        </p:nvSpPr>
        <p:spPr>
          <a:xfrm>
            <a:off x="5009187" y="1966349"/>
            <a:ext cx="6429605" cy="923330"/>
          </a:xfrm>
          <a:prstGeom prst="rect">
            <a:avLst/>
          </a:prstGeom>
          <a:noFill/>
        </p:spPr>
        <p:txBody>
          <a:bodyPr wrap="square" rtlCol="0">
            <a:spAutoFit/>
          </a:bodyPr>
          <a:lstStyle/>
          <a:p>
            <a:pPr marL="285750" indent="-285750">
              <a:buFont typeface="Arial" panose="020B0604020202020204" pitchFamily="34" charset="0"/>
              <a:buChar char="•"/>
            </a:pPr>
            <a:r>
              <a:rPr lang="fr-FR" dirty="0"/>
              <a:t>Anthony </a:t>
            </a:r>
            <a:r>
              <a:rPr lang="fr-FR" dirty="0" err="1"/>
              <a:t>Talamo</a:t>
            </a:r>
            <a:r>
              <a:rPr lang="fr-FR" dirty="0"/>
              <a:t> </a:t>
            </a:r>
            <a:r>
              <a:rPr lang="fr-FR" dirty="0" smtClean="0"/>
              <a:t>Rossi</a:t>
            </a:r>
          </a:p>
          <a:p>
            <a:pPr marL="285750" indent="-285750">
              <a:buFont typeface="Arial" panose="020B0604020202020204" pitchFamily="34" charset="0"/>
              <a:buChar char="•"/>
            </a:pPr>
            <a:r>
              <a:rPr lang="fr-FR" dirty="0" smtClean="0"/>
              <a:t>1947</a:t>
            </a:r>
          </a:p>
          <a:p>
            <a:pPr marL="285750" indent="-285750">
              <a:buFont typeface="Arial" panose="020B0604020202020204" pitchFamily="34" charset="0"/>
              <a:buChar char="•"/>
            </a:pPr>
            <a:endParaRPr lang="fr-FR" dirty="0"/>
          </a:p>
        </p:txBody>
      </p:sp>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28686" y="0"/>
            <a:ext cx="1463313" cy="1494845"/>
          </a:xfrm>
          <a:prstGeom prst="rect">
            <a:avLst/>
          </a:prstGeom>
        </p:spPr>
      </p:pic>
    </p:spTree>
    <p:extLst>
      <p:ext uri="{BB962C8B-B14F-4D97-AF65-F5344CB8AC3E}">
        <p14:creationId xmlns:p14="http://schemas.microsoft.com/office/powerpoint/2010/main" val="330728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1906" y="946205"/>
            <a:ext cx="6023725" cy="691763"/>
          </a:xfrm>
        </p:spPr>
        <p:txBody>
          <a:bodyPr>
            <a:normAutofit fontScale="90000"/>
          </a:bodyPr>
          <a:lstStyle/>
          <a:p>
            <a:r>
              <a:rPr lang="fr-FR" sz="4000" dirty="0" smtClean="0"/>
              <a:t>Présentation du projet Tropicana</a:t>
            </a:r>
            <a:endParaRPr lang="fr-FR" sz="4000" dirty="0"/>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28686" y="0"/>
            <a:ext cx="1463313" cy="1494845"/>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736" y="5170689"/>
            <a:ext cx="1933645" cy="1289096"/>
          </a:xfrm>
          <a:prstGeom prst="rect">
            <a:avLst/>
          </a:prstGeom>
        </p:spPr>
      </p:pic>
      <p:sp>
        <p:nvSpPr>
          <p:cNvPr id="4" name="Espace réservé du numéro de diapositive 3"/>
          <p:cNvSpPr>
            <a:spLocks noGrp="1"/>
          </p:cNvSpPr>
          <p:nvPr>
            <p:ph type="sldNum" sz="quarter" idx="12"/>
          </p:nvPr>
        </p:nvSpPr>
        <p:spPr/>
        <p:txBody>
          <a:bodyPr/>
          <a:lstStyle/>
          <a:p>
            <a:fld id="{DC027968-8205-40B1-8FB8-73E070100546}" type="slidenum">
              <a:rPr lang="fr-FR" smtClean="0"/>
              <a:t>4</a:t>
            </a:fld>
            <a:endParaRPr lang="fr-FR"/>
          </a:p>
        </p:txBody>
      </p:sp>
      <p:pic>
        <p:nvPicPr>
          <p:cNvPr id="3" name="Imag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343" y="2081757"/>
            <a:ext cx="3167906" cy="3176855"/>
          </a:xfrm>
          <a:prstGeom prst="rect">
            <a:avLst/>
          </a:prstGeom>
        </p:spPr>
      </p:pic>
      <p:pic>
        <p:nvPicPr>
          <p:cNvPr id="7" name="Imag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46985" y="1738476"/>
            <a:ext cx="2274821" cy="4504146"/>
          </a:xfrm>
          <a:prstGeom prst="rect">
            <a:avLst/>
          </a:prstGeom>
        </p:spPr>
      </p:pic>
      <p:cxnSp>
        <p:nvCxnSpPr>
          <p:cNvPr id="9" name="Connecteur droit avec flèche 8"/>
          <p:cNvCxnSpPr/>
          <p:nvPr/>
        </p:nvCxnSpPr>
        <p:spPr>
          <a:xfrm flipV="1">
            <a:off x="3710353" y="3745523"/>
            <a:ext cx="2936632" cy="879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4388122" y="3300852"/>
            <a:ext cx="1318181" cy="369332"/>
          </a:xfrm>
          <a:prstGeom prst="rect">
            <a:avLst/>
          </a:prstGeom>
          <a:noFill/>
        </p:spPr>
        <p:txBody>
          <a:bodyPr wrap="none" rtlCol="0">
            <a:spAutoFit/>
          </a:bodyPr>
          <a:lstStyle/>
          <a:p>
            <a:r>
              <a:rPr lang="fr-FR" dirty="0" smtClean="0"/>
              <a:t>Trace de lait</a:t>
            </a:r>
            <a:endParaRPr lang="fr-FR" dirty="0"/>
          </a:p>
        </p:txBody>
      </p:sp>
    </p:spTree>
    <p:extLst>
      <p:ext uri="{BB962C8B-B14F-4D97-AF65-F5344CB8AC3E}">
        <p14:creationId xmlns:p14="http://schemas.microsoft.com/office/powerpoint/2010/main" val="10852246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Partie personnelle </a:t>
            </a:r>
            <a:endParaRPr lang="fr-FR" dirty="0"/>
          </a:p>
        </p:txBody>
      </p:sp>
      <p:sp>
        <p:nvSpPr>
          <p:cNvPr id="4" name="Espace réservé du numéro de diapositive 3"/>
          <p:cNvSpPr>
            <a:spLocks noGrp="1"/>
          </p:cNvSpPr>
          <p:nvPr>
            <p:ph type="sldNum" sz="quarter" idx="12"/>
          </p:nvPr>
        </p:nvSpPr>
        <p:spPr/>
        <p:txBody>
          <a:bodyPr/>
          <a:lstStyle/>
          <a:p>
            <a:fld id="{DC027968-8205-40B1-8FB8-73E070100546}" type="slidenum">
              <a:rPr lang="fr-FR" smtClean="0"/>
              <a:t>5</a:t>
            </a:fld>
            <a:endParaRPr lang="fr-FR"/>
          </a:p>
        </p:txBody>
      </p:sp>
      <p:pic>
        <p:nvPicPr>
          <p:cNvPr id="5" name="Image 4"/>
          <p:cNvPicPr>
            <a:picLocks noChangeAspect="1"/>
          </p:cNvPicPr>
          <p:nvPr/>
        </p:nvPicPr>
        <p:blipFill>
          <a:blip r:embed="rId2"/>
          <a:stretch>
            <a:fillRect/>
          </a:stretch>
        </p:blipFill>
        <p:spPr>
          <a:xfrm>
            <a:off x="2915164" y="2922398"/>
            <a:ext cx="6422632" cy="1852448"/>
          </a:xfrm>
          <a:prstGeom prst="rect">
            <a:avLst/>
          </a:prstGeom>
        </p:spPr>
      </p:pic>
    </p:spTree>
    <p:extLst>
      <p:ext uri="{BB962C8B-B14F-4D97-AF65-F5344CB8AC3E}">
        <p14:creationId xmlns:p14="http://schemas.microsoft.com/office/powerpoint/2010/main" val="30256731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1905" y="946205"/>
            <a:ext cx="8679205" cy="691763"/>
          </a:xfrm>
        </p:spPr>
        <p:txBody>
          <a:bodyPr>
            <a:normAutofit fontScale="90000"/>
          </a:bodyPr>
          <a:lstStyle/>
          <a:p>
            <a:r>
              <a:rPr lang="fr-FR" sz="4000" dirty="0" smtClean="0"/>
              <a:t>Schéma de fonctionnement général du système </a:t>
            </a:r>
            <a:endParaRPr lang="fr-FR" sz="4000" dirty="0"/>
          </a:p>
        </p:txBody>
      </p:sp>
      <p:pic>
        <p:nvPicPr>
          <p:cNvPr id="4" name="Espace réservé du contenu 3"/>
          <p:cNvPicPr>
            <a:picLocks noGrp="1" noChangeAspect="1"/>
          </p:cNvPicPr>
          <p:nvPr>
            <p:ph idx="1"/>
          </p:nvPr>
        </p:nvPicPr>
        <p:blipFill>
          <a:blip r:embed="rId3"/>
          <a:stretch>
            <a:fillRect/>
          </a:stretch>
        </p:blipFill>
        <p:spPr>
          <a:xfrm>
            <a:off x="3469752" y="2140462"/>
            <a:ext cx="5551359" cy="4022725"/>
          </a:xfrm>
          <a:prstGeom prst="rect">
            <a:avLst/>
          </a:prstGeom>
        </p:spPr>
      </p:pic>
      <p:pic>
        <p:nvPicPr>
          <p:cNvPr id="5" name="Imag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28686" y="0"/>
            <a:ext cx="1463313" cy="1494845"/>
          </a:xfrm>
          <a:prstGeom prst="rect">
            <a:avLst/>
          </a:prstGeom>
        </p:spPr>
      </p:pic>
      <p:pic>
        <p:nvPicPr>
          <p:cNvPr id="6" name="Imag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5431960"/>
            <a:ext cx="1679873" cy="1119915"/>
          </a:xfrm>
          <a:prstGeom prst="rect">
            <a:avLst/>
          </a:prstGeom>
        </p:spPr>
      </p:pic>
      <p:sp>
        <p:nvSpPr>
          <p:cNvPr id="3" name="Espace réservé du numéro de diapositive 2"/>
          <p:cNvSpPr>
            <a:spLocks noGrp="1"/>
          </p:cNvSpPr>
          <p:nvPr>
            <p:ph type="sldNum" sz="quarter" idx="12"/>
          </p:nvPr>
        </p:nvSpPr>
        <p:spPr/>
        <p:txBody>
          <a:bodyPr/>
          <a:lstStyle/>
          <a:p>
            <a:fld id="{DC027968-8205-40B1-8FB8-73E070100546}" type="slidenum">
              <a:rPr lang="fr-FR" smtClean="0"/>
              <a:t>6</a:t>
            </a:fld>
            <a:endParaRPr lang="fr-FR"/>
          </a:p>
        </p:txBody>
      </p:sp>
    </p:spTree>
    <p:extLst>
      <p:ext uri="{BB962C8B-B14F-4D97-AF65-F5344CB8AC3E}">
        <p14:creationId xmlns:p14="http://schemas.microsoft.com/office/powerpoint/2010/main" val="31699082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Schéma simplifié </a:t>
            </a:r>
            <a:endParaRPr lang="fr-FR" dirty="0"/>
          </a:p>
        </p:txBody>
      </p:sp>
      <p:sp>
        <p:nvSpPr>
          <p:cNvPr id="4" name="Espace réservé du numéro de diapositive 3"/>
          <p:cNvSpPr>
            <a:spLocks noGrp="1"/>
          </p:cNvSpPr>
          <p:nvPr>
            <p:ph type="sldNum" sz="quarter" idx="12"/>
          </p:nvPr>
        </p:nvSpPr>
        <p:spPr/>
        <p:txBody>
          <a:bodyPr/>
          <a:lstStyle/>
          <a:p>
            <a:fld id="{DC027968-8205-40B1-8FB8-73E070100546}" type="slidenum">
              <a:rPr lang="fr-FR" smtClean="0"/>
              <a:t>7</a:t>
            </a:fld>
            <a:endParaRPr lang="fr-FR"/>
          </a:p>
        </p:txBody>
      </p:sp>
      <p:pic>
        <p:nvPicPr>
          <p:cNvPr id="7" name="Espace réservé du conten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2735" y="1837471"/>
            <a:ext cx="9704073" cy="4022725"/>
          </a:xfrm>
        </p:spPr>
      </p:pic>
    </p:spTree>
    <p:extLst>
      <p:ext uri="{BB962C8B-B14F-4D97-AF65-F5344CB8AC3E}">
        <p14:creationId xmlns:p14="http://schemas.microsoft.com/office/powerpoint/2010/main" val="17663723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Schéma simplifié de ma partie</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9910" y="1948960"/>
            <a:ext cx="8390548" cy="3933433"/>
          </a:xfrm>
        </p:spPr>
      </p:pic>
      <p:sp>
        <p:nvSpPr>
          <p:cNvPr id="4" name="Espace réservé du numéro de diapositive 3"/>
          <p:cNvSpPr>
            <a:spLocks noGrp="1"/>
          </p:cNvSpPr>
          <p:nvPr>
            <p:ph type="sldNum" sz="quarter" idx="12"/>
          </p:nvPr>
        </p:nvSpPr>
        <p:spPr/>
        <p:txBody>
          <a:bodyPr/>
          <a:lstStyle/>
          <a:p>
            <a:fld id="{DC027968-8205-40B1-8FB8-73E070100546}" type="slidenum">
              <a:rPr lang="fr-FR" smtClean="0"/>
              <a:t>8</a:t>
            </a:fld>
            <a:endParaRPr lang="fr-FR"/>
          </a:p>
        </p:txBody>
      </p:sp>
    </p:spTree>
    <p:extLst>
      <p:ext uri="{BB962C8B-B14F-4D97-AF65-F5344CB8AC3E}">
        <p14:creationId xmlns:p14="http://schemas.microsoft.com/office/powerpoint/2010/main" val="3777966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1906" y="946205"/>
            <a:ext cx="5287617" cy="691763"/>
          </a:xfrm>
        </p:spPr>
        <p:txBody>
          <a:bodyPr>
            <a:normAutofit/>
          </a:bodyPr>
          <a:lstStyle/>
          <a:p>
            <a:r>
              <a:rPr lang="fr-FR" sz="4000" dirty="0" smtClean="0"/>
              <a:t>Matériel nécessaire</a:t>
            </a:r>
            <a:endParaRPr lang="fr-FR" sz="4000" dirty="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8686" y="0"/>
            <a:ext cx="1463313" cy="1494845"/>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31960"/>
            <a:ext cx="1679873" cy="1119915"/>
          </a:xfrm>
          <a:prstGeom prst="rect">
            <a:avLst/>
          </a:prstGeom>
        </p:spPr>
      </p:pic>
      <p:sp>
        <p:nvSpPr>
          <p:cNvPr id="3" name="Espace réservé du contenu 2"/>
          <p:cNvSpPr>
            <a:spLocks noGrp="1"/>
          </p:cNvSpPr>
          <p:nvPr>
            <p:ph idx="1"/>
          </p:nvPr>
        </p:nvSpPr>
        <p:spPr/>
        <p:txBody>
          <a:bodyPr/>
          <a:lstStyle/>
          <a:p>
            <a:pPr>
              <a:buFont typeface="Arial" panose="020B0604020202020204" pitchFamily="34" charset="0"/>
              <a:buChar char="•"/>
            </a:pPr>
            <a:r>
              <a:rPr lang="fr-FR" dirty="0" smtClean="0"/>
              <a:t> Carte E/S USB K8055 </a:t>
            </a:r>
          </a:p>
          <a:p>
            <a:pPr>
              <a:buFont typeface="Arial" panose="020B0604020202020204" pitchFamily="34" charset="0"/>
              <a:buChar char="•"/>
            </a:pPr>
            <a:r>
              <a:rPr lang="fr-FR" dirty="0"/>
              <a:t> </a:t>
            </a:r>
            <a:r>
              <a:rPr lang="fr-FR" dirty="0" smtClean="0"/>
              <a:t>Capteur de température sonde PT100</a:t>
            </a:r>
          </a:p>
          <a:p>
            <a:pPr>
              <a:buFont typeface="Arial" panose="020B0604020202020204" pitchFamily="34" charset="0"/>
              <a:buChar char="•"/>
            </a:pPr>
            <a:r>
              <a:rPr lang="fr-FR" dirty="0"/>
              <a:t> </a:t>
            </a:r>
            <a:r>
              <a:rPr lang="fr-FR" dirty="0" smtClean="0"/>
              <a:t>Pc Pilotage</a:t>
            </a:r>
          </a:p>
          <a:p>
            <a:pPr>
              <a:buFont typeface="Arial" panose="020B0604020202020204" pitchFamily="34" charset="0"/>
              <a:buChar char="•"/>
            </a:pPr>
            <a:endParaRPr lang="fr-FR" dirty="0" smtClean="0"/>
          </a:p>
          <a:p>
            <a:pPr>
              <a:buFont typeface="Arial" panose="020B0604020202020204" pitchFamily="34" charset="0"/>
              <a:buChar char="•"/>
            </a:pPr>
            <a:endParaRPr lang="fr-FR" dirty="0" smtClean="0"/>
          </a:p>
          <a:p>
            <a:pPr>
              <a:buFont typeface="Arial" panose="020B0604020202020204" pitchFamily="34" charset="0"/>
              <a:buChar char="•"/>
            </a:pPr>
            <a:r>
              <a:rPr lang="fr-FR" dirty="0"/>
              <a:t> </a:t>
            </a:r>
            <a:endParaRPr lang="fr-FR" dirty="0" smtClean="0"/>
          </a:p>
        </p:txBody>
      </p:sp>
      <p:sp>
        <p:nvSpPr>
          <p:cNvPr id="4" name="Espace réservé du numéro de diapositive 3"/>
          <p:cNvSpPr>
            <a:spLocks noGrp="1"/>
          </p:cNvSpPr>
          <p:nvPr>
            <p:ph type="sldNum" sz="quarter" idx="12"/>
          </p:nvPr>
        </p:nvSpPr>
        <p:spPr/>
        <p:txBody>
          <a:bodyPr/>
          <a:lstStyle/>
          <a:p>
            <a:fld id="{DC027968-8205-40B1-8FB8-73E070100546}" type="slidenum">
              <a:rPr lang="fr-FR" smtClean="0"/>
              <a:t>9</a:t>
            </a:fld>
            <a:endParaRPr lang="fr-FR"/>
          </a:p>
        </p:txBody>
      </p:sp>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99020" y="1845734"/>
            <a:ext cx="2827093" cy="1889163"/>
          </a:xfrm>
          <a:prstGeom prst="rect">
            <a:avLst/>
          </a:prstGeom>
        </p:spPr>
      </p:pic>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9033" y="1933498"/>
            <a:ext cx="2615325" cy="1961494"/>
          </a:xfrm>
          <a:prstGeom prst="rect">
            <a:avLst/>
          </a:prstGeom>
        </p:spPr>
      </p:pic>
      <p:pic>
        <p:nvPicPr>
          <p:cNvPr id="10" name="Imag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64792" y="4183417"/>
            <a:ext cx="2495550" cy="1828800"/>
          </a:xfrm>
          <a:prstGeom prst="rect">
            <a:avLst/>
          </a:prstGeom>
        </p:spPr>
      </p:pic>
    </p:spTree>
    <p:extLst>
      <p:ext uri="{BB962C8B-B14F-4D97-AF65-F5344CB8AC3E}">
        <p14:creationId xmlns:p14="http://schemas.microsoft.com/office/powerpoint/2010/main" val="2926720532"/>
      </p:ext>
    </p:extLst>
  </p:cSld>
  <p:clrMapOvr>
    <a:masterClrMapping/>
  </p:clrMapOvr>
  <p:timing>
    <p:tnLst>
      <p:par>
        <p:cTn id="1" dur="indefinite" restart="never" nodeType="tmRoot"/>
      </p:par>
    </p:tnLst>
  </p:timing>
</p:sld>
</file>

<file path=ppt/theme/theme1.xml><?xml version="1.0" encoding="utf-8"?>
<a:theme xmlns:a="http://schemas.openxmlformats.org/drawingml/2006/main" name="Rétrospective">
  <a:themeElements>
    <a:clrScheme name="Nuances de gri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902</TotalTime>
  <Words>349</Words>
  <Application>Microsoft Office PowerPoint</Application>
  <PresentationFormat>Grand écran</PresentationFormat>
  <Paragraphs>82</Paragraphs>
  <Slides>18</Slides>
  <Notes>4</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18</vt:i4>
      </vt:variant>
    </vt:vector>
  </HeadingPairs>
  <TitlesOfParts>
    <vt:vector size="22" baseType="lpstr">
      <vt:lpstr>Arial</vt:lpstr>
      <vt:lpstr>Calibri</vt:lpstr>
      <vt:lpstr>Calibri Light</vt:lpstr>
      <vt:lpstr>Rétrospective</vt:lpstr>
      <vt:lpstr>Revue de projet Tropicana</vt:lpstr>
      <vt:lpstr>Sommaire</vt:lpstr>
      <vt:lpstr>Présentation Tropicana</vt:lpstr>
      <vt:lpstr>Présentation du projet Tropicana</vt:lpstr>
      <vt:lpstr>Partie personnelle </vt:lpstr>
      <vt:lpstr>Schéma de fonctionnement général du système </vt:lpstr>
      <vt:lpstr>Schéma simplifié </vt:lpstr>
      <vt:lpstr>Schéma simplifié de ma partie</vt:lpstr>
      <vt:lpstr>Matériel nécessaire</vt:lpstr>
      <vt:lpstr>Diagramme de cas d’utilisation</vt:lpstr>
      <vt:lpstr>Diagramme d’exigences</vt:lpstr>
      <vt:lpstr>Diagramme de GANTT</vt:lpstr>
      <vt:lpstr>Diagramme de GANTT</vt:lpstr>
      <vt:lpstr>Diagramme des cas d’utilisation (personnel)</vt:lpstr>
      <vt:lpstr>Diagramme d’exigences (personnel)</vt:lpstr>
      <vt:lpstr>Chaîne d’information du système étudié</vt:lpstr>
      <vt:lpstr>Montage sonde PT100</vt:lpstr>
      <vt:lpstr>Mes tâches à venir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Revue de projet Tropicana</dc:title>
  <dc:creator>CCF</dc:creator>
  <cp:lastModifiedBy>Ryan Odrzywolek</cp:lastModifiedBy>
  <cp:revision>50</cp:revision>
  <dcterms:created xsi:type="dcterms:W3CDTF">2022-11-29T13:42:34Z</dcterms:created>
  <dcterms:modified xsi:type="dcterms:W3CDTF">2023-03-21T09:38:21Z</dcterms:modified>
</cp:coreProperties>
</file>