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88" r:id="rId6"/>
    <p:sldId id="28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74A62-99EC-4B6A-A382-4D15482D8C93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</dgm:pt>
    <dgm:pt modelId="{00DC819A-01A8-4481-88F0-AF317ACB8DCB}">
      <dgm:prSet phldrT="[Text]"/>
      <dgm:spPr/>
      <dgm:t>
        <a:bodyPr/>
        <a:lstStyle/>
        <a:p>
          <a:r>
            <a:rPr lang="en-US" dirty="0"/>
            <a:t>1. Create Windows Form Projects</a:t>
          </a:r>
          <a:endParaRPr lang="en-ZA" dirty="0"/>
        </a:p>
      </dgm:t>
    </dgm:pt>
    <dgm:pt modelId="{8A07FD8D-7000-4755-BDCC-ED6E979D0E9A}" type="parTrans" cxnId="{A1022482-221D-4557-AA13-B41B94FF170A}">
      <dgm:prSet/>
      <dgm:spPr/>
      <dgm:t>
        <a:bodyPr/>
        <a:lstStyle/>
        <a:p>
          <a:endParaRPr lang="en-ZA"/>
        </a:p>
      </dgm:t>
    </dgm:pt>
    <dgm:pt modelId="{5F45329D-E279-4C18-AE24-63C9F1CE3374}" type="sibTrans" cxnId="{A1022482-221D-4557-AA13-B41B94FF170A}">
      <dgm:prSet/>
      <dgm:spPr/>
      <dgm:t>
        <a:bodyPr/>
        <a:lstStyle/>
        <a:p>
          <a:endParaRPr lang="en-ZA"/>
        </a:p>
      </dgm:t>
    </dgm:pt>
    <dgm:pt modelId="{97BB33FD-EE50-4346-9FE6-5D404CACCBF8}">
      <dgm:prSet phldrT="[Text]"/>
      <dgm:spPr/>
      <dgm:t>
        <a:bodyPr/>
        <a:lstStyle/>
        <a:p>
          <a:r>
            <a:rPr lang="en-US" dirty="0"/>
            <a:t>2. Add Required Controls</a:t>
          </a:r>
          <a:endParaRPr lang="en-ZA" dirty="0"/>
        </a:p>
      </dgm:t>
    </dgm:pt>
    <dgm:pt modelId="{31917136-7150-4C77-92E2-6BA61124D443}" type="parTrans" cxnId="{4FCEB05D-F43A-4A16-9A8E-F895AF91C9E2}">
      <dgm:prSet/>
      <dgm:spPr/>
      <dgm:t>
        <a:bodyPr/>
        <a:lstStyle/>
        <a:p>
          <a:endParaRPr lang="en-ZA"/>
        </a:p>
      </dgm:t>
    </dgm:pt>
    <dgm:pt modelId="{543A5BDB-9778-40C4-8576-58D8D10F4B1B}" type="sibTrans" cxnId="{4FCEB05D-F43A-4A16-9A8E-F895AF91C9E2}">
      <dgm:prSet/>
      <dgm:spPr/>
      <dgm:t>
        <a:bodyPr/>
        <a:lstStyle/>
        <a:p>
          <a:endParaRPr lang="en-ZA"/>
        </a:p>
      </dgm:t>
    </dgm:pt>
    <dgm:pt modelId="{7705043E-0DDC-494B-BC6D-8C0C600A8A12}">
      <dgm:prSet phldrT="[Text]"/>
      <dgm:spPr/>
      <dgm:t>
        <a:bodyPr/>
        <a:lstStyle/>
        <a:p>
          <a:r>
            <a:rPr lang="en-US" dirty="0"/>
            <a:t>3. Change Control Properties e.g. </a:t>
          </a:r>
          <a:r>
            <a:rPr lang="en-US" b="1" i="1" dirty="0"/>
            <a:t>Text</a:t>
          </a:r>
          <a:r>
            <a:rPr lang="en-US" dirty="0"/>
            <a:t> &amp; </a:t>
          </a:r>
          <a:r>
            <a:rPr lang="en-US" b="1" i="1" dirty="0"/>
            <a:t>Name</a:t>
          </a:r>
          <a:endParaRPr lang="en-ZA" b="1" i="1" dirty="0"/>
        </a:p>
      </dgm:t>
    </dgm:pt>
    <dgm:pt modelId="{5F5D16E1-753B-4B3F-91AE-7A11F549F8F6}" type="parTrans" cxnId="{1A2A3AB8-8647-4C64-BFB3-3BE44A87F2EC}">
      <dgm:prSet/>
      <dgm:spPr/>
      <dgm:t>
        <a:bodyPr/>
        <a:lstStyle/>
        <a:p>
          <a:endParaRPr lang="en-ZA"/>
        </a:p>
      </dgm:t>
    </dgm:pt>
    <dgm:pt modelId="{5D54BEB1-0CAA-4F55-9772-3274991BE510}" type="sibTrans" cxnId="{1A2A3AB8-8647-4C64-BFB3-3BE44A87F2EC}">
      <dgm:prSet/>
      <dgm:spPr/>
      <dgm:t>
        <a:bodyPr/>
        <a:lstStyle/>
        <a:p>
          <a:endParaRPr lang="en-ZA"/>
        </a:p>
      </dgm:t>
    </dgm:pt>
    <dgm:pt modelId="{DB033AB0-C42C-4FE5-8612-799DFB0BA8F5}">
      <dgm:prSet/>
      <dgm:spPr/>
      <dgm:t>
        <a:bodyPr/>
        <a:lstStyle/>
        <a:p>
          <a:r>
            <a:rPr lang="en-US" dirty="0"/>
            <a:t>4. Add Required Events to Desired Controls</a:t>
          </a:r>
          <a:endParaRPr lang="en-ZA" dirty="0"/>
        </a:p>
      </dgm:t>
    </dgm:pt>
    <dgm:pt modelId="{08779461-61CF-4088-B84D-1578E2BC20D9}" type="parTrans" cxnId="{D3754479-DCBF-4772-8AD0-6D4C2F09BBA3}">
      <dgm:prSet/>
      <dgm:spPr/>
      <dgm:t>
        <a:bodyPr/>
        <a:lstStyle/>
        <a:p>
          <a:endParaRPr lang="en-ZA"/>
        </a:p>
      </dgm:t>
    </dgm:pt>
    <dgm:pt modelId="{EDC35019-3EA8-443C-A1E2-F2F28661C41B}" type="sibTrans" cxnId="{D3754479-DCBF-4772-8AD0-6D4C2F09BBA3}">
      <dgm:prSet/>
      <dgm:spPr/>
      <dgm:t>
        <a:bodyPr/>
        <a:lstStyle/>
        <a:p>
          <a:endParaRPr lang="en-ZA"/>
        </a:p>
      </dgm:t>
    </dgm:pt>
    <dgm:pt modelId="{77CCDE79-E2E5-46AB-8714-4CB9D94106D5}">
      <dgm:prSet/>
      <dgm:spPr/>
      <dgm:t>
        <a:bodyPr/>
        <a:lstStyle/>
        <a:p>
          <a:r>
            <a:rPr lang="en-US" dirty="0"/>
            <a:t>5. Decide and Declare Variables </a:t>
          </a:r>
          <a:endParaRPr lang="en-ZA" dirty="0"/>
        </a:p>
      </dgm:t>
    </dgm:pt>
    <dgm:pt modelId="{BE650FDF-FEF4-4826-93A3-607385DCD6F7}" type="parTrans" cxnId="{B41442FD-8F73-4241-92A9-17FDC875E404}">
      <dgm:prSet/>
      <dgm:spPr/>
      <dgm:t>
        <a:bodyPr/>
        <a:lstStyle/>
        <a:p>
          <a:endParaRPr lang="en-ZA"/>
        </a:p>
      </dgm:t>
    </dgm:pt>
    <dgm:pt modelId="{845BCD39-4094-4697-BC5B-E7F824BE224B}" type="sibTrans" cxnId="{B41442FD-8F73-4241-92A9-17FDC875E404}">
      <dgm:prSet/>
      <dgm:spPr/>
      <dgm:t>
        <a:bodyPr/>
        <a:lstStyle/>
        <a:p>
          <a:endParaRPr lang="en-ZA"/>
        </a:p>
      </dgm:t>
    </dgm:pt>
    <dgm:pt modelId="{557B22A4-FD30-4D9C-B3E8-772D3DFA5FD5}">
      <dgm:prSet/>
      <dgm:spPr/>
      <dgm:t>
        <a:bodyPr/>
        <a:lstStyle/>
        <a:p>
          <a:r>
            <a:rPr lang="en-US" dirty="0"/>
            <a:t>6. Add Algorithms / Statement code</a:t>
          </a:r>
          <a:endParaRPr lang="en-ZA" dirty="0"/>
        </a:p>
      </dgm:t>
    </dgm:pt>
    <dgm:pt modelId="{72E48235-22B6-474B-B237-386C27CB7786}" type="parTrans" cxnId="{8A070D01-6A94-47A3-B39A-C47DA828EC75}">
      <dgm:prSet/>
      <dgm:spPr/>
      <dgm:t>
        <a:bodyPr/>
        <a:lstStyle/>
        <a:p>
          <a:endParaRPr lang="en-ZA"/>
        </a:p>
      </dgm:t>
    </dgm:pt>
    <dgm:pt modelId="{2A703142-5784-4503-8FCF-97EA0636461D}" type="sibTrans" cxnId="{8A070D01-6A94-47A3-B39A-C47DA828EC75}">
      <dgm:prSet/>
      <dgm:spPr/>
      <dgm:t>
        <a:bodyPr/>
        <a:lstStyle/>
        <a:p>
          <a:endParaRPr lang="en-ZA"/>
        </a:p>
      </dgm:t>
    </dgm:pt>
    <dgm:pt modelId="{5935B304-FE9D-498E-8F96-85A90D644CD8}">
      <dgm:prSet/>
      <dgm:spPr/>
      <dgm:t>
        <a:bodyPr/>
        <a:lstStyle/>
        <a:p>
          <a:r>
            <a:rPr lang="en-US" dirty="0"/>
            <a:t>7. Run Windows Form Projects</a:t>
          </a:r>
          <a:endParaRPr lang="en-ZA" dirty="0"/>
        </a:p>
      </dgm:t>
    </dgm:pt>
    <dgm:pt modelId="{55248D37-BFDC-4957-82ED-B39FF5C96082}" type="parTrans" cxnId="{405139AA-B6F7-48DB-95CB-AE58E9447C4E}">
      <dgm:prSet/>
      <dgm:spPr/>
      <dgm:t>
        <a:bodyPr/>
        <a:lstStyle/>
        <a:p>
          <a:endParaRPr lang="en-ZA"/>
        </a:p>
      </dgm:t>
    </dgm:pt>
    <dgm:pt modelId="{754966A2-08C5-481D-8D84-78A3BE8E576A}" type="sibTrans" cxnId="{405139AA-B6F7-48DB-95CB-AE58E9447C4E}">
      <dgm:prSet/>
      <dgm:spPr/>
      <dgm:t>
        <a:bodyPr/>
        <a:lstStyle/>
        <a:p>
          <a:endParaRPr lang="en-ZA"/>
        </a:p>
      </dgm:t>
    </dgm:pt>
    <dgm:pt modelId="{4FA3E2DC-F26D-46C5-8D60-515266CD7952}" type="pres">
      <dgm:prSet presAssocID="{35B74A62-99EC-4B6A-A382-4D15482D8C93}" presName="Name0" presStyleCnt="0">
        <dgm:presLayoutVars>
          <dgm:dir/>
          <dgm:animLvl val="lvl"/>
          <dgm:resizeHandles val="exact"/>
        </dgm:presLayoutVars>
      </dgm:prSet>
      <dgm:spPr/>
    </dgm:pt>
    <dgm:pt modelId="{23504928-3D01-41A0-8A03-982E5D5CBB1A}" type="pres">
      <dgm:prSet presAssocID="{5935B304-FE9D-498E-8F96-85A90D644CD8}" presName="boxAndChildren" presStyleCnt="0"/>
      <dgm:spPr/>
    </dgm:pt>
    <dgm:pt modelId="{FADA2207-4B56-4A29-8DFA-C6B2DC8389EF}" type="pres">
      <dgm:prSet presAssocID="{5935B304-FE9D-498E-8F96-85A90D644CD8}" presName="parentTextBox" presStyleLbl="node1" presStyleIdx="0" presStyleCnt="7"/>
      <dgm:spPr/>
      <dgm:t>
        <a:bodyPr/>
        <a:lstStyle/>
        <a:p>
          <a:endParaRPr lang="en-ZA"/>
        </a:p>
      </dgm:t>
    </dgm:pt>
    <dgm:pt modelId="{628EEABD-65F4-4B92-A1A7-8C7902CB87B3}" type="pres">
      <dgm:prSet presAssocID="{2A703142-5784-4503-8FCF-97EA0636461D}" presName="sp" presStyleCnt="0"/>
      <dgm:spPr/>
    </dgm:pt>
    <dgm:pt modelId="{4B142190-EA04-4DCC-BEC9-043891E11A11}" type="pres">
      <dgm:prSet presAssocID="{557B22A4-FD30-4D9C-B3E8-772D3DFA5FD5}" presName="arrowAndChildren" presStyleCnt="0"/>
      <dgm:spPr/>
    </dgm:pt>
    <dgm:pt modelId="{273A7471-8FA7-46FB-9C66-A1694685D171}" type="pres">
      <dgm:prSet presAssocID="{557B22A4-FD30-4D9C-B3E8-772D3DFA5FD5}" presName="parentTextArrow" presStyleLbl="node1" presStyleIdx="1" presStyleCnt="7"/>
      <dgm:spPr/>
      <dgm:t>
        <a:bodyPr/>
        <a:lstStyle/>
        <a:p>
          <a:endParaRPr lang="en-ZA"/>
        </a:p>
      </dgm:t>
    </dgm:pt>
    <dgm:pt modelId="{74C51040-1A14-40DF-A254-3893EC967687}" type="pres">
      <dgm:prSet presAssocID="{845BCD39-4094-4697-BC5B-E7F824BE224B}" presName="sp" presStyleCnt="0"/>
      <dgm:spPr/>
    </dgm:pt>
    <dgm:pt modelId="{DE40DDA1-A053-429D-8609-1610FD2EF566}" type="pres">
      <dgm:prSet presAssocID="{77CCDE79-E2E5-46AB-8714-4CB9D94106D5}" presName="arrowAndChildren" presStyleCnt="0"/>
      <dgm:spPr/>
    </dgm:pt>
    <dgm:pt modelId="{0089D031-B867-4F82-B093-996171EDB873}" type="pres">
      <dgm:prSet presAssocID="{77CCDE79-E2E5-46AB-8714-4CB9D94106D5}" presName="parentTextArrow" presStyleLbl="node1" presStyleIdx="2" presStyleCnt="7"/>
      <dgm:spPr/>
      <dgm:t>
        <a:bodyPr/>
        <a:lstStyle/>
        <a:p>
          <a:endParaRPr lang="en-ZA"/>
        </a:p>
      </dgm:t>
    </dgm:pt>
    <dgm:pt modelId="{BCD8EC9E-6FF0-454E-99F0-4ABCA6FEF82D}" type="pres">
      <dgm:prSet presAssocID="{EDC35019-3EA8-443C-A1E2-F2F28661C41B}" presName="sp" presStyleCnt="0"/>
      <dgm:spPr/>
    </dgm:pt>
    <dgm:pt modelId="{73A1EBB5-7F3D-4F7A-8B3A-5D20C34F5F61}" type="pres">
      <dgm:prSet presAssocID="{DB033AB0-C42C-4FE5-8612-799DFB0BA8F5}" presName="arrowAndChildren" presStyleCnt="0"/>
      <dgm:spPr/>
    </dgm:pt>
    <dgm:pt modelId="{F3A19E54-26D1-4413-A9F4-9D2272ECF96D}" type="pres">
      <dgm:prSet presAssocID="{DB033AB0-C42C-4FE5-8612-799DFB0BA8F5}" presName="parentTextArrow" presStyleLbl="node1" presStyleIdx="3" presStyleCnt="7"/>
      <dgm:spPr/>
      <dgm:t>
        <a:bodyPr/>
        <a:lstStyle/>
        <a:p>
          <a:endParaRPr lang="en-ZA"/>
        </a:p>
      </dgm:t>
    </dgm:pt>
    <dgm:pt modelId="{35F476EC-F173-4437-B169-BF5B99DA6A01}" type="pres">
      <dgm:prSet presAssocID="{5D54BEB1-0CAA-4F55-9772-3274991BE510}" presName="sp" presStyleCnt="0"/>
      <dgm:spPr/>
    </dgm:pt>
    <dgm:pt modelId="{245A8F9D-2E90-4DC2-AB39-B2404D926C9E}" type="pres">
      <dgm:prSet presAssocID="{7705043E-0DDC-494B-BC6D-8C0C600A8A12}" presName="arrowAndChildren" presStyleCnt="0"/>
      <dgm:spPr/>
    </dgm:pt>
    <dgm:pt modelId="{59A26726-2C24-4F85-A36D-38B569E8C510}" type="pres">
      <dgm:prSet presAssocID="{7705043E-0DDC-494B-BC6D-8C0C600A8A12}" presName="parentTextArrow" presStyleLbl="node1" presStyleIdx="4" presStyleCnt="7"/>
      <dgm:spPr/>
      <dgm:t>
        <a:bodyPr/>
        <a:lstStyle/>
        <a:p>
          <a:endParaRPr lang="en-ZA"/>
        </a:p>
      </dgm:t>
    </dgm:pt>
    <dgm:pt modelId="{9FE909DB-D132-468F-B797-0C1E7EE527BE}" type="pres">
      <dgm:prSet presAssocID="{543A5BDB-9778-40C4-8576-58D8D10F4B1B}" presName="sp" presStyleCnt="0"/>
      <dgm:spPr/>
    </dgm:pt>
    <dgm:pt modelId="{880D5F7E-DB86-4466-9B30-3C638175E1D8}" type="pres">
      <dgm:prSet presAssocID="{97BB33FD-EE50-4346-9FE6-5D404CACCBF8}" presName="arrowAndChildren" presStyleCnt="0"/>
      <dgm:spPr/>
    </dgm:pt>
    <dgm:pt modelId="{E1B75EE8-F009-4879-888B-E005BCBCCBA6}" type="pres">
      <dgm:prSet presAssocID="{97BB33FD-EE50-4346-9FE6-5D404CACCBF8}" presName="parentTextArrow" presStyleLbl="node1" presStyleIdx="5" presStyleCnt="7"/>
      <dgm:spPr/>
      <dgm:t>
        <a:bodyPr/>
        <a:lstStyle/>
        <a:p>
          <a:endParaRPr lang="en-ZA"/>
        </a:p>
      </dgm:t>
    </dgm:pt>
    <dgm:pt modelId="{CE0DD6A0-14E4-49E3-8C2D-B0C6E1A48097}" type="pres">
      <dgm:prSet presAssocID="{5F45329D-E279-4C18-AE24-63C9F1CE3374}" presName="sp" presStyleCnt="0"/>
      <dgm:spPr/>
    </dgm:pt>
    <dgm:pt modelId="{8ECA6112-6FBD-4BE7-B5EC-7F49419A8AC3}" type="pres">
      <dgm:prSet presAssocID="{00DC819A-01A8-4481-88F0-AF317ACB8DCB}" presName="arrowAndChildren" presStyleCnt="0"/>
      <dgm:spPr/>
    </dgm:pt>
    <dgm:pt modelId="{1D6AEF8F-36FB-4553-BED7-EE683E9D354A}" type="pres">
      <dgm:prSet presAssocID="{00DC819A-01A8-4481-88F0-AF317ACB8DCB}" presName="parentTextArrow" presStyleLbl="node1" presStyleIdx="6" presStyleCnt="7"/>
      <dgm:spPr/>
      <dgm:t>
        <a:bodyPr/>
        <a:lstStyle/>
        <a:p>
          <a:endParaRPr lang="en-ZA"/>
        </a:p>
      </dgm:t>
    </dgm:pt>
  </dgm:ptLst>
  <dgm:cxnLst>
    <dgm:cxn modelId="{B41442FD-8F73-4241-92A9-17FDC875E404}" srcId="{35B74A62-99EC-4B6A-A382-4D15482D8C93}" destId="{77CCDE79-E2E5-46AB-8714-4CB9D94106D5}" srcOrd="4" destOrd="0" parTransId="{BE650FDF-FEF4-4826-93A3-607385DCD6F7}" sibTransId="{845BCD39-4094-4697-BC5B-E7F824BE224B}"/>
    <dgm:cxn modelId="{D3754479-DCBF-4772-8AD0-6D4C2F09BBA3}" srcId="{35B74A62-99EC-4B6A-A382-4D15482D8C93}" destId="{DB033AB0-C42C-4FE5-8612-799DFB0BA8F5}" srcOrd="3" destOrd="0" parTransId="{08779461-61CF-4088-B84D-1578E2BC20D9}" sibTransId="{EDC35019-3EA8-443C-A1E2-F2F28661C41B}"/>
    <dgm:cxn modelId="{8A070D01-6A94-47A3-B39A-C47DA828EC75}" srcId="{35B74A62-99EC-4B6A-A382-4D15482D8C93}" destId="{557B22A4-FD30-4D9C-B3E8-772D3DFA5FD5}" srcOrd="5" destOrd="0" parTransId="{72E48235-22B6-474B-B237-386C27CB7786}" sibTransId="{2A703142-5784-4503-8FCF-97EA0636461D}"/>
    <dgm:cxn modelId="{329EDE39-9FE7-402A-A559-A9A312763BFD}" type="presOf" srcId="{557B22A4-FD30-4D9C-B3E8-772D3DFA5FD5}" destId="{273A7471-8FA7-46FB-9C66-A1694685D171}" srcOrd="0" destOrd="0" presId="urn:microsoft.com/office/officeart/2005/8/layout/process4"/>
    <dgm:cxn modelId="{4FCEB05D-F43A-4A16-9A8E-F895AF91C9E2}" srcId="{35B74A62-99EC-4B6A-A382-4D15482D8C93}" destId="{97BB33FD-EE50-4346-9FE6-5D404CACCBF8}" srcOrd="1" destOrd="0" parTransId="{31917136-7150-4C77-92E2-6BA61124D443}" sibTransId="{543A5BDB-9778-40C4-8576-58D8D10F4B1B}"/>
    <dgm:cxn modelId="{0D966094-B1A9-4870-A078-3A42C8F60F82}" type="presOf" srcId="{00DC819A-01A8-4481-88F0-AF317ACB8DCB}" destId="{1D6AEF8F-36FB-4553-BED7-EE683E9D354A}" srcOrd="0" destOrd="0" presId="urn:microsoft.com/office/officeart/2005/8/layout/process4"/>
    <dgm:cxn modelId="{286AF848-EA9A-4B72-B5EC-21695A186CD5}" type="presOf" srcId="{97BB33FD-EE50-4346-9FE6-5D404CACCBF8}" destId="{E1B75EE8-F009-4879-888B-E005BCBCCBA6}" srcOrd="0" destOrd="0" presId="urn:microsoft.com/office/officeart/2005/8/layout/process4"/>
    <dgm:cxn modelId="{A1022482-221D-4557-AA13-B41B94FF170A}" srcId="{35B74A62-99EC-4B6A-A382-4D15482D8C93}" destId="{00DC819A-01A8-4481-88F0-AF317ACB8DCB}" srcOrd="0" destOrd="0" parTransId="{8A07FD8D-7000-4755-BDCC-ED6E979D0E9A}" sibTransId="{5F45329D-E279-4C18-AE24-63C9F1CE3374}"/>
    <dgm:cxn modelId="{50B9B548-662D-4A02-8605-176725B274ED}" type="presOf" srcId="{DB033AB0-C42C-4FE5-8612-799DFB0BA8F5}" destId="{F3A19E54-26D1-4413-A9F4-9D2272ECF96D}" srcOrd="0" destOrd="0" presId="urn:microsoft.com/office/officeart/2005/8/layout/process4"/>
    <dgm:cxn modelId="{05F258B2-86C8-478F-A5A6-EB81EC92E570}" type="presOf" srcId="{77CCDE79-E2E5-46AB-8714-4CB9D94106D5}" destId="{0089D031-B867-4F82-B093-996171EDB873}" srcOrd="0" destOrd="0" presId="urn:microsoft.com/office/officeart/2005/8/layout/process4"/>
    <dgm:cxn modelId="{5982DD92-1AD3-4AED-AF55-D808A956D2D4}" type="presOf" srcId="{5935B304-FE9D-498E-8F96-85A90D644CD8}" destId="{FADA2207-4B56-4A29-8DFA-C6B2DC8389EF}" srcOrd="0" destOrd="0" presId="urn:microsoft.com/office/officeart/2005/8/layout/process4"/>
    <dgm:cxn modelId="{1A2A3AB8-8647-4C64-BFB3-3BE44A87F2EC}" srcId="{35B74A62-99EC-4B6A-A382-4D15482D8C93}" destId="{7705043E-0DDC-494B-BC6D-8C0C600A8A12}" srcOrd="2" destOrd="0" parTransId="{5F5D16E1-753B-4B3F-91AE-7A11F549F8F6}" sibTransId="{5D54BEB1-0CAA-4F55-9772-3274991BE510}"/>
    <dgm:cxn modelId="{8E4F529A-3817-454E-A227-09A6BA5E1310}" type="presOf" srcId="{7705043E-0DDC-494B-BC6D-8C0C600A8A12}" destId="{59A26726-2C24-4F85-A36D-38B569E8C510}" srcOrd="0" destOrd="0" presId="urn:microsoft.com/office/officeart/2005/8/layout/process4"/>
    <dgm:cxn modelId="{495ACC9B-F892-4D9C-9AE9-C99FDB9318D4}" type="presOf" srcId="{35B74A62-99EC-4B6A-A382-4D15482D8C93}" destId="{4FA3E2DC-F26D-46C5-8D60-515266CD7952}" srcOrd="0" destOrd="0" presId="urn:microsoft.com/office/officeart/2005/8/layout/process4"/>
    <dgm:cxn modelId="{405139AA-B6F7-48DB-95CB-AE58E9447C4E}" srcId="{35B74A62-99EC-4B6A-A382-4D15482D8C93}" destId="{5935B304-FE9D-498E-8F96-85A90D644CD8}" srcOrd="6" destOrd="0" parTransId="{55248D37-BFDC-4957-82ED-B39FF5C96082}" sibTransId="{754966A2-08C5-481D-8D84-78A3BE8E576A}"/>
    <dgm:cxn modelId="{873B0409-EC74-4011-9413-3D7362D1F389}" type="presParOf" srcId="{4FA3E2DC-F26D-46C5-8D60-515266CD7952}" destId="{23504928-3D01-41A0-8A03-982E5D5CBB1A}" srcOrd="0" destOrd="0" presId="urn:microsoft.com/office/officeart/2005/8/layout/process4"/>
    <dgm:cxn modelId="{646B8AC5-C1E1-46D6-9846-ADB872940768}" type="presParOf" srcId="{23504928-3D01-41A0-8A03-982E5D5CBB1A}" destId="{FADA2207-4B56-4A29-8DFA-C6B2DC8389EF}" srcOrd="0" destOrd="0" presId="urn:microsoft.com/office/officeart/2005/8/layout/process4"/>
    <dgm:cxn modelId="{4CD762E9-63E9-4F58-AD3C-6E8519B5BD50}" type="presParOf" srcId="{4FA3E2DC-F26D-46C5-8D60-515266CD7952}" destId="{628EEABD-65F4-4B92-A1A7-8C7902CB87B3}" srcOrd="1" destOrd="0" presId="urn:microsoft.com/office/officeart/2005/8/layout/process4"/>
    <dgm:cxn modelId="{852C6D18-94C3-49DB-8ED8-29A1D1B8330C}" type="presParOf" srcId="{4FA3E2DC-F26D-46C5-8D60-515266CD7952}" destId="{4B142190-EA04-4DCC-BEC9-043891E11A11}" srcOrd="2" destOrd="0" presId="urn:microsoft.com/office/officeart/2005/8/layout/process4"/>
    <dgm:cxn modelId="{D689997E-0A8F-4699-888C-7B6DC20EE627}" type="presParOf" srcId="{4B142190-EA04-4DCC-BEC9-043891E11A11}" destId="{273A7471-8FA7-46FB-9C66-A1694685D171}" srcOrd="0" destOrd="0" presId="urn:microsoft.com/office/officeart/2005/8/layout/process4"/>
    <dgm:cxn modelId="{D4C1378A-440B-4233-B6F5-675268D8D9FC}" type="presParOf" srcId="{4FA3E2DC-F26D-46C5-8D60-515266CD7952}" destId="{74C51040-1A14-40DF-A254-3893EC967687}" srcOrd="3" destOrd="0" presId="urn:microsoft.com/office/officeart/2005/8/layout/process4"/>
    <dgm:cxn modelId="{92F70FB0-2DA8-48A7-8D03-5E3BFD21780D}" type="presParOf" srcId="{4FA3E2DC-F26D-46C5-8D60-515266CD7952}" destId="{DE40DDA1-A053-429D-8609-1610FD2EF566}" srcOrd="4" destOrd="0" presId="urn:microsoft.com/office/officeart/2005/8/layout/process4"/>
    <dgm:cxn modelId="{477DD221-D269-4CD7-A0C3-58230B5E8F4B}" type="presParOf" srcId="{DE40DDA1-A053-429D-8609-1610FD2EF566}" destId="{0089D031-B867-4F82-B093-996171EDB873}" srcOrd="0" destOrd="0" presId="urn:microsoft.com/office/officeart/2005/8/layout/process4"/>
    <dgm:cxn modelId="{4935F7BC-E8F3-4013-B021-B64FF6561F9C}" type="presParOf" srcId="{4FA3E2DC-F26D-46C5-8D60-515266CD7952}" destId="{BCD8EC9E-6FF0-454E-99F0-4ABCA6FEF82D}" srcOrd="5" destOrd="0" presId="urn:microsoft.com/office/officeart/2005/8/layout/process4"/>
    <dgm:cxn modelId="{F02269C8-AA07-4BD1-87B6-5AB465ECA925}" type="presParOf" srcId="{4FA3E2DC-F26D-46C5-8D60-515266CD7952}" destId="{73A1EBB5-7F3D-4F7A-8B3A-5D20C34F5F61}" srcOrd="6" destOrd="0" presId="urn:microsoft.com/office/officeart/2005/8/layout/process4"/>
    <dgm:cxn modelId="{DA390277-0371-41A0-BD48-21E85FC24842}" type="presParOf" srcId="{73A1EBB5-7F3D-4F7A-8B3A-5D20C34F5F61}" destId="{F3A19E54-26D1-4413-A9F4-9D2272ECF96D}" srcOrd="0" destOrd="0" presId="urn:microsoft.com/office/officeart/2005/8/layout/process4"/>
    <dgm:cxn modelId="{BFEC763C-7599-46FA-A5EA-C5B73BB1A7AE}" type="presParOf" srcId="{4FA3E2DC-F26D-46C5-8D60-515266CD7952}" destId="{35F476EC-F173-4437-B169-BF5B99DA6A01}" srcOrd="7" destOrd="0" presId="urn:microsoft.com/office/officeart/2005/8/layout/process4"/>
    <dgm:cxn modelId="{4A004D83-4390-4F51-BE50-BD720F02B119}" type="presParOf" srcId="{4FA3E2DC-F26D-46C5-8D60-515266CD7952}" destId="{245A8F9D-2E90-4DC2-AB39-B2404D926C9E}" srcOrd="8" destOrd="0" presId="urn:microsoft.com/office/officeart/2005/8/layout/process4"/>
    <dgm:cxn modelId="{5D607B32-61C3-49A5-9463-4B0DC1AD06AA}" type="presParOf" srcId="{245A8F9D-2E90-4DC2-AB39-B2404D926C9E}" destId="{59A26726-2C24-4F85-A36D-38B569E8C510}" srcOrd="0" destOrd="0" presId="urn:microsoft.com/office/officeart/2005/8/layout/process4"/>
    <dgm:cxn modelId="{12417113-4386-45BF-B958-795264B6A585}" type="presParOf" srcId="{4FA3E2DC-F26D-46C5-8D60-515266CD7952}" destId="{9FE909DB-D132-468F-B797-0C1E7EE527BE}" srcOrd="9" destOrd="0" presId="urn:microsoft.com/office/officeart/2005/8/layout/process4"/>
    <dgm:cxn modelId="{56701F8A-9AF1-4FBE-A2C0-138CA7BB7B02}" type="presParOf" srcId="{4FA3E2DC-F26D-46C5-8D60-515266CD7952}" destId="{880D5F7E-DB86-4466-9B30-3C638175E1D8}" srcOrd="10" destOrd="0" presId="urn:microsoft.com/office/officeart/2005/8/layout/process4"/>
    <dgm:cxn modelId="{A07B6E6E-51B1-489B-8A63-CB3063E59B1F}" type="presParOf" srcId="{880D5F7E-DB86-4466-9B30-3C638175E1D8}" destId="{E1B75EE8-F009-4879-888B-E005BCBCCBA6}" srcOrd="0" destOrd="0" presId="urn:microsoft.com/office/officeart/2005/8/layout/process4"/>
    <dgm:cxn modelId="{C64C8EEA-95EA-4436-8CD8-7C35BAA52F2C}" type="presParOf" srcId="{4FA3E2DC-F26D-46C5-8D60-515266CD7952}" destId="{CE0DD6A0-14E4-49E3-8C2D-B0C6E1A48097}" srcOrd="11" destOrd="0" presId="urn:microsoft.com/office/officeart/2005/8/layout/process4"/>
    <dgm:cxn modelId="{6890F8CF-3502-4E7D-BFB1-31C1D1E7AC36}" type="presParOf" srcId="{4FA3E2DC-F26D-46C5-8D60-515266CD7952}" destId="{8ECA6112-6FBD-4BE7-B5EC-7F49419A8AC3}" srcOrd="12" destOrd="0" presId="urn:microsoft.com/office/officeart/2005/8/layout/process4"/>
    <dgm:cxn modelId="{AE3498C5-9E6B-4DFD-A559-1A17072B52AC}" type="presParOf" srcId="{8ECA6112-6FBD-4BE7-B5EC-7F49419A8AC3}" destId="{1D6AEF8F-36FB-4553-BED7-EE683E9D35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339-F909-43D3-BE37-9C656A1C3266}" type="datetimeFigureOut">
              <a:rPr lang="en-ZA" smtClean="0"/>
              <a:t>2023/03/07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3427F-1A2D-4042-9DBC-97DBA12A5D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429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339-F909-43D3-BE37-9C656A1C3266}" type="datetimeFigureOut">
              <a:rPr lang="en-ZA" smtClean="0"/>
              <a:t>2023/03/07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3427F-1A2D-4042-9DBC-97DBA12A5D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866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339-F909-43D3-BE37-9C656A1C3266}" type="datetimeFigureOut">
              <a:rPr lang="en-ZA" smtClean="0"/>
              <a:t>2023/03/07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3427F-1A2D-4042-9DBC-97DBA12A5D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258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339-F909-43D3-BE37-9C656A1C3266}" type="datetimeFigureOut">
              <a:rPr lang="en-ZA" smtClean="0"/>
              <a:t>2023/03/07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3427F-1A2D-4042-9DBC-97DBA12A5D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974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339-F909-43D3-BE37-9C656A1C3266}" type="datetimeFigureOut">
              <a:rPr lang="en-ZA" smtClean="0"/>
              <a:t>2023/03/07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3427F-1A2D-4042-9DBC-97DBA12A5D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888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339-F909-43D3-BE37-9C656A1C3266}" type="datetimeFigureOut">
              <a:rPr lang="en-ZA" smtClean="0"/>
              <a:t>2023/03/07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3427F-1A2D-4042-9DBC-97DBA12A5D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384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339-F909-43D3-BE37-9C656A1C3266}" type="datetimeFigureOut">
              <a:rPr lang="en-ZA" smtClean="0"/>
              <a:t>2023/03/07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3427F-1A2D-4042-9DBC-97DBA12A5D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9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339-F909-43D3-BE37-9C656A1C3266}" type="datetimeFigureOut">
              <a:rPr lang="en-ZA" smtClean="0"/>
              <a:t>2023/03/07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3427F-1A2D-4042-9DBC-97DBA12A5D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08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339-F909-43D3-BE37-9C656A1C3266}" type="datetimeFigureOut">
              <a:rPr lang="en-ZA" smtClean="0"/>
              <a:t>2023/03/07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3427F-1A2D-4042-9DBC-97DBA12A5D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935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339-F909-43D3-BE37-9C656A1C3266}" type="datetimeFigureOut">
              <a:rPr lang="en-ZA" smtClean="0"/>
              <a:t>2023/03/07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3427F-1A2D-4042-9DBC-97DBA12A5D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952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339-F909-43D3-BE37-9C656A1C3266}" type="datetimeFigureOut">
              <a:rPr lang="en-ZA" smtClean="0"/>
              <a:t>2023/03/07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3427F-1A2D-4042-9DBC-97DBA12A5D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441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AF339-F909-43D3-BE37-9C656A1C3266}" type="datetimeFigureOut">
              <a:rPr lang="en-ZA" smtClean="0"/>
              <a:t>2023/03/07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3427F-1A2D-4042-9DBC-97DBA12A5D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47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480E2133-D06B-4827-B2B4-095FA2964BBD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200" dirty="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881189" y="5786438"/>
            <a:ext cx="3500437" cy="857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FFFF"/>
              </a:solidFill>
            </a:endParaRPr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5857875"/>
            <a:ext cx="26400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4592639" y="1310065"/>
            <a:ext cx="39542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INF 154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PRACTICAL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1195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 2a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47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After clicking </a:t>
            </a:r>
            <a:r>
              <a:rPr lang="en-US" dirty="0" err="1" smtClean="0"/>
              <a:t>btnTabTwo</a:t>
            </a:r>
            <a:r>
              <a:rPr lang="en-US" dirty="0" smtClean="0"/>
              <a:t>, the </a:t>
            </a:r>
            <a:r>
              <a:rPr lang="en-US" dirty="0" err="1" smtClean="0"/>
              <a:t>TabControl</a:t>
            </a:r>
            <a:r>
              <a:rPr lang="en-US" dirty="0" smtClean="0"/>
              <a:t> appearance should change to the ‘Buttons’ appearance and a </a:t>
            </a:r>
            <a:r>
              <a:rPr lang="en-US" dirty="0" err="1" smtClean="0"/>
              <a:t>MessageBox</a:t>
            </a:r>
            <a:r>
              <a:rPr lang="en-US" dirty="0" smtClean="0"/>
              <a:t> should display ‘Hello world, I am a Message Box.’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should look as follows:</a:t>
            </a: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84" y="2674934"/>
            <a:ext cx="7261558" cy="35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8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 2a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the code should look for tab two: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773"/>
            <a:ext cx="8835189" cy="26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1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 2a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16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After clicking </a:t>
            </a:r>
            <a:r>
              <a:rPr lang="en-US" dirty="0" err="1" smtClean="0"/>
              <a:t>btnTabThree</a:t>
            </a:r>
            <a:r>
              <a:rPr lang="en-US" dirty="0" smtClean="0"/>
              <a:t>, the </a:t>
            </a:r>
            <a:r>
              <a:rPr lang="en-US" dirty="0" err="1" smtClean="0"/>
              <a:t>TabControl</a:t>
            </a:r>
            <a:r>
              <a:rPr lang="en-US" dirty="0" smtClean="0"/>
              <a:t> appearance should change to the ‘Normal’ appearance.</a:t>
            </a:r>
          </a:p>
          <a:p>
            <a:pPr marL="0" indent="0">
              <a:buNone/>
            </a:pPr>
            <a:r>
              <a:rPr lang="en-US" dirty="0" smtClean="0"/>
              <a:t>It should look as follows:</a:t>
            </a: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07" y="2442409"/>
            <a:ext cx="7789583" cy="391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 2a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the code should look for tab three: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6565"/>
            <a:ext cx="5946358" cy="17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6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F127D634-691D-442A-A5A7-B8FE76D125E1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1536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665247" y="469125"/>
            <a:ext cx="40030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2b</a:t>
            </a:r>
            <a:endParaRPr lang="en-GB" altLang="en-US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252663" y="1212850"/>
            <a:ext cx="11237495" cy="503555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practical will involve the basic concept of all programs, </a:t>
            </a:r>
            <a:r>
              <a:rPr lang="en-GB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INPUT-PROCESSING-OUTPUT</a:t>
            </a: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along with the introduction of </a:t>
            </a:r>
            <a:r>
              <a:rPr lang="en-GB" alt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GB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 windows form program in which the user will be required to capture </a:t>
            </a:r>
            <a:r>
              <a:rPr lang="en-GB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their personal 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details through windows forms controls </a:t>
            </a:r>
            <a:r>
              <a:rPr lang="en-GB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(i.e. </a:t>
            </a:r>
            <a:r>
              <a:rPr lang="en-GB" alt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cbxTitle</a:t>
            </a:r>
            <a:r>
              <a:rPr lang="en-GB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txtName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txtSurname</a:t>
            </a:r>
            <a:r>
              <a:rPr lang="en-GB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txtAddress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nudAge).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Capture button will be responsible for handling the user inputs (Name, Address, </a:t>
            </a:r>
            <a:r>
              <a:rPr lang="en-GB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Title etc.), 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processing it into one combined string and outputting it on the </a:t>
            </a: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richtextbox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Clear button will be responsible for clearing the text on all the windows form controls. 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endParaRPr lang="en-GB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endParaRPr lang="en-GB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endParaRPr lang="en-GB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584220"/>
            <a:ext cx="8880316" cy="4260913"/>
          </a:xfrm>
          <a:prstGeom prst="rect">
            <a:avLst/>
          </a:prstGeom>
        </p:spPr>
      </p:pic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103273" y="1030290"/>
            <a:ext cx="7416800" cy="503555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 Expected form </a:t>
            </a:r>
            <a:r>
              <a:rPr lang="en-GB" alt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BC797B68-3FBF-43A3-9C32-ACAF9ADE5ABB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16390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Box 2"/>
          <p:cNvSpPr txBox="1">
            <a:spLocks noChangeArrowheads="1"/>
          </p:cNvSpPr>
          <p:nvPr/>
        </p:nvSpPr>
        <p:spPr bwMode="auto">
          <a:xfrm>
            <a:off x="653216" y="352026"/>
            <a:ext cx="40030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2b</a:t>
            </a:r>
            <a:endParaRPr lang="en-GB" altLang="en-US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0491" y="104030"/>
            <a:ext cx="2697413" cy="13245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Property name: </a:t>
            </a:r>
          </a:p>
          <a:p>
            <a:pPr>
              <a:defRPr/>
            </a:pPr>
            <a:r>
              <a:rPr lang="en-GB" sz="1400" i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cbxTitle</a:t>
            </a:r>
            <a:r>
              <a:rPr lang="en-GB" sz="1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(Combo Box)</a:t>
            </a:r>
            <a:endParaRPr lang="en-GB" sz="1400" i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sz="1400" i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txtName</a:t>
            </a:r>
            <a:endParaRPr lang="en-GB" sz="1400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sz="1400" i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txtSurname</a:t>
            </a:r>
            <a:endParaRPr lang="en-GB" sz="1400" i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sz="1400" i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txtAddress</a:t>
            </a:r>
            <a:endParaRPr lang="en-GB" sz="1400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sz="1400" i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nudAge</a:t>
            </a:r>
            <a:r>
              <a:rPr lang="en-GB" sz="1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(Numeric Up Down)</a:t>
            </a:r>
            <a:endParaRPr lang="es-US" sz="1400" i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3924350" y="1126731"/>
            <a:ext cx="2530595" cy="107846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10847" y="517399"/>
            <a:ext cx="1530350" cy="98901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Property name:</a:t>
            </a:r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>
              <a:defRPr/>
            </a:pPr>
            <a:r>
              <a:rPr lang="en-GB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btnCapture</a:t>
            </a:r>
            <a:endParaRPr lang="en-GB" sz="1400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Text name:</a:t>
            </a:r>
          </a:p>
          <a:p>
            <a:pPr>
              <a:defRPr/>
            </a:pPr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</a:rPr>
              <a:t>Capture</a:t>
            </a:r>
            <a:endParaRPr lang="es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59793" y="2006537"/>
            <a:ext cx="1530350" cy="98901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Property name:</a:t>
            </a:r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>
              <a:defRPr/>
            </a:pPr>
            <a:r>
              <a:rPr lang="en-GB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btnClear</a:t>
            </a:r>
            <a:endParaRPr lang="en-GB" sz="1400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Text name:</a:t>
            </a:r>
          </a:p>
          <a:p>
            <a:pPr>
              <a:defRPr/>
            </a:pPr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</a:rPr>
              <a:t>Clear</a:t>
            </a:r>
            <a:endParaRPr lang="es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8518097" y="1486768"/>
            <a:ext cx="992750" cy="7188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9240253" y="2951509"/>
            <a:ext cx="1416393" cy="6112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858250" y="3495676"/>
            <a:ext cx="1530350" cy="98901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Property name:</a:t>
            </a:r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>
              <a:defRPr/>
            </a:pPr>
            <a:r>
              <a:rPr lang="en-GB" sz="1400" i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rtbOutput</a:t>
            </a:r>
            <a:r>
              <a:rPr lang="en-GB" sz="1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en-GB" sz="1400" i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RichTextBox</a:t>
            </a:r>
            <a:r>
              <a:rPr lang="en-GB" sz="1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endParaRPr lang="es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7849895" y="3714676"/>
            <a:ext cx="1158792" cy="1016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454945" y="1332162"/>
            <a:ext cx="86415" cy="8730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2B8D42D6-5CB4-4DEA-A117-4643CDD1B18D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1741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2"/>
          <p:cNvSpPr txBox="1">
            <a:spLocks noChangeArrowheads="1"/>
          </p:cNvSpPr>
          <p:nvPr/>
        </p:nvSpPr>
        <p:spPr bwMode="auto">
          <a:xfrm>
            <a:off x="1952626" y="320675"/>
            <a:ext cx="40030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2b</a:t>
            </a:r>
            <a:endParaRPr lang="en-GB" altLang="en-US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541421" y="1212850"/>
            <a:ext cx="10383253" cy="503555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 Expected Functionality when the Capture button is clicked. The user’s details will be added in the </a:t>
            </a:r>
            <a:r>
              <a:rPr lang="en-GB" altLang="en-US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richtextbox</a:t>
            </a:r>
            <a:r>
              <a:rPr lang="en-GB" alt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altLang="en-US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rtbOutput</a:t>
            </a:r>
            <a:r>
              <a:rPr lang="en-GB" alt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 formatted as follows.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09" y="1819275"/>
            <a:ext cx="80676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D55B4415-A7BA-4449-9EA9-C66399EA7EA0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1843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2"/>
          <p:cNvSpPr txBox="1">
            <a:spLocks noChangeArrowheads="1"/>
          </p:cNvSpPr>
          <p:nvPr/>
        </p:nvSpPr>
        <p:spPr bwMode="auto">
          <a:xfrm>
            <a:off x="1952626" y="320675"/>
            <a:ext cx="40030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2b</a:t>
            </a:r>
            <a:endParaRPr lang="en-GB" altLang="en-US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12850"/>
            <a:ext cx="7416800" cy="503555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 Expected Code for </a:t>
            </a:r>
            <a:r>
              <a:rPr lang="en-GB" alt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btnCapture</a:t>
            </a: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3" y="1557338"/>
            <a:ext cx="8777037" cy="44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266D7CDB-2B6C-4DCE-BDD5-E8222468F047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19460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2"/>
          <p:cNvSpPr txBox="1">
            <a:spLocks noChangeArrowheads="1"/>
          </p:cNvSpPr>
          <p:nvPr/>
        </p:nvSpPr>
        <p:spPr bwMode="auto">
          <a:xfrm>
            <a:off x="1952626" y="320675"/>
            <a:ext cx="40030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2b</a:t>
            </a:r>
            <a:endParaRPr lang="en-GB" altLang="en-US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12850"/>
            <a:ext cx="7416800" cy="503555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The Expected Functionality when the Clear button is clicked. The user’s details and richtextbox information will be cleared.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07" y="1857375"/>
            <a:ext cx="8029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ECFFD00-AF8B-4EC0-A0EC-D55152D72A65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20483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2048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2"/>
          <p:cNvSpPr txBox="1">
            <a:spLocks noChangeArrowheads="1"/>
          </p:cNvSpPr>
          <p:nvPr/>
        </p:nvSpPr>
        <p:spPr bwMode="auto">
          <a:xfrm>
            <a:off x="1952626" y="320675"/>
            <a:ext cx="40030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2b</a:t>
            </a:r>
            <a:endParaRPr lang="en-GB" altLang="en-US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12850"/>
            <a:ext cx="7416800" cy="503555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The Expected Code for btnClear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47" y="1823663"/>
            <a:ext cx="6067926" cy="28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228600"/>
            <a:ext cx="8278813" cy="1143000"/>
          </a:xfrm>
        </p:spPr>
        <p:txBody>
          <a:bodyPr/>
          <a:lstStyle/>
          <a:p>
            <a:r>
              <a:rPr lang="en-GB" altLang="en-US" sz="2800" dirty="0">
                <a:latin typeface="Century Gothic" panose="020B0502020202020204" pitchFamily="34" charset="0"/>
              </a:rPr>
              <a:t>At the end this practical you should be able</a:t>
            </a:r>
            <a:r>
              <a:rPr lang="en-GB" altLang="en-US" sz="2800" dirty="0"/>
              <a:t>…</a:t>
            </a:r>
            <a:endParaRPr lang="en-GB" altLang="en-US" sz="2800" dirty="0">
              <a:latin typeface="Century Gothic" panose="020B0502020202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54139"/>
            <a:ext cx="7086600" cy="4111625"/>
          </a:xfrm>
        </p:spPr>
        <p:txBody>
          <a:bodyPr/>
          <a:lstStyle/>
          <a:p>
            <a:pPr marL="914400" lvl="1" indent="-457200">
              <a:lnSpc>
                <a:spcPct val="80000"/>
              </a:lnSpc>
              <a:spcBef>
                <a:spcPct val="60000"/>
              </a:spcBef>
              <a:buFontTx/>
              <a:buAutoNum type="arabicPeriod"/>
              <a:defRPr/>
            </a:pP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work with additional controls such as Combo Boxes, Numeric up downs , Rich Textbox, List Boxes, Tab Controls &amp; Radio buttons.</a:t>
            </a:r>
          </a:p>
          <a:p>
            <a:pPr marL="914400" lvl="1" indent="-457200">
              <a:lnSpc>
                <a:spcPct val="80000"/>
              </a:lnSpc>
              <a:spcBef>
                <a:spcPct val="60000"/>
              </a:spcBef>
              <a:buFontTx/>
              <a:buAutoNum type="arabicPeriod"/>
              <a:defRPr/>
            </a:pP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work with variables and constants. </a:t>
            </a:r>
          </a:p>
          <a:p>
            <a:pPr marL="914400" lvl="1" indent="-457200">
              <a:lnSpc>
                <a:spcPct val="80000"/>
              </a:lnSpc>
              <a:spcBef>
                <a:spcPct val="60000"/>
              </a:spcBef>
              <a:buFontTx/>
              <a:buAutoNum type="arabicPeriod"/>
              <a:defRPr/>
            </a:pP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do </a:t>
            </a: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basic string manipulation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80000"/>
              </a:lnSpc>
              <a:spcBef>
                <a:spcPct val="60000"/>
              </a:spcBef>
              <a:buFontTx/>
              <a:buAutoNum type="arabicPeriod"/>
              <a:defRPr/>
            </a:pP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do </a:t>
            </a: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basic arithmetic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endParaRPr lang="en-GB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B806B63A-8493-4B45-B016-223539B31A80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 dirty="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F9EFDD80-7227-484D-9AA3-81B9FC7AFE74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2150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2"/>
          <p:cNvSpPr txBox="1">
            <a:spLocks noChangeArrowheads="1"/>
          </p:cNvSpPr>
          <p:nvPr/>
        </p:nvSpPr>
        <p:spPr bwMode="auto">
          <a:xfrm>
            <a:off x="1902117" y="368801"/>
            <a:ext cx="39885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2c</a:t>
            </a:r>
            <a:endParaRPr lang="en-GB" altLang="en-US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12850"/>
            <a:ext cx="7416800" cy="503555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practical exercise is another example that will involve the basic concept of </a:t>
            </a:r>
            <a:r>
              <a:rPr lang="en-GB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INPUT-PROCESSING-OUTPUT</a:t>
            </a: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along with the introduction of constants.</a:t>
            </a:r>
            <a:b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 windows form program in which the user will be able to input a radius of a circle using a textbox control (</a:t>
            </a: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txtRadius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Circumference radio button will be responsible for calculating the circumference of a circle and displaying it using a </a:t>
            </a: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MessageBox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Area radio button will be responsible for calculating the area of a circle and displaying it using a </a:t>
            </a: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MessageBox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endParaRPr lang="en-GB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endParaRPr lang="en-GB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endParaRPr lang="en-GB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1589088"/>
            <a:ext cx="4440238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12850"/>
            <a:ext cx="7416800" cy="503555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 Expected form </a:t>
            </a:r>
            <a:r>
              <a:rPr lang="en-GB" alt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5528A216-BD21-4A36-839E-9A05231D473A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21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22534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2"/>
          <p:cNvSpPr txBox="1">
            <a:spLocks noChangeArrowheads="1"/>
          </p:cNvSpPr>
          <p:nvPr/>
        </p:nvSpPr>
        <p:spPr bwMode="auto">
          <a:xfrm>
            <a:off x="1952625" y="320675"/>
            <a:ext cx="39885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2c</a:t>
            </a:r>
            <a:endParaRPr lang="en-GB" altLang="en-US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45538" y="874713"/>
            <a:ext cx="1530350" cy="98901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Property name:</a:t>
            </a:r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>
              <a:defRPr/>
            </a:pPr>
            <a:r>
              <a:rPr lang="en-GB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txtRadius</a:t>
            </a:r>
            <a:endParaRPr lang="en-GB" sz="1400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Text name:</a:t>
            </a:r>
          </a:p>
          <a:p>
            <a:pPr>
              <a:defRPr/>
            </a:pPr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</a:rPr>
              <a:t>Radius</a:t>
            </a:r>
            <a:endParaRPr lang="es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665788" y="1392239"/>
            <a:ext cx="2927350" cy="191293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745538" y="2255838"/>
            <a:ext cx="1530350" cy="337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Property name:</a:t>
            </a:r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>
              <a:defRPr/>
            </a:pPr>
            <a:r>
              <a:rPr lang="en-GB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radCircumference</a:t>
            </a:r>
            <a:endParaRPr lang="en-GB" sz="1400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Text name:</a:t>
            </a:r>
            <a:endParaRPr lang="en-GB" sz="1400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Circumference</a:t>
            </a:r>
          </a:p>
          <a:p>
            <a:pPr>
              <a:defRPr/>
            </a:pPr>
            <a:endParaRPr lang="en-GB" sz="1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Property name:</a:t>
            </a:r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>
              <a:defRPr/>
            </a:pPr>
            <a:r>
              <a:rPr lang="en-GB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radArea</a:t>
            </a:r>
            <a:endParaRPr lang="en-GB" sz="1400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Text name:</a:t>
            </a:r>
          </a:p>
          <a:p>
            <a:pPr>
              <a:defRPr/>
            </a:pPr>
            <a:r>
              <a:rPr lang="en-GB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Area</a:t>
            </a:r>
          </a:p>
          <a:p>
            <a:pPr>
              <a:defRPr/>
            </a:pPr>
            <a:endParaRPr lang="en-GB" sz="1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Property name:</a:t>
            </a:r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>
              <a:defRPr/>
            </a:pPr>
            <a:r>
              <a:rPr lang="en-GB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radNone</a:t>
            </a:r>
            <a:endParaRPr lang="en-GB" sz="1400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Text name:</a:t>
            </a:r>
          </a:p>
          <a:p>
            <a:pPr>
              <a:defRPr/>
            </a:pPr>
            <a:r>
              <a:rPr lang="en-GB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None</a:t>
            </a:r>
            <a:endParaRPr lang="es-US" sz="1400" dirty="0">
              <a:solidFill>
                <a:schemeClr val="tx1"/>
              </a:solidFill>
            </a:endParaRPr>
          </a:p>
          <a:p>
            <a:pPr>
              <a:defRPr/>
            </a:pPr>
            <a:endParaRPr lang="es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6311900" y="4314825"/>
            <a:ext cx="2281238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8362D1B-04C0-4FE4-87B6-90426894BC05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22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2355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2"/>
          <p:cNvSpPr txBox="1">
            <a:spLocks noChangeArrowheads="1"/>
          </p:cNvSpPr>
          <p:nvPr/>
        </p:nvSpPr>
        <p:spPr bwMode="auto">
          <a:xfrm>
            <a:off x="1952625" y="320675"/>
            <a:ext cx="39885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2c</a:t>
            </a:r>
            <a:endParaRPr lang="en-GB" altLang="en-US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12850"/>
            <a:ext cx="7416800" cy="503555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The Expected Functionality when the Circumference radio button is clicked. The circumference of the circle will be displayed as shown below.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1225"/>
          <a:stretch/>
        </p:blipFill>
        <p:spPr>
          <a:xfrm>
            <a:off x="2449514" y="2087564"/>
            <a:ext cx="3640137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2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B21161C7-D0E0-4734-9269-68AFC62A0378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23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24580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2"/>
          <p:cNvSpPr txBox="1">
            <a:spLocks noChangeArrowheads="1"/>
          </p:cNvSpPr>
          <p:nvPr/>
        </p:nvSpPr>
        <p:spPr bwMode="auto">
          <a:xfrm>
            <a:off x="1952625" y="320675"/>
            <a:ext cx="39885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2c</a:t>
            </a:r>
            <a:endParaRPr lang="en-GB" altLang="en-US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12850"/>
            <a:ext cx="7416800" cy="503555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The Expected Code for radArea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703389"/>
            <a:ext cx="48958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7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6" y="1911351"/>
            <a:ext cx="36861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2D7DABDB-7DB8-43EF-A5DB-6E845F135782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24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2560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2"/>
          <p:cNvSpPr txBox="1">
            <a:spLocks noChangeArrowheads="1"/>
          </p:cNvSpPr>
          <p:nvPr/>
        </p:nvSpPr>
        <p:spPr bwMode="auto">
          <a:xfrm>
            <a:off x="1952625" y="320675"/>
            <a:ext cx="39885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2c</a:t>
            </a:r>
            <a:endParaRPr lang="en-GB" altLang="en-US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607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12850"/>
            <a:ext cx="7416800" cy="503555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The Expected Functionality when the Area radio button is clicked. The area of the circle will be displayed as shown below.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EF7C845B-F130-47B8-8DFE-512F8B03C262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25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2662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2"/>
          <p:cNvSpPr txBox="1">
            <a:spLocks noChangeArrowheads="1"/>
          </p:cNvSpPr>
          <p:nvPr/>
        </p:nvSpPr>
        <p:spPr bwMode="auto">
          <a:xfrm>
            <a:off x="1952625" y="320675"/>
            <a:ext cx="39885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2c</a:t>
            </a:r>
            <a:endParaRPr lang="en-GB" altLang="en-US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12850"/>
            <a:ext cx="7416800" cy="503555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The Expected Code for btnCircumference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6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57338"/>
            <a:ext cx="61722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9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EA1D8A75-4E2F-4BD0-ABB8-4E9417C8A469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26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2765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2"/>
          <p:cNvSpPr txBox="1">
            <a:spLocks noChangeArrowheads="1"/>
          </p:cNvSpPr>
          <p:nvPr/>
        </p:nvSpPr>
        <p:spPr bwMode="auto">
          <a:xfrm>
            <a:off x="1952625" y="320675"/>
            <a:ext cx="43259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>
                <a:solidFill>
                  <a:schemeClr val="tx1"/>
                </a:solidFill>
                <a:latin typeface="Century Gothic" panose="020B0502020202020204" pitchFamily="34" charset="0"/>
              </a:rPr>
              <a:t>Additional information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1952626" y="1052910"/>
          <a:ext cx="8081587" cy="4752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05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>
          <a:xfrm>
            <a:off x="2063750" y="309564"/>
            <a:ext cx="6046788" cy="752475"/>
          </a:xfrm>
        </p:spPr>
        <p:txBody>
          <a:bodyPr>
            <a:normAutofit fontScale="90000"/>
          </a:bodyPr>
          <a:lstStyle/>
          <a:p>
            <a:r>
              <a:rPr lang="en-GB" altLang="en-US" sz="3000" dirty="0"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latin typeface="Century Gothic" panose="020B0502020202020204" pitchFamily="34" charset="0"/>
              </a:rPr>
              <a:t>2d </a:t>
            </a:r>
            <a:r>
              <a:rPr lang="en-GB" altLang="en-US" sz="3000" dirty="0">
                <a:latin typeface="Century Gothic" panose="020B0502020202020204" pitchFamily="34" charset="0"/>
              </a:rPr>
              <a:t/>
            </a:r>
            <a:br>
              <a:rPr lang="en-GB" altLang="en-US" sz="3000" dirty="0">
                <a:latin typeface="Century Gothic" panose="020B0502020202020204" pitchFamily="34" charset="0"/>
              </a:rPr>
            </a:br>
            <a:r>
              <a:rPr lang="en-GB" altLang="en-US" sz="3000" dirty="0">
                <a:latin typeface="Century Gothic" panose="020B0502020202020204" pitchFamily="34" charset="0"/>
              </a:rPr>
              <a:t>(TAKE HOME ASSESSMENT)</a:t>
            </a:r>
            <a:endParaRPr lang="en-ZA" altLang="en-US" sz="3000" dirty="0"/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063750" y="1062039"/>
            <a:ext cx="8299450" cy="151606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altLang="en-US" dirty="0" smtClean="0">
                <a:solidFill>
                  <a:schemeClr val="tx1"/>
                </a:solidFill>
              </a:rPr>
              <a:t>Try this yourself </a:t>
            </a:r>
          </a:p>
          <a:p>
            <a:pPr marL="0" indent="0">
              <a:buNone/>
            </a:pPr>
            <a:endParaRPr lang="en-GB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altLang="en-US" dirty="0" smtClean="0">
                <a:solidFill>
                  <a:schemeClr val="tx1"/>
                </a:solidFill>
              </a:rPr>
              <a:t>You are expected to design the following windows form. </a:t>
            </a:r>
          </a:p>
          <a:p>
            <a:pPr marL="0" indent="0">
              <a:buNone/>
            </a:pPr>
            <a:r>
              <a:rPr lang="en-GB" altLang="en-US" dirty="0" smtClean="0">
                <a:solidFill>
                  <a:schemeClr val="tx1"/>
                </a:solidFill>
              </a:rPr>
              <a:t>Hint: </a:t>
            </a:r>
            <a:r>
              <a:rPr lang="en-GB" altLang="en-US" b="1" i="1" dirty="0" err="1" smtClean="0">
                <a:solidFill>
                  <a:schemeClr val="tx1"/>
                </a:solidFill>
              </a:rPr>
              <a:t>tabcontrol</a:t>
            </a:r>
            <a:r>
              <a:rPr lang="en-GB" altLang="en-US" dirty="0" smtClean="0">
                <a:solidFill>
                  <a:schemeClr val="tx1"/>
                </a:solidFill>
              </a:rPr>
              <a:t> maybe used to display several controls in each separate tab page within the same windows form.</a:t>
            </a:r>
          </a:p>
        </p:txBody>
      </p:sp>
      <p:sp>
        <p:nvSpPr>
          <p:cNvPr id="2867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BA5BB2-8ED6-443C-9DD6-DA7BC537DCE0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46" y="2670761"/>
            <a:ext cx="4067138" cy="36855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23" y="2670760"/>
            <a:ext cx="4391277" cy="368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>
          <a:xfrm>
            <a:off x="2063750" y="309564"/>
            <a:ext cx="6046788" cy="752475"/>
          </a:xfrm>
        </p:spPr>
        <p:txBody>
          <a:bodyPr>
            <a:normAutofit fontScale="90000"/>
          </a:bodyPr>
          <a:lstStyle/>
          <a:p>
            <a:r>
              <a:rPr lang="en-GB" altLang="en-US" sz="3000" dirty="0"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latin typeface="Century Gothic" panose="020B0502020202020204" pitchFamily="34" charset="0"/>
              </a:rPr>
              <a:t>2d </a:t>
            </a:r>
            <a:r>
              <a:rPr lang="en-GB" altLang="en-US" sz="3000" dirty="0">
                <a:latin typeface="Century Gothic" panose="020B0502020202020204" pitchFamily="34" charset="0"/>
              </a:rPr>
              <a:t/>
            </a:r>
            <a:br>
              <a:rPr lang="en-GB" altLang="en-US" sz="3000" dirty="0">
                <a:latin typeface="Century Gothic" panose="020B0502020202020204" pitchFamily="34" charset="0"/>
              </a:rPr>
            </a:br>
            <a:r>
              <a:rPr lang="en-GB" altLang="en-US" sz="3000" dirty="0">
                <a:latin typeface="Century Gothic" panose="020B0502020202020204" pitchFamily="34" charset="0"/>
              </a:rPr>
              <a:t>(TAKE HOME ASSESSMENT)</a:t>
            </a:r>
            <a:endParaRPr lang="en-ZA" altLang="en-US" sz="3000" dirty="0"/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24137" y="1062040"/>
            <a:ext cx="11190873" cy="17378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altLang="en-US" dirty="0" smtClean="0">
                <a:solidFill>
                  <a:schemeClr val="tx1"/>
                </a:solidFill>
              </a:rPr>
              <a:t>Part 1:</a:t>
            </a:r>
          </a:p>
          <a:p>
            <a:pPr marL="0" indent="0">
              <a:buNone/>
            </a:pPr>
            <a:r>
              <a:rPr lang="en-GB" altLang="en-US" dirty="0" smtClean="0">
                <a:solidFill>
                  <a:schemeClr val="tx1"/>
                </a:solidFill>
              </a:rPr>
              <a:t>When the Add button is </a:t>
            </a:r>
            <a:r>
              <a:rPr lang="en-GB" altLang="en-US" dirty="0" smtClean="0"/>
              <a:t>clicked</a:t>
            </a:r>
            <a:r>
              <a:rPr lang="en-GB" altLang="en-US" dirty="0" smtClean="0">
                <a:solidFill>
                  <a:schemeClr val="tx1"/>
                </a:solidFill>
              </a:rPr>
              <a:t>, this section of the application captures a new player registered and adds </a:t>
            </a:r>
            <a:r>
              <a:rPr lang="en-GB" altLang="en-US" dirty="0" smtClean="0"/>
              <a:t>them</a:t>
            </a:r>
            <a:r>
              <a:rPr lang="en-GB" altLang="en-US" dirty="0" smtClean="0">
                <a:solidFill>
                  <a:schemeClr val="tx1"/>
                </a:solidFill>
              </a:rPr>
              <a:t> to the list box on the left. A message box should appear indicating that the player has been added. The player is transferred from one team (</a:t>
            </a:r>
            <a:r>
              <a:rPr lang="en-GB" altLang="en-US" dirty="0" err="1" smtClean="0">
                <a:solidFill>
                  <a:schemeClr val="tx1"/>
                </a:solidFill>
              </a:rPr>
              <a:t>listbox</a:t>
            </a:r>
            <a:r>
              <a:rPr lang="en-GB" altLang="en-US" dirty="0"/>
              <a:t>)</a:t>
            </a:r>
            <a:r>
              <a:rPr lang="en-GB" altLang="en-US" dirty="0" smtClean="0">
                <a:solidFill>
                  <a:schemeClr val="tx1"/>
                </a:solidFill>
              </a:rPr>
              <a:t> to the other team (</a:t>
            </a:r>
            <a:r>
              <a:rPr lang="en-GB" altLang="en-US" dirty="0" err="1" smtClean="0">
                <a:solidFill>
                  <a:schemeClr val="tx1"/>
                </a:solidFill>
              </a:rPr>
              <a:t>listbox</a:t>
            </a:r>
            <a:r>
              <a:rPr lang="en-GB" altLang="en-US" dirty="0" smtClean="0">
                <a:solidFill>
                  <a:schemeClr val="tx1"/>
                </a:solidFill>
              </a:rPr>
              <a:t>) by first selecting them from the list box on the left side and clicking the &gt;&gt; button. This procedure can also be done in reverse. Use a </a:t>
            </a:r>
            <a:r>
              <a:rPr lang="en-GB" altLang="en-US" dirty="0" err="1" smtClean="0">
                <a:solidFill>
                  <a:schemeClr val="tx1"/>
                </a:solidFill>
              </a:rPr>
              <a:t>messagebox</a:t>
            </a:r>
            <a:r>
              <a:rPr lang="en-GB" altLang="en-US" dirty="0" smtClean="0">
                <a:solidFill>
                  <a:schemeClr val="tx1"/>
                </a:solidFill>
              </a:rPr>
              <a:t> to indicate that the transfer has happened (show which player and to which team)</a:t>
            </a:r>
          </a:p>
          <a:p>
            <a:pPr marL="0" indent="0">
              <a:buNone/>
            </a:pPr>
            <a:r>
              <a:rPr lang="en-GB" altLang="en-US" dirty="0" smtClean="0"/>
              <a:t>Tip: Google how to add and remove items from a list, as well as how to select a particular item in a list (Click the player you want to transfer before clicking the &gt;&gt; or &lt;&lt; buttons)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29700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19C882-EFEB-4EF0-91B7-A58E5A1E66B0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309938" y="2908666"/>
            <a:ext cx="2460625" cy="307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i="1" dirty="0"/>
              <a:t>When the add button is clicked.</a:t>
            </a:r>
            <a:endParaRPr lang="en-ZA" sz="1400" i="1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7303755" y="2881487"/>
            <a:ext cx="329923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i="1" dirty="0" smtClean="0"/>
              <a:t>After </a:t>
            </a:r>
            <a:r>
              <a:rPr lang="en-US" sz="1400" i="1" dirty="0"/>
              <a:t>the transfer right &gt;&gt; button is clicked </a:t>
            </a:r>
            <a:endParaRPr lang="en-ZA" sz="1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38" y="3308248"/>
            <a:ext cx="3354304" cy="30481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55" y="3223074"/>
            <a:ext cx="3729203" cy="31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>
          <a:xfrm>
            <a:off x="558006" y="176908"/>
            <a:ext cx="6046788" cy="752475"/>
          </a:xfrm>
        </p:spPr>
        <p:txBody>
          <a:bodyPr>
            <a:normAutofit fontScale="90000"/>
          </a:bodyPr>
          <a:lstStyle/>
          <a:p>
            <a:r>
              <a:rPr lang="en-GB" altLang="en-US" sz="3000" dirty="0">
                <a:latin typeface="Century Gothic" panose="020B0502020202020204" pitchFamily="34" charset="0"/>
              </a:rPr>
              <a:t>Practical Exercise </a:t>
            </a:r>
            <a:r>
              <a:rPr lang="en-GB" altLang="en-US" sz="3000" dirty="0" smtClean="0">
                <a:latin typeface="Century Gothic" panose="020B0502020202020204" pitchFamily="34" charset="0"/>
              </a:rPr>
              <a:t>2d </a:t>
            </a:r>
            <a:r>
              <a:rPr lang="en-GB" altLang="en-US" sz="3000" dirty="0">
                <a:latin typeface="Century Gothic" panose="020B0502020202020204" pitchFamily="34" charset="0"/>
              </a:rPr>
              <a:t/>
            </a:r>
            <a:br>
              <a:rPr lang="en-GB" altLang="en-US" sz="3000" dirty="0">
                <a:latin typeface="Century Gothic" panose="020B0502020202020204" pitchFamily="34" charset="0"/>
              </a:rPr>
            </a:br>
            <a:r>
              <a:rPr lang="en-GB" altLang="en-US" sz="3000" dirty="0">
                <a:latin typeface="Century Gothic" panose="020B0502020202020204" pitchFamily="34" charset="0"/>
              </a:rPr>
              <a:t>(TAKE HOME ASSESSMENT)</a:t>
            </a:r>
            <a:endParaRPr lang="en-ZA" altLang="en-US" sz="3000" dirty="0"/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89547" y="929383"/>
            <a:ext cx="10720137" cy="18953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altLang="en-US" dirty="0" smtClean="0">
                <a:solidFill>
                  <a:schemeClr val="tx1"/>
                </a:solidFill>
              </a:rPr>
              <a:t>Part 2:</a:t>
            </a:r>
          </a:p>
          <a:p>
            <a:pPr marL="0" indent="0">
              <a:buNone/>
            </a:pPr>
            <a:r>
              <a:rPr lang="en-GB" altLang="en-US" dirty="0" smtClean="0">
                <a:solidFill>
                  <a:schemeClr val="tx1"/>
                </a:solidFill>
              </a:rPr>
              <a:t>In this part of the program, the user enters a commission percentage value (</a:t>
            </a:r>
            <a:r>
              <a:rPr lang="en-GB" altLang="en-US" dirty="0" err="1" smtClean="0">
                <a:solidFill>
                  <a:schemeClr val="tx1"/>
                </a:solidFill>
              </a:rPr>
              <a:t>e.g</a:t>
            </a:r>
            <a:r>
              <a:rPr lang="en-GB" altLang="en-US" dirty="0" smtClean="0">
                <a:solidFill>
                  <a:schemeClr val="tx1"/>
                </a:solidFill>
              </a:rPr>
              <a:t> 9%) as well as a total amount </a:t>
            </a:r>
            <a:r>
              <a:rPr lang="en-GB" altLang="en-US" dirty="0" smtClean="0"/>
              <a:t>value that they managed to sell.</a:t>
            </a:r>
          </a:p>
          <a:p>
            <a:pPr marL="0" indent="0">
              <a:buNone/>
            </a:pPr>
            <a:r>
              <a:rPr lang="en-GB" altLang="en-US" dirty="0" smtClean="0"/>
              <a:t>Your job is to create a program that will calculate their weekly salary which will include their commission earned on top of their fixed R500 weekly salary. </a:t>
            </a:r>
          </a:p>
          <a:p>
            <a:pPr marL="0" indent="0">
              <a:buNone/>
            </a:pPr>
            <a:r>
              <a:rPr lang="en-GB" altLang="en-US" dirty="0" smtClean="0"/>
              <a:t>(For Example, Let’s say they managed to sell R100 worth of products and the commission rate is 10%, they should be getting a total weekly salary of R510)</a:t>
            </a:r>
          </a:p>
          <a:p>
            <a:pPr marL="0" indent="0">
              <a:buNone/>
            </a:pPr>
            <a:r>
              <a:rPr lang="en-GB" altLang="en-US" dirty="0" smtClean="0"/>
              <a:t>Display these answers via a message box!</a:t>
            </a:r>
          </a:p>
          <a:p>
            <a:pPr marL="0" indent="0">
              <a:buNone/>
            </a:pPr>
            <a:r>
              <a:rPr lang="en-GB" altLang="en-US" dirty="0" smtClean="0"/>
              <a:t> </a:t>
            </a:r>
            <a:r>
              <a:rPr lang="en-GB" altLang="en-US" b="1" dirty="0" smtClean="0"/>
              <a:t>Tip: </a:t>
            </a:r>
            <a:r>
              <a:rPr lang="en-GB" altLang="en-US" dirty="0" smtClean="0"/>
              <a:t>use constants for their fixed weekly salary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3072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9638DF-65C3-44C1-811D-495DB96EF9AF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2189" y="2824755"/>
            <a:ext cx="371608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i="1" dirty="0"/>
              <a:t>When the </a:t>
            </a:r>
            <a:r>
              <a:rPr lang="en-US" sz="1400" i="1" dirty="0" smtClean="0"/>
              <a:t>without commission </a:t>
            </a:r>
            <a:r>
              <a:rPr lang="en-US" sz="1400" i="1" dirty="0"/>
              <a:t>button is clicked.</a:t>
            </a:r>
            <a:endParaRPr lang="en-ZA" sz="1400" i="1" dirty="0"/>
          </a:p>
        </p:txBody>
      </p:sp>
      <p:sp>
        <p:nvSpPr>
          <p:cNvPr id="30728" name="TextBox 11"/>
          <p:cNvSpPr txBox="1">
            <a:spLocks noChangeArrowheads="1"/>
          </p:cNvSpPr>
          <p:nvPr/>
        </p:nvSpPr>
        <p:spPr bwMode="auto">
          <a:xfrm>
            <a:off x="5373522" y="2824755"/>
            <a:ext cx="3793026" cy="30777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When the </a:t>
            </a:r>
            <a:r>
              <a:rPr lang="en-US" alt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including commission </a:t>
            </a:r>
            <a:r>
              <a:rPr lang="en-US" altLang="en-US" sz="1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button is clicked.</a:t>
            </a:r>
            <a:endParaRPr lang="en-ZA" altLang="en-US" sz="14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9" y="3132532"/>
            <a:ext cx="3415966" cy="3098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22" y="3132532"/>
            <a:ext cx="3793026" cy="32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98808147-43D9-4EF9-AD33-9F36C9450387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 dirty="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FFFF"/>
              </a:solidFill>
            </a:endParaRPr>
          </a:p>
        </p:txBody>
      </p:sp>
      <p:pic>
        <p:nvPicPr>
          <p:cNvPr id="14340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2"/>
          <p:cNvSpPr txBox="1">
            <a:spLocks noChangeArrowheads="1"/>
          </p:cNvSpPr>
          <p:nvPr/>
        </p:nvSpPr>
        <p:spPr bwMode="auto">
          <a:xfrm>
            <a:off x="1952626" y="320675"/>
            <a:ext cx="51085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</a:rPr>
              <a:t>What are we going to do?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12850"/>
            <a:ext cx="7086600" cy="2000250"/>
          </a:xfrm>
        </p:spPr>
        <p:txBody>
          <a:bodyPr>
            <a:normAutofit lnSpcReduction="10000"/>
          </a:bodyPr>
          <a:lstStyle/>
          <a:p>
            <a:pPr marL="1314450" lvl="2" indent="-457200">
              <a:lnSpc>
                <a:spcPct val="80000"/>
              </a:lnSpc>
              <a:spcBef>
                <a:spcPct val="60000"/>
              </a:spcBef>
              <a:buFontTx/>
              <a:buAutoNum type="alphaLcPeriod"/>
            </a:pPr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Prac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2a: Tab controls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Prac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2b: Basic String manipulation along with variables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Prac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2c: Basic Arithmetic along with constants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Prac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2d: Take Home Practical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GB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6CB5EA2-94D7-4D70-9D05-F1F994657162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30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3174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847851" y="1611313"/>
            <a:ext cx="7775575" cy="32575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08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08E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08E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08E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+mn-lt"/>
              </a:defRPr>
            </a:lvl9pPr>
          </a:lstStyle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endParaRPr lang="en-GB" altLang="en-US" sz="20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endParaRPr lang="en-GB" altLang="en-US" sz="20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endParaRPr lang="en-GB" altLang="en-US" sz="20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9513" y="2565400"/>
            <a:ext cx="6553200" cy="1143000"/>
          </a:xfrm>
        </p:spPr>
        <p:txBody>
          <a:bodyPr/>
          <a:lstStyle/>
          <a:p>
            <a:r>
              <a:rPr lang="en-GB" altLang="en-US" sz="4800">
                <a:latin typeface="Century Gothic" panose="020B0502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6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AD9F3222-9207-4CA4-834C-4BD06CBB8874}" type="slidenum">
              <a:rPr lang="en-GB" altLang="en-US" sz="1200">
                <a:solidFill>
                  <a:srgbClr val="005BAB"/>
                </a:solidFill>
                <a:latin typeface="Verdana" panose="020B0604030504040204" pitchFamily="34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31</a:t>
            </a:fld>
            <a:endParaRPr lang="en-GB" altLang="en-US" sz="1200">
              <a:solidFill>
                <a:srgbClr val="005BAB"/>
              </a:solidFill>
              <a:latin typeface="Verdana" panose="020B0604030504040204" pitchFamily="34" charset="0"/>
            </a:endParaRPr>
          </a:p>
        </p:txBody>
      </p:sp>
      <p:sp>
        <p:nvSpPr>
          <p:cNvPr id="32771" name="Rectangle 7"/>
          <p:cNvSpPr>
            <a:spLocks noChangeArrowheads="1"/>
          </p:cNvSpPr>
          <p:nvPr/>
        </p:nvSpPr>
        <p:spPr bwMode="auto">
          <a:xfrm>
            <a:off x="1952626" y="6000751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3277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6072189"/>
            <a:ext cx="1928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847851" y="1611313"/>
            <a:ext cx="7775575" cy="32575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08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08E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08E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08E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08E"/>
                </a:solidFill>
                <a:latin typeface="+mn-lt"/>
              </a:defRPr>
            </a:lvl9pPr>
          </a:lstStyle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r>
              <a:rPr lang="en-GB" altLang="en-US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 your Practical 2 c project on </a:t>
            </a:r>
            <a:r>
              <a:rPr lang="en-GB" altLang="en-US" sz="2000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ClickUP</a:t>
            </a:r>
            <a:r>
              <a:rPr lang="en-GB" altLang="en-US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Follows: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GB" altLang="en-US" sz="2000" b="1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Due Date: Monday, 13 March 2022 by  08:30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GB" altLang="en-US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your visual studio solution under the Tab titled “</a:t>
            </a:r>
            <a:r>
              <a:rPr lang="en-GB" altLang="en-US" sz="2000" i="1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Assessments tab </a:t>
            </a:r>
            <a:r>
              <a:rPr lang="en-GB" altLang="en-US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  </a:t>
            </a:r>
            <a:r>
              <a:rPr lang="en-GB" altLang="en-US" sz="2000" i="1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 Practical HW Submission</a:t>
            </a:r>
            <a:r>
              <a:rPr lang="en-GB" altLang="en-US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and use the </a:t>
            </a:r>
            <a:r>
              <a:rPr lang="en-GB" altLang="en-US" sz="2000" i="1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2 Submission Link </a:t>
            </a: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endParaRPr lang="en-GB" altLang="en-US" sz="20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  <a:defRPr/>
            </a:pPr>
            <a:endParaRPr lang="en-GB" altLang="en-US" sz="20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27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000" dirty="0">
                <a:latin typeface="Century Gothic" panose="020B0502020202020204" pitchFamily="34" charset="0"/>
              </a:rPr>
              <a:t>Practical 2 Submission DETAILS</a:t>
            </a:r>
          </a:p>
        </p:txBody>
      </p:sp>
    </p:spTree>
    <p:extLst>
      <p:ext uri="{BB962C8B-B14F-4D97-AF65-F5344CB8AC3E}">
        <p14:creationId xmlns:p14="http://schemas.microsoft.com/office/powerpoint/2010/main" val="13450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2a</a:t>
            </a:r>
            <a:br>
              <a:rPr lang="en-GB" alt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practical will involve the basic concept of Tab Controls, and take a harder look into how you can add, remove and edit each tab in the </a:t>
            </a:r>
            <a:r>
              <a:rPr lang="en-GB" alt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TabControl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as well as edit the </a:t>
            </a:r>
            <a:r>
              <a:rPr lang="en-GB" alt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TabControl</a:t>
            </a:r>
            <a:r>
              <a:rPr lang="en-GB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itself.</a:t>
            </a:r>
            <a:endParaRPr lang="en-GB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Create a windows forms project and add a </a:t>
            </a:r>
            <a:r>
              <a:rPr lang="en-US" sz="2000" dirty="0" err="1" smtClean="0"/>
              <a:t>TabControl</a:t>
            </a:r>
            <a:r>
              <a:rPr lang="en-US" sz="2000" dirty="0" smtClean="0"/>
              <a:t> with three tabs</a:t>
            </a:r>
          </a:p>
          <a:p>
            <a:r>
              <a:rPr lang="en-US" sz="2000" dirty="0" smtClean="0"/>
              <a:t>Make sure each tab is named accordingly, using the standard naming conventions (i.e. </a:t>
            </a:r>
            <a:r>
              <a:rPr lang="en-US" sz="2000" dirty="0" err="1" smtClean="0"/>
              <a:t>tabOne</a:t>
            </a:r>
            <a:r>
              <a:rPr lang="en-US" sz="2000" dirty="0" smtClean="0"/>
              <a:t>, </a:t>
            </a:r>
            <a:r>
              <a:rPr lang="en-US" sz="2000" dirty="0" err="1" smtClean="0"/>
              <a:t>tabTwo</a:t>
            </a:r>
            <a:r>
              <a:rPr lang="en-US" sz="2000" dirty="0" smtClean="0"/>
              <a:t>….)</a:t>
            </a:r>
          </a:p>
          <a:p>
            <a:r>
              <a:rPr lang="en-US" sz="2000" dirty="0" smtClean="0"/>
              <a:t>Each tab should contain Text values to allow the user to see which tab they are on (i.e. ‘Tab One’, ‘Tab Two’, ‘Tab Three’…..)</a:t>
            </a:r>
          </a:p>
          <a:p>
            <a:r>
              <a:rPr lang="en-US" sz="2000" dirty="0" smtClean="0"/>
              <a:t>Add a button in each tab and name them accordingly, using the standard naming conventions</a:t>
            </a:r>
            <a:r>
              <a:rPr lang="en-US" sz="2000" dirty="0"/>
              <a:t> </a:t>
            </a:r>
            <a:r>
              <a:rPr lang="en-US" sz="2000" dirty="0" smtClean="0"/>
              <a:t>(i.e. </a:t>
            </a:r>
            <a:r>
              <a:rPr lang="en-US" sz="2000" dirty="0" err="1" smtClean="0"/>
              <a:t>btnTabOne</a:t>
            </a:r>
            <a:r>
              <a:rPr lang="en-US" sz="2000" dirty="0" smtClean="0"/>
              <a:t>, </a:t>
            </a:r>
            <a:r>
              <a:rPr lang="en-US" sz="2000" dirty="0" err="1" smtClean="0"/>
              <a:t>btnTabTwo</a:t>
            </a:r>
            <a:r>
              <a:rPr lang="en-US" sz="2000" dirty="0" smtClean="0"/>
              <a:t>, </a:t>
            </a:r>
            <a:r>
              <a:rPr lang="en-US" sz="2000" dirty="0" err="1" smtClean="0"/>
              <a:t>btnThree</a:t>
            </a:r>
            <a:r>
              <a:rPr lang="en-US" sz="2000" dirty="0" smtClean="0"/>
              <a:t>….)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We are going to manipulate the text properties of the buttons, while simultaneously manipulating the appearance of the </a:t>
            </a:r>
            <a:r>
              <a:rPr lang="en-US" sz="2000" dirty="0" err="1" smtClean="0"/>
              <a:t>TabControl</a:t>
            </a:r>
            <a:r>
              <a:rPr lang="en-US" sz="2000" dirty="0" smtClean="0"/>
              <a:t> appearance.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84668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2a</a:t>
            </a:r>
            <a:br>
              <a:rPr lang="en-GB" alt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239126" cy="11943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ZA" sz="2000" dirty="0" smtClean="0"/>
              <a:t>Gain access to the tab page properties by first selecting the TabControl1 control. Secondly, find the </a:t>
            </a:r>
            <a:r>
              <a:rPr lang="en-ZA" sz="2000" dirty="0" err="1" smtClean="0"/>
              <a:t>TabPages</a:t>
            </a:r>
            <a:r>
              <a:rPr lang="en-ZA" sz="2000" dirty="0" smtClean="0"/>
              <a:t> property in TabControl1’s property window.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010" y="1092491"/>
            <a:ext cx="1796457" cy="2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684165" y="2324988"/>
            <a:ext cx="790203" cy="9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13610" y="4372391"/>
            <a:ext cx="4688305" cy="153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2000" dirty="0" smtClean="0"/>
              <a:t>Click on the three dots (…) button and it will open a new window where you can add, remove and edit each tap page in the </a:t>
            </a:r>
            <a:r>
              <a:rPr lang="en-ZA" sz="2000" dirty="0" err="1" smtClean="0"/>
              <a:t>tabControl</a:t>
            </a:r>
            <a:endParaRPr lang="en-ZA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604" y="3004636"/>
            <a:ext cx="4001063" cy="290286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077326" y="4858269"/>
            <a:ext cx="2947737" cy="3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4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2a</a:t>
            </a:r>
            <a:br>
              <a:rPr lang="en-GB" alt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239126" cy="1194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000" dirty="0" smtClean="0"/>
              <a:t>Please understand the difference between the </a:t>
            </a:r>
            <a:r>
              <a:rPr lang="en-ZA" sz="2000" dirty="0" err="1" smtClean="0"/>
              <a:t>tabcontrol</a:t>
            </a:r>
            <a:r>
              <a:rPr lang="en-ZA" sz="2000" dirty="0" smtClean="0"/>
              <a:t> and it’s tab pages. This is the tab control selected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84165" y="1275347"/>
            <a:ext cx="2149772" cy="104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13610" y="4372391"/>
            <a:ext cx="4688305" cy="153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2000" dirty="0" smtClean="0"/>
              <a:t>Click on the three dots (…) button and it will open a new window where you can add, remove and edit each tap page in the </a:t>
            </a:r>
            <a:r>
              <a:rPr lang="en-ZA" sz="2000" dirty="0" err="1" smtClean="0"/>
              <a:t>tabControl</a:t>
            </a:r>
            <a:endParaRPr lang="en-ZA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68" y="3504083"/>
            <a:ext cx="6194460" cy="30638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077326" y="4608095"/>
            <a:ext cx="1431758" cy="25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29726" y="5010669"/>
            <a:ext cx="5382127" cy="2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84" y="903577"/>
            <a:ext cx="5159744" cy="252430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836565" y="2229140"/>
            <a:ext cx="5911645" cy="24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6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 2a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2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/>
              <a:t>The Expected Form Design</a:t>
            </a:r>
            <a:endParaRPr lang="en-ZA" sz="1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5432"/>
            <a:ext cx="5392926" cy="3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42" y="232395"/>
            <a:ext cx="4430242" cy="2799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42" y="3164688"/>
            <a:ext cx="4430242" cy="2923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966161"/>
            <a:ext cx="1130969" cy="37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 One</a:t>
            </a:r>
            <a:endParaRPr lang="en-ZA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24263" y="2239611"/>
            <a:ext cx="1070811" cy="79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0157" y="1562553"/>
            <a:ext cx="1130969" cy="37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 Two</a:t>
            </a:r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5088898" y="1992884"/>
            <a:ext cx="1130969" cy="37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 Three</a:t>
            </a:r>
            <a:endParaRPr lang="en-ZA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53195" y="1502877"/>
            <a:ext cx="963994" cy="24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01322" y="2175810"/>
            <a:ext cx="1898485" cy="181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9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Practical Exercise 2a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649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After clicking </a:t>
            </a:r>
            <a:r>
              <a:rPr lang="en-US" dirty="0" err="1" smtClean="0"/>
              <a:t>btnTabOne</a:t>
            </a:r>
            <a:r>
              <a:rPr lang="en-US" dirty="0" smtClean="0"/>
              <a:t>, the </a:t>
            </a:r>
            <a:r>
              <a:rPr lang="en-US" dirty="0" err="1" smtClean="0"/>
              <a:t>TabControl</a:t>
            </a:r>
            <a:r>
              <a:rPr lang="en-US" dirty="0" smtClean="0"/>
              <a:t> appearance should change to the ‘</a:t>
            </a:r>
            <a:r>
              <a:rPr lang="en-US" dirty="0" err="1" smtClean="0"/>
              <a:t>FlatButtons</a:t>
            </a:r>
            <a:r>
              <a:rPr lang="en-US" dirty="0" smtClean="0"/>
              <a:t>’ appearance and the Text on </a:t>
            </a:r>
            <a:r>
              <a:rPr lang="en-US" dirty="0" err="1" smtClean="0"/>
              <a:t>btnTabOne</a:t>
            </a:r>
            <a:r>
              <a:rPr lang="en-US" dirty="0" smtClean="0"/>
              <a:t> should change from ‘Tab One’ to ‘Ouch’.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should look as follows: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01" y="2502568"/>
            <a:ext cx="7621674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 2a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the code should look for tab one: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4653"/>
            <a:ext cx="773580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0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1230</Words>
  <Application>Microsoft Office PowerPoint</Application>
  <PresentationFormat>Widescreen</PresentationFormat>
  <Paragraphs>236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Century Gothic</vt:lpstr>
      <vt:lpstr>Tahoma</vt:lpstr>
      <vt:lpstr>Times New Roman</vt:lpstr>
      <vt:lpstr>Verdana</vt:lpstr>
      <vt:lpstr>Wingdings</vt:lpstr>
      <vt:lpstr>Office Theme</vt:lpstr>
      <vt:lpstr>PowerPoint Presentation</vt:lpstr>
      <vt:lpstr>At the end this practical you should be able…</vt:lpstr>
      <vt:lpstr>PowerPoint Presentation</vt:lpstr>
      <vt:lpstr>Practical Exercise 2a </vt:lpstr>
      <vt:lpstr>Practical Exercise 2a </vt:lpstr>
      <vt:lpstr>Practical Exercise 2a </vt:lpstr>
      <vt:lpstr>Practical Exercise 2a</vt:lpstr>
      <vt:lpstr>Practical Exercise 2a</vt:lpstr>
      <vt:lpstr>Practical Exercise 2a</vt:lpstr>
      <vt:lpstr>Practical Exercise 2a</vt:lpstr>
      <vt:lpstr>Practical Exercise 2a</vt:lpstr>
      <vt:lpstr>Practical Exercise 2a</vt:lpstr>
      <vt:lpstr>Practical Exercise 2a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Exercise 2d  (TAKE HOME ASSESSMENT)</vt:lpstr>
      <vt:lpstr>Practical Exercise 2d  (TAKE HOME ASSESSMENT)</vt:lpstr>
      <vt:lpstr>Practical Exercise 2d  (TAKE HOME ASSESSMENT)</vt:lpstr>
      <vt:lpstr>Questions?</vt:lpstr>
      <vt:lpstr>Practical 2 Submission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44</cp:revision>
  <dcterms:created xsi:type="dcterms:W3CDTF">2023-03-02T13:57:38Z</dcterms:created>
  <dcterms:modified xsi:type="dcterms:W3CDTF">2023-03-07T11:08:56Z</dcterms:modified>
</cp:coreProperties>
</file>