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30" r:id="rId2"/>
    <p:sldId id="432" r:id="rId3"/>
    <p:sldId id="434" r:id="rId4"/>
    <p:sldId id="474" r:id="rId5"/>
    <p:sldId id="416" r:id="rId6"/>
    <p:sldId id="436" r:id="rId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430"/>
            <p14:sldId id="432"/>
            <p14:sldId id="434"/>
            <p14:sldId id="474"/>
            <p14:sldId id="416"/>
            <p14:sldId id="436"/>
          </p14:sldIdLst>
        </p14:section>
        <p14:section name="设计、平滑、添加注释、协作、操作说明搜索" id="{B9B51309-D148-4332-87C2-07BE32FBCA3B}">
          <p14:sldIdLst/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pos="37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zwy" initials="z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AB6"/>
    <a:srgbClr val="D24726"/>
    <a:srgbClr val="DD462F"/>
    <a:srgbClr val="404040"/>
    <a:srgbClr val="FF9B45"/>
    <a:srgbClr val="F8CF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214" autoAdjust="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>
        <p:guide orient="horz" pos="2250"/>
        <p:guide pos="37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2020年2月27日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t>2020年2月27日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</a:p>
          <a:p>
            <a:pPr lvl="1" rtl="0"/>
            <a:r>
              <a:rPr lang="en-US" dirty="0"/>
              <a:t>第二级</a:t>
            </a:r>
          </a:p>
          <a:p>
            <a:pPr lvl="2" rtl="0"/>
            <a:r>
              <a:rPr lang="en-US" dirty="0"/>
              <a:t>第三级</a:t>
            </a:r>
          </a:p>
          <a:p>
            <a:pPr lvl="3" rtl="0"/>
            <a:r>
              <a:rPr lang="en-US" dirty="0"/>
              <a:t>第四级</a:t>
            </a:r>
          </a:p>
          <a:p>
            <a:pPr lvl="4" rtl="0"/>
            <a:r>
              <a:rPr 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</a:t>
            </a:fld>
            <a:endParaRPr lang="en-US" altLang="zh-CN" sz="1200" dirty="0"/>
          </a:p>
        </p:txBody>
      </p:sp>
      <p:sp>
        <p:nvSpPr>
          <p:cNvPr id="323586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lIns="19050" tIns="0" rIns="19050" bIns="0" anchor="b"/>
          <a:lstStyle/>
          <a:p>
            <a:pPr lvl="0" algn="r"/>
            <a:fld id="{9A0DB2DC-4C9A-4742-B13C-FB6460FD3503}" type="slidenum">
              <a:rPr lang="zh-CN" altLang="en-US" sz="1000" i="1" dirty="0">
                <a:latin typeface="Times New Roman" panose="02020603050405020304" pitchFamily="18" charset="0"/>
              </a:rPr>
              <a:t>1</a:t>
            </a:fld>
            <a:endParaRPr lang="zh-CN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</p:spPr>
      </p:sp>
      <p:sp>
        <p:nvSpPr>
          <p:cNvPr id="3072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wrap="square" lIns="92075" tIns="46037" rIns="92075" bIns="46037" anchor="t"/>
          <a:lstStyle/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  <p:sp>
        <p:nvSpPr>
          <p:cNvPr id="323586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lIns="19050" tIns="0" rIns="19050" bIns="0" anchor="b"/>
          <a:lstStyle/>
          <a:p>
            <a:pPr lvl="0" algn="r"/>
            <a:fld id="{9A0DB2DC-4C9A-4742-B13C-FB6460FD3503}" type="slidenum">
              <a:rPr lang="zh-CN" altLang="en-US" sz="1000" i="1" dirty="0">
                <a:latin typeface="Times New Roman" panose="02020603050405020304" pitchFamily="18" charset="0"/>
              </a:rPr>
              <a:t>2</a:t>
            </a:fld>
            <a:endParaRPr lang="zh-CN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</p:spPr>
      </p:sp>
      <p:sp>
        <p:nvSpPr>
          <p:cNvPr id="3072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wrap="square" lIns="92075" tIns="46037" rIns="92075" bIns="46037" anchor="t"/>
          <a:lstStyle/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3</a:t>
            </a:fld>
            <a:endParaRPr lang="en-US" altLang="zh-CN" sz="1200" dirty="0"/>
          </a:p>
        </p:txBody>
      </p:sp>
      <p:sp>
        <p:nvSpPr>
          <p:cNvPr id="323586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lIns="19050" tIns="0" rIns="19050" bIns="0" anchor="b"/>
          <a:lstStyle/>
          <a:p>
            <a:pPr lvl="0" algn="r"/>
            <a:fld id="{9A0DB2DC-4C9A-4742-B13C-FB6460FD3503}" type="slidenum">
              <a:rPr lang="zh-CN" altLang="en-US" sz="1000" i="1" dirty="0">
                <a:latin typeface="Times New Roman" panose="02020603050405020304" pitchFamily="18" charset="0"/>
              </a:rPr>
              <a:t>3</a:t>
            </a:fld>
            <a:endParaRPr lang="zh-CN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</p:spPr>
      </p:sp>
      <p:sp>
        <p:nvSpPr>
          <p:cNvPr id="3072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wrap="square" lIns="92075" tIns="46037" rIns="92075" bIns="46037" anchor="t"/>
          <a:lstStyle/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  <p:sp>
        <p:nvSpPr>
          <p:cNvPr id="323586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lIns="19050" tIns="0" rIns="19050" bIns="0" anchor="b"/>
          <a:lstStyle/>
          <a:p>
            <a:pPr lvl="0" algn="r"/>
            <a:fld id="{9A0DB2DC-4C9A-4742-B13C-FB6460FD3503}" type="slidenum">
              <a:rPr lang="zh-CN" altLang="en-US" sz="1000" i="1" dirty="0">
                <a:latin typeface="Times New Roman" panose="02020603050405020304" pitchFamily="18" charset="0"/>
              </a:rPr>
              <a:t>4</a:t>
            </a:fld>
            <a:endParaRPr lang="zh-CN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</p:spPr>
      </p:sp>
      <p:sp>
        <p:nvSpPr>
          <p:cNvPr id="3072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wrap="square" lIns="92075" tIns="46037" rIns="92075" bIns="46037" anchor="t"/>
          <a:lstStyle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5</a:t>
            </a:fld>
            <a:endParaRPr lang="en-US" altLang="zh-CN" sz="1200" dirty="0"/>
          </a:p>
        </p:txBody>
      </p:sp>
      <p:sp>
        <p:nvSpPr>
          <p:cNvPr id="323586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lIns="19050" tIns="0" rIns="19050" bIns="0" anchor="b"/>
          <a:lstStyle/>
          <a:p>
            <a:pPr lvl="0" algn="r"/>
            <a:fld id="{9A0DB2DC-4C9A-4742-B13C-FB6460FD3503}" type="slidenum">
              <a:rPr lang="zh-CN" altLang="en-US" sz="1000" i="1" dirty="0">
                <a:latin typeface="Times New Roman" panose="02020603050405020304" pitchFamily="18" charset="0"/>
              </a:rPr>
              <a:t>5</a:t>
            </a:fld>
            <a:endParaRPr lang="zh-CN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</p:spPr>
      </p:sp>
      <p:sp>
        <p:nvSpPr>
          <p:cNvPr id="3072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wrap="square" lIns="92075" tIns="46037" rIns="92075" bIns="46037" anchor="t"/>
          <a:lstStyle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6</a:t>
            </a:fld>
            <a:endParaRPr lang="en-US" altLang="zh-CN" sz="1200" dirty="0"/>
          </a:p>
        </p:txBody>
      </p:sp>
      <p:sp>
        <p:nvSpPr>
          <p:cNvPr id="323586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lIns="19050" tIns="0" rIns="19050" bIns="0" anchor="b"/>
          <a:lstStyle/>
          <a:p>
            <a:pPr lvl="0" algn="r"/>
            <a:fld id="{9A0DB2DC-4C9A-4742-B13C-FB6460FD3503}" type="slidenum">
              <a:rPr lang="zh-CN" altLang="en-US" sz="1000" i="1" dirty="0">
                <a:latin typeface="Times New Roman" panose="02020603050405020304" pitchFamily="18" charset="0"/>
              </a:rPr>
              <a:t>6</a:t>
            </a:fld>
            <a:endParaRPr lang="zh-CN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</p:spPr>
      </p:sp>
      <p:sp>
        <p:nvSpPr>
          <p:cNvPr id="3072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wrap="square" lIns="92075" tIns="46037" rIns="92075" bIns="46037" anchor="t"/>
          <a:lstStyle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2020年2月27日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4368800" y="6165850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据库系统原理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r>
              <a:rPr lang="en-US" altLang="zh-CN"/>
              <a:t>Page </a:t>
            </a:r>
            <a:fld id="{9A0DB2DC-4C9A-4742-B13C-FB6460FD3503}" type="slidenum">
              <a:rPr lang="en-US" altLang="zh-CN"/>
              <a:t>‹#›</a:t>
            </a:fld>
            <a:r>
              <a:rPr lang="en-US" altLang="zh-CN"/>
              <a:t>  </a:t>
            </a:r>
            <a:r>
              <a:rPr lang="zh-CN" altLang="en-US" dirty="0"/>
              <a:t>共 </a:t>
            </a:r>
            <a:r>
              <a:rPr lang="en-US" altLang="zh-CN"/>
              <a:t>10 </a:t>
            </a:r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2020年2月27日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571500" y="236538"/>
            <a:ext cx="7496175" cy="1143000"/>
          </a:xfrm>
        </p:spPr>
        <p:txBody>
          <a:bodyPr vert="horz" wrap="square" lIns="92075" tIns="46037" rIns="92075" bIns="46037" anchor="ctr"/>
          <a:lstStyle/>
          <a:p>
            <a:r>
              <a:rPr lang="zh-CN" altLang="en-US" dirty="0"/>
              <a:t>问题引出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/>
          </p:nvPr>
        </p:nvSpPr>
        <p:spPr>
          <a:xfrm>
            <a:off x="645160" y="1379855"/>
            <a:ext cx="11383010" cy="4751705"/>
          </a:xfrm>
        </p:spPr>
        <p:txBody>
          <a:bodyPr vert="horz" wrap="square" lIns="92075" tIns="46037" rIns="92075" bIns="46037" anchor="t">
            <a:normAutofit/>
          </a:bodyPr>
          <a:lstStyle/>
          <a:p>
            <a:r>
              <a:rPr lang="zh-CN" altLang="en-US" sz="2800" dirty="0"/>
              <a:t>电影院里的座次问题</a:t>
            </a:r>
          </a:p>
          <a:p>
            <a:r>
              <a:rPr lang="zh-CN" altLang="en-US" sz="2800" dirty="0"/>
              <a:t>班级同学一起相约到大礼堂观看电影，然而购买的电影票却不是连号，更没有按照学号顺序发给各位同学，那么就必须比较散乱地分开就座了。</a:t>
            </a:r>
          </a:p>
          <a:p>
            <a:r>
              <a:rPr lang="zh-CN" altLang="en-US" sz="2800" dirty="0"/>
              <a:t>如何在观影期间，没有遗漏地找到班级同学呢？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571500" y="236538"/>
            <a:ext cx="7496175" cy="1143000"/>
          </a:xfrm>
        </p:spPr>
        <p:txBody>
          <a:bodyPr vert="horz" wrap="square" lIns="92075" tIns="46037" rIns="92075" bIns="46037" anchor="ctr"/>
          <a:lstStyle/>
          <a:p>
            <a:r>
              <a:rPr lang="zh-CN" altLang="en-US" dirty="0"/>
              <a:t>解决方法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85" y="2707005"/>
            <a:ext cx="1238250" cy="23907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041015" y="5422900"/>
            <a:ext cx="1501775" cy="849630"/>
            <a:chOff x="1502" y="8287"/>
            <a:chExt cx="2365" cy="1338"/>
          </a:xfrm>
        </p:grpSpPr>
        <p:sp>
          <p:nvSpPr>
            <p:cNvPr id="9" name="双波形 8"/>
            <p:cNvSpPr/>
            <p:nvPr/>
          </p:nvSpPr>
          <p:spPr>
            <a:xfrm>
              <a:off x="1502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919" y="8394"/>
              <a:ext cx="1948" cy="1160"/>
              <a:chOff x="1532" y="6203"/>
              <a:chExt cx="1948" cy="1160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  <a:r>
                  <a:rPr lang="zh-CN" altLang="en-US">
                    <a:ea typeface="宋体" panose="02010600030101010101" pitchFamily="2" charset="-122"/>
                  </a:rPr>
                  <a:t>号</a:t>
                </a: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2</a:t>
                </a:r>
                <a:r>
                  <a:rPr lang="zh-CN" altLang="en-US">
                    <a:ea typeface="宋体" panose="02010600030101010101" pitchFamily="2" charset="-122"/>
                  </a:rPr>
                  <a:t>排</a:t>
                </a:r>
                <a:r>
                  <a:rPr lang="en-US" altLang="zh-CN">
                    <a:ea typeface="宋体" panose="02010600030101010101" pitchFamily="2" charset="-122"/>
                  </a:rPr>
                  <a:t>3</a:t>
                </a:r>
                <a:r>
                  <a:rPr lang="zh-CN" altLang="en-US">
                    <a:ea typeface="宋体" panose="02010600030101010101" pitchFamily="2" charset="-122"/>
                  </a:rPr>
                  <a:t>座</a:t>
                </a: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098800" y="2190115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  <a:r>
              <a:rPr lang="zh-CN" altLang="en-US">
                <a:ea typeface="宋体" panose="02010600030101010101" pitchFamily="2" charset="-122"/>
              </a:rPr>
              <a:t>排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座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087620" y="5422900"/>
            <a:ext cx="1550035" cy="849630"/>
            <a:chOff x="4753" y="8287"/>
            <a:chExt cx="2441" cy="1338"/>
          </a:xfrm>
        </p:grpSpPr>
        <p:sp>
          <p:nvSpPr>
            <p:cNvPr id="11" name="双波形 10"/>
            <p:cNvSpPr/>
            <p:nvPr/>
          </p:nvSpPr>
          <p:spPr>
            <a:xfrm>
              <a:off x="4753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246" y="8394"/>
              <a:ext cx="1949" cy="1160"/>
              <a:chOff x="1532" y="6203"/>
              <a:chExt cx="1949" cy="116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  <a:r>
                  <a:rPr lang="zh-CN" altLang="en-US">
                    <a:ea typeface="宋体" panose="02010600030101010101" pitchFamily="2" charset="-122"/>
                  </a:rPr>
                  <a:t>号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4</a:t>
                </a:r>
                <a:r>
                  <a:rPr lang="zh-CN" altLang="en-US">
                    <a:ea typeface="宋体" panose="02010600030101010101" pitchFamily="2" charset="-122"/>
                  </a:rPr>
                  <a:t>排</a:t>
                </a:r>
                <a:r>
                  <a:rPr lang="en-US" altLang="zh-CN">
                    <a:ea typeface="宋体" panose="02010600030101010101" pitchFamily="2" charset="-122"/>
                  </a:rPr>
                  <a:t>5</a:t>
                </a:r>
                <a:r>
                  <a:rPr lang="zh-CN" altLang="en-US">
                    <a:ea typeface="宋体" panose="02010600030101010101" pitchFamily="2" charset="-122"/>
                  </a:rPr>
                  <a:t>座</a:t>
                </a: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55" y="2707005"/>
            <a:ext cx="1019175" cy="232600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361555" y="5422900"/>
            <a:ext cx="1550035" cy="849630"/>
            <a:chOff x="4753" y="8287"/>
            <a:chExt cx="2441" cy="1338"/>
          </a:xfrm>
        </p:grpSpPr>
        <p:sp>
          <p:nvSpPr>
            <p:cNvPr id="19" name="双波形 18"/>
            <p:cNvSpPr/>
            <p:nvPr/>
          </p:nvSpPr>
          <p:spPr>
            <a:xfrm>
              <a:off x="4753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246" y="8394"/>
              <a:ext cx="1949" cy="1160"/>
              <a:chOff x="1532" y="6203"/>
              <a:chExt cx="1949" cy="1160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9</a:t>
                </a:r>
                <a:r>
                  <a:rPr lang="zh-CN" altLang="en-US">
                    <a:ea typeface="宋体" panose="02010600030101010101" pitchFamily="2" charset="-122"/>
                  </a:rPr>
                  <a:t>号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4</a:t>
                </a:r>
                <a:r>
                  <a:rPr lang="zh-CN" altLang="en-US">
                    <a:ea typeface="宋体" panose="02010600030101010101" pitchFamily="2" charset="-122"/>
                  </a:rPr>
                  <a:t>排</a:t>
                </a:r>
                <a:r>
                  <a:rPr lang="en-US" altLang="zh-CN">
                    <a:ea typeface="宋体" panose="02010600030101010101" pitchFamily="2" charset="-122"/>
                  </a:rPr>
                  <a:t>8</a:t>
                </a:r>
                <a:r>
                  <a:rPr lang="zh-CN" altLang="en-US">
                    <a:ea typeface="宋体" panose="02010600030101010101" pitchFamily="2" charset="-122"/>
                  </a:rPr>
                  <a:t>座</a:t>
                </a: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7361555" y="216154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排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座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465" y="2707005"/>
            <a:ext cx="1614805" cy="23241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382125" y="216154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排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座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504680" y="5422900"/>
            <a:ext cx="1550035" cy="849630"/>
            <a:chOff x="4753" y="8287"/>
            <a:chExt cx="2441" cy="1338"/>
          </a:xfrm>
        </p:grpSpPr>
        <p:sp>
          <p:nvSpPr>
            <p:cNvPr id="27" name="双波形 26"/>
            <p:cNvSpPr/>
            <p:nvPr/>
          </p:nvSpPr>
          <p:spPr>
            <a:xfrm>
              <a:off x="4753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246" y="8394"/>
              <a:ext cx="1949" cy="1160"/>
              <a:chOff x="1532" y="6203"/>
              <a:chExt cx="1949" cy="116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11</a:t>
                </a:r>
                <a:r>
                  <a:rPr lang="zh-CN" altLang="en-US">
                    <a:ea typeface="宋体" panose="02010600030101010101" pitchFamily="2" charset="-122"/>
                  </a:rPr>
                  <a:t>号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" y="1289685"/>
            <a:ext cx="2287270" cy="4639945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86435" y="6005195"/>
            <a:ext cx="1550035" cy="849630"/>
            <a:chOff x="4753" y="8287"/>
            <a:chExt cx="2441" cy="1338"/>
          </a:xfrm>
        </p:grpSpPr>
        <p:sp>
          <p:nvSpPr>
            <p:cNvPr id="40" name="双波形 39"/>
            <p:cNvSpPr/>
            <p:nvPr/>
          </p:nvSpPr>
          <p:spPr>
            <a:xfrm>
              <a:off x="4753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246" y="8394"/>
              <a:ext cx="1949" cy="1160"/>
              <a:chOff x="1532" y="6203"/>
              <a:chExt cx="1949" cy="1160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9</a:t>
                </a:r>
                <a:r>
                  <a:rPr lang="zh-CN" altLang="en-US">
                    <a:ea typeface="宋体" panose="02010600030101010101" pitchFamily="2" charset="-122"/>
                  </a:rPr>
                  <a:t>排</a:t>
                </a:r>
                <a:r>
                  <a:rPr lang="en-US" altLang="zh-CN">
                    <a:ea typeface="宋体" panose="02010600030101010101" pitchFamily="2" charset="-122"/>
                  </a:rPr>
                  <a:t>5</a:t>
                </a:r>
                <a:r>
                  <a:rPr lang="zh-CN" altLang="en-US">
                    <a:ea typeface="宋体" panose="02010600030101010101" pitchFamily="2" charset="-122"/>
                  </a:rPr>
                  <a:t>座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260" y="2705735"/>
            <a:ext cx="1743075" cy="232537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308600" y="216154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排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座</a:t>
            </a:r>
          </a:p>
        </p:txBody>
      </p:sp>
      <p:sp>
        <p:nvSpPr>
          <p:cNvPr id="46" name="右箭头 45"/>
          <p:cNvSpPr/>
          <p:nvPr/>
        </p:nvSpPr>
        <p:spPr>
          <a:xfrm>
            <a:off x="2828925" y="3658235"/>
            <a:ext cx="1714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428490" y="3658235"/>
            <a:ext cx="1714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6811645" y="3658235"/>
            <a:ext cx="1714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8842375" y="3658235"/>
            <a:ext cx="1714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5" grpId="0"/>
      <p:bldP spid="45" grpId="0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571500" y="236538"/>
            <a:ext cx="7496175" cy="1143000"/>
          </a:xfrm>
        </p:spPr>
        <p:txBody>
          <a:bodyPr vert="horz" wrap="square" lIns="92075" tIns="46037" rIns="92075" bIns="46037" anchor="ctr"/>
          <a:lstStyle/>
          <a:p>
            <a:r>
              <a:rPr lang="zh-CN" altLang="en-US" dirty="0"/>
              <a:t>解决方法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85" y="2707005"/>
            <a:ext cx="1238250" cy="23907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041015" y="5422900"/>
            <a:ext cx="1501775" cy="849630"/>
            <a:chOff x="1502" y="8287"/>
            <a:chExt cx="2365" cy="1338"/>
          </a:xfrm>
        </p:grpSpPr>
        <p:sp>
          <p:nvSpPr>
            <p:cNvPr id="9" name="双波形 8"/>
            <p:cNvSpPr/>
            <p:nvPr/>
          </p:nvSpPr>
          <p:spPr>
            <a:xfrm>
              <a:off x="1502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919" y="8394"/>
              <a:ext cx="1948" cy="1160"/>
              <a:chOff x="1532" y="6203"/>
              <a:chExt cx="1948" cy="1160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  <a:r>
                  <a:rPr lang="zh-CN" altLang="en-US">
                    <a:ea typeface="宋体" panose="02010600030101010101" pitchFamily="2" charset="-122"/>
                  </a:rPr>
                  <a:t>号</a:t>
                </a: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2</a:t>
                </a:r>
                <a:r>
                  <a:rPr lang="zh-CN" altLang="en-US">
                    <a:ea typeface="宋体" panose="02010600030101010101" pitchFamily="2" charset="-122"/>
                  </a:rPr>
                  <a:t>排</a:t>
                </a:r>
                <a:r>
                  <a:rPr lang="en-US" altLang="zh-CN">
                    <a:ea typeface="宋体" panose="02010600030101010101" pitchFamily="2" charset="-122"/>
                  </a:rPr>
                  <a:t>3</a:t>
                </a:r>
                <a:r>
                  <a:rPr lang="zh-CN" altLang="en-US">
                    <a:ea typeface="宋体" panose="02010600030101010101" pitchFamily="2" charset="-122"/>
                  </a:rPr>
                  <a:t>座</a:t>
                </a: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098800" y="216154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  <a:r>
              <a:rPr lang="zh-CN" altLang="en-US">
                <a:ea typeface="宋体" panose="02010600030101010101" pitchFamily="2" charset="-122"/>
              </a:rPr>
              <a:t>排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座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087620" y="5422900"/>
            <a:ext cx="1550035" cy="849630"/>
            <a:chOff x="4753" y="8287"/>
            <a:chExt cx="2441" cy="1338"/>
          </a:xfrm>
        </p:grpSpPr>
        <p:sp>
          <p:nvSpPr>
            <p:cNvPr id="11" name="双波形 10"/>
            <p:cNvSpPr/>
            <p:nvPr/>
          </p:nvSpPr>
          <p:spPr>
            <a:xfrm>
              <a:off x="4753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246" y="8394"/>
              <a:ext cx="1949" cy="1160"/>
              <a:chOff x="1532" y="6203"/>
              <a:chExt cx="1949" cy="116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  <a:r>
                  <a:rPr lang="zh-CN" altLang="en-US">
                    <a:ea typeface="宋体" panose="02010600030101010101" pitchFamily="2" charset="-122"/>
                  </a:rPr>
                  <a:t>号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4</a:t>
                </a:r>
                <a:r>
                  <a:rPr lang="zh-CN" altLang="en-US">
                    <a:ea typeface="宋体" panose="02010600030101010101" pitchFamily="2" charset="-122"/>
                  </a:rPr>
                  <a:t>排</a:t>
                </a:r>
                <a:r>
                  <a:rPr lang="en-US" altLang="zh-CN">
                    <a:ea typeface="宋体" panose="02010600030101010101" pitchFamily="2" charset="-122"/>
                  </a:rPr>
                  <a:t>5</a:t>
                </a:r>
                <a:r>
                  <a:rPr lang="zh-CN" altLang="en-US">
                    <a:ea typeface="宋体" panose="02010600030101010101" pitchFamily="2" charset="-122"/>
                  </a:rPr>
                  <a:t>座</a:t>
                </a: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55" y="2707005"/>
            <a:ext cx="1019175" cy="232600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361555" y="5422900"/>
            <a:ext cx="1550035" cy="849630"/>
            <a:chOff x="4753" y="8287"/>
            <a:chExt cx="2441" cy="1338"/>
          </a:xfrm>
        </p:grpSpPr>
        <p:sp>
          <p:nvSpPr>
            <p:cNvPr id="19" name="双波形 18"/>
            <p:cNvSpPr/>
            <p:nvPr/>
          </p:nvSpPr>
          <p:spPr>
            <a:xfrm>
              <a:off x="4753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246" y="8394"/>
              <a:ext cx="1949" cy="1160"/>
              <a:chOff x="1532" y="6203"/>
              <a:chExt cx="1949" cy="1160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9</a:t>
                </a:r>
                <a:r>
                  <a:rPr lang="zh-CN" altLang="en-US">
                    <a:ea typeface="宋体" panose="02010600030101010101" pitchFamily="2" charset="-122"/>
                  </a:rPr>
                  <a:t>号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4</a:t>
                </a:r>
                <a:r>
                  <a:rPr lang="zh-CN" altLang="en-US">
                    <a:ea typeface="宋体" panose="02010600030101010101" pitchFamily="2" charset="-122"/>
                  </a:rPr>
                  <a:t>排</a:t>
                </a:r>
                <a:r>
                  <a:rPr lang="en-US" altLang="zh-CN">
                    <a:ea typeface="宋体" panose="02010600030101010101" pitchFamily="2" charset="-122"/>
                  </a:rPr>
                  <a:t>8</a:t>
                </a:r>
                <a:r>
                  <a:rPr lang="zh-CN" altLang="en-US">
                    <a:ea typeface="宋体" panose="02010600030101010101" pitchFamily="2" charset="-122"/>
                  </a:rPr>
                  <a:t>座</a:t>
                </a: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7361555" y="216154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排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座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465" y="2707005"/>
            <a:ext cx="1614805" cy="23241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382125" y="216154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排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座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504680" y="5422900"/>
            <a:ext cx="1550035" cy="849630"/>
            <a:chOff x="4753" y="8287"/>
            <a:chExt cx="2441" cy="1338"/>
          </a:xfrm>
        </p:grpSpPr>
        <p:sp>
          <p:nvSpPr>
            <p:cNvPr id="27" name="双波形 26"/>
            <p:cNvSpPr/>
            <p:nvPr/>
          </p:nvSpPr>
          <p:spPr>
            <a:xfrm>
              <a:off x="4753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246" y="8394"/>
              <a:ext cx="1949" cy="1160"/>
              <a:chOff x="1532" y="6203"/>
              <a:chExt cx="1949" cy="116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11</a:t>
                </a:r>
                <a:r>
                  <a:rPr lang="zh-CN" altLang="en-US">
                    <a:ea typeface="宋体" panose="02010600030101010101" pitchFamily="2" charset="-122"/>
                  </a:rPr>
                  <a:t>号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" y="1289685"/>
            <a:ext cx="2287270" cy="4639945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86435" y="6005195"/>
            <a:ext cx="1550035" cy="849630"/>
            <a:chOff x="4753" y="8287"/>
            <a:chExt cx="2441" cy="1338"/>
          </a:xfrm>
        </p:grpSpPr>
        <p:sp>
          <p:nvSpPr>
            <p:cNvPr id="40" name="双波形 39"/>
            <p:cNvSpPr/>
            <p:nvPr/>
          </p:nvSpPr>
          <p:spPr>
            <a:xfrm>
              <a:off x="4753" y="8287"/>
              <a:ext cx="2054" cy="1339"/>
            </a:xfrm>
            <a:prstGeom prst="doubleWav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246" y="8394"/>
              <a:ext cx="1949" cy="1160"/>
              <a:chOff x="1532" y="6203"/>
              <a:chExt cx="1949" cy="1160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1532" y="620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9</a:t>
                </a:r>
                <a:r>
                  <a:rPr lang="zh-CN" altLang="en-US">
                    <a:ea typeface="宋体" panose="02010600030101010101" pitchFamily="2" charset="-122"/>
                  </a:rPr>
                  <a:t>排</a:t>
                </a:r>
                <a:r>
                  <a:rPr lang="en-US" altLang="zh-CN">
                    <a:ea typeface="宋体" panose="02010600030101010101" pitchFamily="2" charset="-122"/>
                  </a:rPr>
                  <a:t>5</a:t>
                </a:r>
                <a:r>
                  <a:rPr lang="zh-CN" altLang="en-US">
                    <a:ea typeface="宋体" panose="02010600030101010101" pitchFamily="2" charset="-122"/>
                  </a:rPr>
                  <a:t>座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532" y="6783"/>
                <a:ext cx="19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260" y="2705735"/>
            <a:ext cx="1743075" cy="232537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308600" y="216154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排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56560" y="1379855"/>
            <a:ext cx="8528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除了班长，每个人纸上都记录了两部分内容：自己的学号和下一个同学的座位号</a:t>
            </a:r>
          </a:p>
        </p:txBody>
      </p:sp>
      <p:sp>
        <p:nvSpPr>
          <p:cNvPr id="6" name="右箭头 5"/>
          <p:cNvSpPr/>
          <p:nvPr/>
        </p:nvSpPr>
        <p:spPr>
          <a:xfrm>
            <a:off x="2828925" y="3658235"/>
            <a:ext cx="1714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460875" y="3658235"/>
            <a:ext cx="1714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840220" y="3658235"/>
            <a:ext cx="1714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8740775" y="3658235"/>
            <a:ext cx="1714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5930" y="141923"/>
            <a:ext cx="7496175" cy="1143000"/>
          </a:xfrm>
        </p:spPr>
        <p:txBody>
          <a:bodyPr vert="horz" wrap="square" lIns="92075" tIns="46037" rIns="92075" bIns="46037" anchor="ctr"/>
          <a:lstStyle/>
          <a:p>
            <a:r>
              <a:rPr lang="zh-CN" altLang="en-US" dirty="0"/>
              <a:t>链表与数组</a:t>
            </a:r>
          </a:p>
        </p:txBody>
      </p:sp>
      <p:grpSp>
        <p:nvGrpSpPr>
          <p:cNvPr id="14340" name="Group 4"/>
          <p:cNvGrpSpPr/>
          <p:nvPr/>
        </p:nvGrpSpPr>
        <p:grpSpPr>
          <a:xfrm>
            <a:off x="1282383" y="2028508"/>
            <a:ext cx="8305800" cy="993775"/>
            <a:chOff x="295" y="840"/>
            <a:chExt cx="5232" cy="626"/>
          </a:xfrm>
        </p:grpSpPr>
        <p:sp>
          <p:nvSpPr>
            <p:cNvPr id="14341" name="Rectangle 4"/>
            <p:cNvSpPr/>
            <p:nvPr/>
          </p:nvSpPr>
          <p:spPr>
            <a:xfrm>
              <a:off x="295" y="1130"/>
              <a:ext cx="864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latin typeface="Times New Roman" panose="02020603050405020304" pitchFamily="18" charset="0"/>
                </a:rPr>
                <a:t>1249</a:t>
              </a:r>
            </a:p>
          </p:txBody>
        </p:sp>
        <p:grpSp>
          <p:nvGrpSpPr>
            <p:cNvPr id="14342" name="Group 5"/>
            <p:cNvGrpSpPr/>
            <p:nvPr/>
          </p:nvGrpSpPr>
          <p:grpSpPr>
            <a:xfrm>
              <a:off x="1351" y="1130"/>
              <a:ext cx="864" cy="336"/>
              <a:chOff x="1536" y="1776"/>
              <a:chExt cx="864" cy="336"/>
            </a:xfrm>
          </p:grpSpPr>
          <p:sp>
            <p:nvSpPr>
              <p:cNvPr id="14361" name="Rectangle 6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1   1356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2" name="Line 7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43" name="Group 8"/>
            <p:cNvGrpSpPr/>
            <p:nvPr/>
          </p:nvGrpSpPr>
          <p:grpSpPr>
            <a:xfrm>
              <a:off x="2407" y="1130"/>
              <a:ext cx="864" cy="336"/>
              <a:chOff x="1536" y="1776"/>
              <a:chExt cx="864" cy="336"/>
            </a:xfrm>
          </p:grpSpPr>
          <p:sp>
            <p:nvSpPr>
              <p:cNvPr id="14359" name="Rectangle 9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4   1475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Line 10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44" name="Group 11"/>
            <p:cNvGrpSpPr/>
            <p:nvPr/>
          </p:nvGrpSpPr>
          <p:grpSpPr>
            <a:xfrm>
              <a:off x="3463" y="1130"/>
              <a:ext cx="864" cy="336"/>
              <a:chOff x="1536" y="1776"/>
              <a:chExt cx="864" cy="336"/>
            </a:xfrm>
          </p:grpSpPr>
          <p:sp>
            <p:nvSpPr>
              <p:cNvPr id="14357" name="Rectangle 12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9   1021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8" name="Line 13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45" name="Group 14"/>
            <p:cNvGrpSpPr/>
            <p:nvPr/>
          </p:nvGrpSpPr>
          <p:grpSpPr>
            <a:xfrm>
              <a:off x="4519" y="1130"/>
              <a:ext cx="1008" cy="336"/>
              <a:chOff x="1536" y="1776"/>
              <a:chExt cx="864" cy="336"/>
            </a:xfrm>
          </p:grpSpPr>
          <p:sp>
            <p:nvSpPr>
              <p:cNvPr id="14355" name="Rectangle 15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11    NULL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6" name="Line 16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346" name="Text Box 17"/>
            <p:cNvSpPr txBox="1"/>
            <p:nvPr/>
          </p:nvSpPr>
          <p:spPr>
            <a:xfrm>
              <a:off x="295" y="840"/>
              <a:ext cx="101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班长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14347" name="Text Box 18"/>
            <p:cNvSpPr txBox="1"/>
            <p:nvPr/>
          </p:nvSpPr>
          <p:spPr>
            <a:xfrm>
              <a:off x="1495" y="890"/>
              <a:ext cx="62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1249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9"/>
            <p:cNvSpPr txBox="1"/>
            <p:nvPr/>
          </p:nvSpPr>
          <p:spPr>
            <a:xfrm>
              <a:off x="2551" y="89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1356</a:t>
              </a:r>
            </a:p>
          </p:txBody>
        </p:sp>
        <p:sp>
          <p:nvSpPr>
            <p:cNvPr id="14349" name="Text Box 20"/>
            <p:cNvSpPr txBox="1"/>
            <p:nvPr/>
          </p:nvSpPr>
          <p:spPr>
            <a:xfrm>
              <a:off x="3655" y="89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1475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21"/>
            <p:cNvSpPr txBox="1"/>
            <p:nvPr/>
          </p:nvSpPr>
          <p:spPr>
            <a:xfrm>
              <a:off x="4711" y="89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1021</a:t>
              </a:r>
            </a:p>
          </p:txBody>
        </p:sp>
        <p:sp>
          <p:nvSpPr>
            <p:cNvPr id="14351" name="Line 22"/>
            <p:cNvSpPr/>
            <p:nvPr/>
          </p:nvSpPr>
          <p:spPr>
            <a:xfrm>
              <a:off x="1159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2" name="Line 23"/>
            <p:cNvSpPr/>
            <p:nvPr/>
          </p:nvSpPr>
          <p:spPr>
            <a:xfrm>
              <a:off x="2215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3" name="Line 24"/>
            <p:cNvSpPr/>
            <p:nvPr/>
          </p:nvSpPr>
          <p:spPr>
            <a:xfrm>
              <a:off x="3271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4" name="Line 25"/>
            <p:cNvSpPr/>
            <p:nvPr/>
          </p:nvSpPr>
          <p:spPr>
            <a:xfrm>
              <a:off x="4327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32451" name="Rectangle 3"/>
          <p:cNvSpPr>
            <a:spLocks noGrp="1"/>
          </p:cNvSpPr>
          <p:nvPr/>
        </p:nvSpPr>
        <p:spPr>
          <a:xfrm>
            <a:off x="701040" y="4542155"/>
            <a:ext cx="10982960" cy="9690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7" rIns="92075" bIns="46037" anchor="t"/>
          <a:lstStyle>
            <a:lvl1pPr marL="342900" indent="-342900" algn="l" rtl="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kumimoji="1" sz="2800">
                <a:solidFill>
                  <a:schemeClr val="tx1"/>
                </a:solidFill>
                <a:latin typeface="+mn-lt"/>
                <a:ea typeface="+mn-ea"/>
                <a:cs typeface="黑体" panose="02010609060101010101" pitchFamily="49" charset="-122"/>
              </a:defRPr>
            </a:lvl1pPr>
            <a:lvl2pPr marL="742950" indent="-285750" algn="l" rtl="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黑体" panose="02010609060101010101" pitchFamily="49" charset="-122"/>
              </a:defRPr>
            </a:lvl2pPr>
            <a:lvl3pPr marL="1143000" indent="-228600" algn="l" rtl="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+mn-lt"/>
                <a:ea typeface="+mn-ea"/>
                <a:cs typeface="黑体" panose="02010609060101010101" pitchFamily="49" charset="-122"/>
              </a:defRPr>
            </a:lvl3pPr>
            <a:lvl4pPr marL="1600200" indent="-228600" algn="l" rtl="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黑体" panose="02010609060101010101" pitchFamily="49" charset="-122"/>
              </a:defRPr>
            </a:lvl4pPr>
            <a:lvl5pPr marL="2057400" indent="-228600" algn="l" rtl="0" eaLnBrk="0" fontAlgn="base" hangingPunct="0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+mn-lt"/>
                <a:ea typeface="+mn-ea"/>
                <a:cs typeface="黑体" panose="02010609060101010101" pitchFamily="49" charset="-122"/>
              </a:defRPr>
            </a:lvl5pPr>
            <a:lvl6pPr marL="2514600" indent="-228600" algn="l" rtl="0" fontAlgn="base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3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dirty="0"/>
              <a:t>链表中相邻结点的物理地址不一定连续，而数组中相邻元素的物理地址连续。</a:t>
            </a:r>
          </a:p>
          <a:p>
            <a:pPr marL="0" indent="0" eaLnBrk="1" hangingPunct="1">
              <a:buNone/>
            </a:pP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400" dirty="0"/>
              <a:t>数组保存数据的时候，必须事先知道数据的个数；而链表可以在程序运行的过程中，随时添加数据。</a:t>
            </a:r>
          </a:p>
        </p:txBody>
      </p:sp>
      <p:graphicFrame>
        <p:nvGraphicFramePr>
          <p:cNvPr id="25" name="表格 24"/>
          <p:cNvGraphicFramePr/>
          <p:nvPr/>
        </p:nvGraphicFramePr>
        <p:xfrm>
          <a:off x="1242060" y="3357880"/>
          <a:ext cx="8604250" cy="58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8C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133794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 20</a:t>
            </a:r>
            <a:endParaRPr lang="en-US" sz="2000" b="1"/>
          </a:p>
        </p:txBody>
      </p:sp>
      <p:sp>
        <p:nvSpPr>
          <p:cNvPr id="66" name="文本框 65"/>
          <p:cNvSpPr txBox="1"/>
          <p:nvPr/>
        </p:nvSpPr>
        <p:spPr>
          <a:xfrm>
            <a:off x="2321560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23</a:t>
            </a:r>
            <a:endParaRPr lang="zh-CN" altLang="en-US" sz="2000" b="1"/>
          </a:p>
        </p:txBody>
      </p:sp>
      <p:sp>
        <p:nvSpPr>
          <p:cNvPr id="67" name="文本框 66"/>
          <p:cNvSpPr txBox="1"/>
          <p:nvPr/>
        </p:nvSpPr>
        <p:spPr>
          <a:xfrm>
            <a:off x="315531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26</a:t>
            </a:r>
            <a:endParaRPr lang="zh-CN" altLang="en-US" sz="2000" b="1"/>
          </a:p>
        </p:txBody>
      </p:sp>
      <p:sp>
        <p:nvSpPr>
          <p:cNvPr id="68" name="文本框 67"/>
          <p:cNvSpPr txBox="1"/>
          <p:nvPr/>
        </p:nvSpPr>
        <p:spPr>
          <a:xfrm>
            <a:off x="401383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33</a:t>
            </a:r>
            <a:endParaRPr lang="en-US" sz="2000" b="1"/>
          </a:p>
        </p:txBody>
      </p:sp>
      <p:sp>
        <p:nvSpPr>
          <p:cNvPr id="69" name="文本框 68"/>
          <p:cNvSpPr txBox="1"/>
          <p:nvPr/>
        </p:nvSpPr>
        <p:spPr>
          <a:xfrm>
            <a:off x="493585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36</a:t>
            </a:r>
            <a:endParaRPr lang="en-US" sz="2000" b="1"/>
          </a:p>
        </p:txBody>
      </p:sp>
      <p:sp>
        <p:nvSpPr>
          <p:cNvPr id="70" name="文本框 69"/>
          <p:cNvSpPr txBox="1"/>
          <p:nvPr/>
        </p:nvSpPr>
        <p:spPr>
          <a:xfrm>
            <a:off x="5825490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37</a:t>
            </a:r>
            <a:endParaRPr lang="zh-CN" altLang="en-US" sz="2000" b="1"/>
          </a:p>
        </p:txBody>
      </p:sp>
      <p:sp>
        <p:nvSpPr>
          <p:cNvPr id="71" name="文本框 70"/>
          <p:cNvSpPr txBox="1"/>
          <p:nvPr/>
        </p:nvSpPr>
        <p:spPr>
          <a:xfrm>
            <a:off x="667321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39</a:t>
            </a:r>
            <a:endParaRPr lang="zh-CN" altLang="en-US" sz="2000" b="1"/>
          </a:p>
        </p:txBody>
      </p:sp>
      <p:sp>
        <p:nvSpPr>
          <p:cNvPr id="72" name="文本框 71"/>
          <p:cNvSpPr txBox="1"/>
          <p:nvPr/>
        </p:nvSpPr>
        <p:spPr>
          <a:xfrm>
            <a:off x="756348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45</a:t>
            </a:r>
            <a:endParaRPr lang="zh-CN" altLang="en-US" sz="2000" b="1"/>
          </a:p>
        </p:txBody>
      </p:sp>
      <p:sp>
        <p:nvSpPr>
          <p:cNvPr id="73" name="文本框 72"/>
          <p:cNvSpPr txBox="1"/>
          <p:nvPr/>
        </p:nvSpPr>
        <p:spPr>
          <a:xfrm>
            <a:off x="8411210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47</a:t>
            </a:r>
            <a:endParaRPr lang="zh-CN" altLang="en-US" sz="2000" b="1"/>
          </a:p>
        </p:txBody>
      </p:sp>
      <p:sp>
        <p:nvSpPr>
          <p:cNvPr id="74" name="文本框 73"/>
          <p:cNvSpPr txBox="1"/>
          <p:nvPr/>
        </p:nvSpPr>
        <p:spPr>
          <a:xfrm>
            <a:off x="922972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50</a:t>
            </a:r>
            <a:endParaRPr 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2317750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23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315150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26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401002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33</a:t>
            </a:r>
            <a:endParaRPr 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493204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36</a:t>
            </a:r>
            <a:endParaRPr 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5821680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37</a:t>
            </a:r>
            <a:endParaRPr lang="zh-CN" altLang="en-US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666940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39</a:t>
            </a:r>
            <a:endParaRPr lang="zh-CN" altLang="en-US" sz="2000" b="1"/>
          </a:p>
        </p:txBody>
      </p:sp>
      <p:sp>
        <p:nvSpPr>
          <p:cNvPr id="14" name="文本框 13"/>
          <p:cNvSpPr txBox="1"/>
          <p:nvPr/>
        </p:nvSpPr>
        <p:spPr>
          <a:xfrm>
            <a:off x="7559675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45</a:t>
            </a:r>
            <a:endParaRPr lang="zh-CN" altLang="en-US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8407400" y="345376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47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505460" y="1370965"/>
            <a:ext cx="1156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sym typeface="+mn-ea"/>
              </a:rPr>
              <a:t>链表是一种动态数据结构，可以用来表示顺序访问的线性群体。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521075" y="1493520"/>
            <a:ext cx="1691640" cy="148399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5930" y="141923"/>
            <a:ext cx="7496175" cy="1143000"/>
          </a:xfrm>
        </p:spPr>
        <p:txBody>
          <a:bodyPr vert="horz" wrap="square" lIns="92075" tIns="46037" rIns="92075" bIns="46037" anchor="ctr"/>
          <a:lstStyle/>
          <a:p>
            <a:r>
              <a:rPr lang="zh-CN" altLang="en-US" dirty="0"/>
              <a:t>链表的构成</a:t>
            </a:r>
          </a:p>
        </p:txBody>
      </p:sp>
      <p:grpSp>
        <p:nvGrpSpPr>
          <p:cNvPr id="14340" name="Group 4"/>
          <p:cNvGrpSpPr/>
          <p:nvPr/>
        </p:nvGrpSpPr>
        <p:grpSpPr>
          <a:xfrm>
            <a:off x="1966278" y="1508443"/>
            <a:ext cx="8305800" cy="993775"/>
            <a:chOff x="295" y="840"/>
            <a:chExt cx="5232" cy="626"/>
          </a:xfrm>
        </p:grpSpPr>
        <p:sp>
          <p:nvSpPr>
            <p:cNvPr id="14341" name="Rectangle 4"/>
            <p:cNvSpPr/>
            <p:nvPr/>
          </p:nvSpPr>
          <p:spPr>
            <a:xfrm>
              <a:off x="295" y="1130"/>
              <a:ext cx="864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latin typeface="Times New Roman" panose="02020603050405020304" pitchFamily="18" charset="0"/>
                </a:rPr>
                <a:t>1249</a:t>
              </a:r>
            </a:p>
          </p:txBody>
        </p:sp>
        <p:grpSp>
          <p:nvGrpSpPr>
            <p:cNvPr id="14342" name="Group 5"/>
            <p:cNvGrpSpPr/>
            <p:nvPr/>
          </p:nvGrpSpPr>
          <p:grpSpPr>
            <a:xfrm>
              <a:off x="1351" y="1130"/>
              <a:ext cx="864" cy="336"/>
              <a:chOff x="1536" y="1776"/>
              <a:chExt cx="864" cy="336"/>
            </a:xfrm>
          </p:grpSpPr>
          <p:sp>
            <p:nvSpPr>
              <p:cNvPr id="14361" name="Rectangle 6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1   1356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2" name="Line 7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43" name="Group 8"/>
            <p:cNvGrpSpPr/>
            <p:nvPr/>
          </p:nvGrpSpPr>
          <p:grpSpPr>
            <a:xfrm>
              <a:off x="2407" y="1130"/>
              <a:ext cx="864" cy="336"/>
              <a:chOff x="1536" y="1776"/>
              <a:chExt cx="864" cy="336"/>
            </a:xfrm>
          </p:grpSpPr>
          <p:sp>
            <p:nvSpPr>
              <p:cNvPr id="14359" name="Rectangle 9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4   1475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Line 10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44" name="Group 11"/>
            <p:cNvGrpSpPr/>
            <p:nvPr/>
          </p:nvGrpSpPr>
          <p:grpSpPr>
            <a:xfrm>
              <a:off x="3463" y="1130"/>
              <a:ext cx="864" cy="336"/>
              <a:chOff x="1536" y="1776"/>
              <a:chExt cx="864" cy="336"/>
            </a:xfrm>
          </p:grpSpPr>
          <p:sp>
            <p:nvSpPr>
              <p:cNvPr id="14357" name="Rectangle 12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9   1021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8" name="Line 13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45" name="Group 14"/>
            <p:cNvGrpSpPr/>
            <p:nvPr/>
          </p:nvGrpSpPr>
          <p:grpSpPr>
            <a:xfrm>
              <a:off x="4519" y="1130"/>
              <a:ext cx="1008" cy="336"/>
              <a:chOff x="1536" y="1776"/>
              <a:chExt cx="864" cy="336"/>
            </a:xfrm>
          </p:grpSpPr>
          <p:sp>
            <p:nvSpPr>
              <p:cNvPr id="14355" name="Rectangle 15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11    NULL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6" name="Line 16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346" name="Text Box 17"/>
            <p:cNvSpPr txBox="1"/>
            <p:nvPr/>
          </p:nvSpPr>
          <p:spPr>
            <a:xfrm>
              <a:off x="295" y="840"/>
              <a:ext cx="101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班长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14347" name="Text Box 18"/>
            <p:cNvSpPr txBox="1"/>
            <p:nvPr/>
          </p:nvSpPr>
          <p:spPr>
            <a:xfrm>
              <a:off x="1495" y="890"/>
              <a:ext cx="62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1249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9"/>
            <p:cNvSpPr txBox="1"/>
            <p:nvPr/>
          </p:nvSpPr>
          <p:spPr>
            <a:xfrm>
              <a:off x="2551" y="89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1356</a:t>
              </a:r>
            </a:p>
          </p:txBody>
        </p:sp>
        <p:sp>
          <p:nvSpPr>
            <p:cNvPr id="14349" name="Text Box 20"/>
            <p:cNvSpPr txBox="1"/>
            <p:nvPr/>
          </p:nvSpPr>
          <p:spPr>
            <a:xfrm>
              <a:off x="3655" y="89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1475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21"/>
            <p:cNvSpPr txBox="1"/>
            <p:nvPr/>
          </p:nvSpPr>
          <p:spPr>
            <a:xfrm>
              <a:off x="4711" y="89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1021</a:t>
              </a:r>
            </a:p>
          </p:txBody>
        </p:sp>
        <p:sp>
          <p:nvSpPr>
            <p:cNvPr id="14351" name="Line 22"/>
            <p:cNvSpPr/>
            <p:nvPr/>
          </p:nvSpPr>
          <p:spPr>
            <a:xfrm>
              <a:off x="1159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2" name="Line 23"/>
            <p:cNvSpPr/>
            <p:nvPr/>
          </p:nvSpPr>
          <p:spPr>
            <a:xfrm>
              <a:off x="2215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3" name="Line 24"/>
            <p:cNvSpPr/>
            <p:nvPr/>
          </p:nvSpPr>
          <p:spPr>
            <a:xfrm>
              <a:off x="3271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4" name="Line 25"/>
            <p:cNvSpPr/>
            <p:nvPr/>
          </p:nvSpPr>
          <p:spPr>
            <a:xfrm>
              <a:off x="4327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" name="文本框 3"/>
          <p:cNvSpPr txBox="1"/>
          <p:nvPr/>
        </p:nvSpPr>
        <p:spPr>
          <a:xfrm>
            <a:off x="448945" y="3113405"/>
            <a:ext cx="11036300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marL="285750" indent="-285750" eaLnBrk="1" hangingPunct="1">
              <a:buFont typeface="Wingdings" panose="05000000000000000000" charset="0"/>
              <a:buChar char="u"/>
            </a:pPr>
            <a:r>
              <a:rPr lang="zh-CN" altLang="en-US" sz="2800" dirty="0">
                <a:sym typeface="+mn-ea"/>
              </a:rPr>
              <a:t>链表是由一系列</a:t>
            </a:r>
            <a:r>
              <a:rPr lang="zh-CN" altLang="en-US" sz="2800" dirty="0">
                <a:solidFill>
                  <a:srgbClr val="002060"/>
                </a:solidFill>
                <a:sym typeface="+mn-ea"/>
              </a:rPr>
              <a:t>结点</a:t>
            </a: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Node</a:t>
            </a:r>
            <a:r>
              <a:rPr lang="zh-CN" altLang="en-US" sz="2800" dirty="0">
                <a:sym typeface="+mn-ea"/>
              </a:rPr>
              <a:t>组成的，每一个结点包括：</a:t>
            </a:r>
          </a:p>
          <a:p>
            <a:pPr indent="0" eaLnBrk="1" hangingPunct="1">
              <a:buFont typeface="Wingdings" panose="05000000000000000000" charset="0"/>
              <a:buNone/>
            </a:pPr>
            <a:r>
              <a:rPr lang="zh-CN" altLang="en-US" sz="2800" dirty="0">
                <a:solidFill>
                  <a:schemeClr val="accent2"/>
                </a:solidFill>
                <a:sym typeface="+mn-ea"/>
              </a:rPr>
              <a:t>      </a:t>
            </a:r>
          </a:p>
          <a:p>
            <a:pPr indent="0" eaLnBrk="1" hangingPunct="1"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      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数据域：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data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用于存储要处理的数据值</a:t>
            </a:r>
            <a:endParaRPr lang="zh-CN" altLang="en-US" sz="2400" dirty="0">
              <a:solidFill>
                <a:schemeClr val="accent2"/>
              </a:solidFill>
              <a:sym typeface="+mn-ea"/>
            </a:endParaRPr>
          </a:p>
          <a:p>
            <a:pPr indent="0" eaLnBrk="1" hangingPunct="1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     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  指针域：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next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指针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用于指向下一个节点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7374890" y="4065270"/>
            <a:ext cx="419544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b="1" dirty="0">
                <a:latin typeface="Times New Roman" panose="02020603050405020304" pitchFamily="18" charset="0"/>
              </a:rPr>
              <a:t>typedef struct node {</a:t>
            </a:r>
          </a:p>
          <a:p>
            <a:pPr>
              <a:spcBef>
                <a:spcPct val="0"/>
              </a:spcBef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b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Type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data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struct node  *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next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b="1" dirty="0">
                <a:latin typeface="Times New Roman" panose="02020603050405020304" pitchFamily="18" charset="0"/>
              </a:rPr>
              <a:t>}</a:t>
            </a:r>
            <a:r>
              <a:rPr kumimoji="1" lang="en-US" altLang="zh-CN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LNode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,*</a:t>
            </a:r>
            <a:r>
              <a:rPr kumimoji="1" lang="en-US" altLang="zh-CN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LinkList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90850" y="5392420"/>
            <a:ext cx="1371600" cy="580390"/>
            <a:chOff x="5540" y="8722"/>
            <a:chExt cx="2160" cy="914"/>
          </a:xfrm>
        </p:grpSpPr>
        <p:sp>
          <p:nvSpPr>
            <p:cNvPr id="30" name="Rectangle 9"/>
            <p:cNvSpPr/>
            <p:nvPr/>
          </p:nvSpPr>
          <p:spPr>
            <a:xfrm>
              <a:off x="5540" y="8750"/>
              <a:ext cx="2160" cy="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NULL</a:t>
              </a:r>
            </a:p>
          </p:txBody>
        </p:sp>
        <p:cxnSp>
          <p:nvCxnSpPr>
            <p:cNvPr id="2" name="直接连接符 1"/>
            <p:cNvCxnSpPr/>
            <p:nvPr/>
          </p:nvCxnSpPr>
          <p:spPr>
            <a:xfrm flipH="1">
              <a:off x="6405" y="8722"/>
              <a:ext cx="15" cy="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uild="allAtOnce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7901940" y="1612265"/>
            <a:ext cx="1691640" cy="148399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5930" y="141923"/>
            <a:ext cx="7496175" cy="1143000"/>
          </a:xfrm>
        </p:spPr>
        <p:txBody>
          <a:bodyPr vert="horz" wrap="square" lIns="92075" tIns="46037" rIns="92075" bIns="46037" anchor="ctr"/>
          <a:lstStyle/>
          <a:p>
            <a:r>
              <a:rPr lang="zh-CN" altLang="en-US" dirty="0"/>
              <a:t>链表的构成（带或不带头节点）</a:t>
            </a:r>
          </a:p>
        </p:txBody>
      </p:sp>
      <p:grpSp>
        <p:nvGrpSpPr>
          <p:cNvPr id="14340" name="Group 4"/>
          <p:cNvGrpSpPr/>
          <p:nvPr/>
        </p:nvGrpSpPr>
        <p:grpSpPr>
          <a:xfrm>
            <a:off x="1241743" y="1577658"/>
            <a:ext cx="8305800" cy="1003300"/>
            <a:chOff x="295" y="840"/>
            <a:chExt cx="5232" cy="632"/>
          </a:xfrm>
        </p:grpSpPr>
        <p:sp>
          <p:nvSpPr>
            <p:cNvPr id="14341" name="Rectangle 4"/>
            <p:cNvSpPr/>
            <p:nvPr/>
          </p:nvSpPr>
          <p:spPr>
            <a:xfrm>
              <a:off x="295" y="1136"/>
              <a:ext cx="864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latin typeface="Times New Roman" panose="02020603050405020304" pitchFamily="18" charset="0"/>
                </a:rPr>
                <a:t>1249</a:t>
              </a:r>
            </a:p>
          </p:txBody>
        </p:sp>
        <p:grpSp>
          <p:nvGrpSpPr>
            <p:cNvPr id="14342" name="Group 5"/>
            <p:cNvGrpSpPr/>
            <p:nvPr/>
          </p:nvGrpSpPr>
          <p:grpSpPr>
            <a:xfrm>
              <a:off x="1351" y="1130"/>
              <a:ext cx="864" cy="336"/>
              <a:chOff x="1536" y="1776"/>
              <a:chExt cx="864" cy="336"/>
            </a:xfrm>
          </p:grpSpPr>
          <p:sp>
            <p:nvSpPr>
              <p:cNvPr id="14361" name="Rectangle 6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1   1356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2" name="Line 7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43" name="Group 8"/>
            <p:cNvGrpSpPr/>
            <p:nvPr/>
          </p:nvGrpSpPr>
          <p:grpSpPr>
            <a:xfrm>
              <a:off x="2407" y="1130"/>
              <a:ext cx="864" cy="336"/>
              <a:chOff x="1536" y="1776"/>
              <a:chExt cx="864" cy="336"/>
            </a:xfrm>
          </p:grpSpPr>
          <p:sp>
            <p:nvSpPr>
              <p:cNvPr id="14359" name="Rectangle 9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4   1475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Line 10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44" name="Group 11"/>
            <p:cNvGrpSpPr/>
            <p:nvPr/>
          </p:nvGrpSpPr>
          <p:grpSpPr>
            <a:xfrm>
              <a:off x="3463" y="1130"/>
              <a:ext cx="864" cy="336"/>
              <a:chOff x="1536" y="1776"/>
              <a:chExt cx="864" cy="336"/>
            </a:xfrm>
          </p:grpSpPr>
          <p:sp>
            <p:nvSpPr>
              <p:cNvPr id="14357" name="Rectangle 12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9   1021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8" name="Line 13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345" name="Group 14"/>
            <p:cNvGrpSpPr/>
            <p:nvPr/>
          </p:nvGrpSpPr>
          <p:grpSpPr>
            <a:xfrm>
              <a:off x="4519" y="1130"/>
              <a:ext cx="1008" cy="336"/>
              <a:chOff x="1536" y="1776"/>
              <a:chExt cx="864" cy="336"/>
            </a:xfrm>
          </p:grpSpPr>
          <p:sp>
            <p:nvSpPr>
              <p:cNvPr id="14355" name="Rectangle 15"/>
              <p:cNvSpPr/>
              <p:nvPr/>
            </p:nvSpPr>
            <p:spPr>
              <a:xfrm>
                <a:off x="1536" y="1776"/>
                <a:ext cx="864" cy="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Times New Roman" panose="02020603050405020304" pitchFamily="18" charset="0"/>
                  </a:rPr>
                  <a:t>11    NULL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6" name="Line 16"/>
              <p:cNvSpPr/>
              <p:nvPr/>
            </p:nvSpPr>
            <p:spPr>
              <a:xfrm>
                <a:off x="1824" y="177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346" name="Text Box 17"/>
            <p:cNvSpPr txBox="1"/>
            <p:nvPr/>
          </p:nvSpPr>
          <p:spPr>
            <a:xfrm>
              <a:off x="381" y="840"/>
              <a:ext cx="101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14347" name="Text Box 18"/>
            <p:cNvSpPr txBox="1"/>
            <p:nvPr/>
          </p:nvSpPr>
          <p:spPr>
            <a:xfrm>
              <a:off x="1495" y="890"/>
              <a:ext cx="62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1249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9"/>
            <p:cNvSpPr txBox="1"/>
            <p:nvPr/>
          </p:nvSpPr>
          <p:spPr>
            <a:xfrm>
              <a:off x="2551" y="89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1356</a:t>
              </a:r>
            </a:p>
          </p:txBody>
        </p:sp>
        <p:sp>
          <p:nvSpPr>
            <p:cNvPr id="14349" name="Text Box 20"/>
            <p:cNvSpPr txBox="1"/>
            <p:nvPr/>
          </p:nvSpPr>
          <p:spPr>
            <a:xfrm>
              <a:off x="3655" y="89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1475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21"/>
            <p:cNvSpPr txBox="1"/>
            <p:nvPr/>
          </p:nvSpPr>
          <p:spPr>
            <a:xfrm>
              <a:off x="4711" y="890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1021</a:t>
              </a:r>
            </a:p>
          </p:txBody>
        </p:sp>
        <p:sp>
          <p:nvSpPr>
            <p:cNvPr id="14351" name="Line 22"/>
            <p:cNvSpPr/>
            <p:nvPr/>
          </p:nvSpPr>
          <p:spPr>
            <a:xfrm>
              <a:off x="1159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2" name="Line 23"/>
            <p:cNvSpPr/>
            <p:nvPr/>
          </p:nvSpPr>
          <p:spPr>
            <a:xfrm>
              <a:off x="2215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3" name="Line 24"/>
            <p:cNvSpPr/>
            <p:nvPr/>
          </p:nvSpPr>
          <p:spPr>
            <a:xfrm>
              <a:off x="3271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4" name="Line 25"/>
            <p:cNvSpPr/>
            <p:nvPr/>
          </p:nvSpPr>
          <p:spPr>
            <a:xfrm>
              <a:off x="4327" y="1274"/>
              <a:ext cx="19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32474" name="Text Box 26"/>
          <p:cNvSpPr txBox="1"/>
          <p:nvPr/>
        </p:nvSpPr>
        <p:spPr>
          <a:xfrm>
            <a:off x="878840" y="3096260"/>
            <a:ext cx="10774680" cy="95313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表尾结点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最后一个结点，它的地址部分放一个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NULL”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空地址）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9456420" y="1285240"/>
            <a:ext cx="2050415" cy="850900"/>
          </a:xfrm>
          <a:prstGeom prst="cloudCallout">
            <a:avLst>
              <a:gd name="adj1" fmla="val -45588"/>
              <a:gd name="adj2" fmla="val 5065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我后面没有数啦</a:t>
            </a:r>
          </a:p>
        </p:txBody>
      </p:sp>
      <p:sp>
        <p:nvSpPr>
          <p:cNvPr id="16" name="Line 22"/>
          <p:cNvSpPr/>
          <p:nvPr/>
        </p:nvSpPr>
        <p:spPr>
          <a:xfrm>
            <a:off x="9003511" y="5713853"/>
            <a:ext cx="304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" name="文本框 17"/>
          <p:cNvSpPr txBox="1"/>
          <p:nvPr/>
        </p:nvSpPr>
        <p:spPr>
          <a:xfrm>
            <a:off x="878840" y="5111115"/>
            <a:ext cx="101492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>
              <a:buFont typeface="Wingdings" panose="05000000000000000000" charset="0"/>
              <a:buChar char="u"/>
            </a:pPr>
            <a:r>
              <a:rPr lang="zh-CN" altLang="en-US" sz="2800" dirty="0">
                <a:sym typeface="+mn-ea"/>
              </a:rPr>
              <a:t>空链表（带头节点）</a:t>
            </a:r>
          </a:p>
          <a:p>
            <a:pPr lvl="0" indent="0" algn="l">
              <a:buFont typeface="Wingdings" panose="05000000000000000000" charset="0"/>
              <a:buNone/>
            </a:pPr>
            <a:r>
              <a:rPr lang="zh-CN" altLang="en-US" sz="2800" dirty="0">
                <a:sym typeface="+mn-ea"/>
              </a:rPr>
              <a:t>链表里只有一个头节点，为空值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2836519-DDC0-455F-9935-8BBCEA2F9183}"/>
              </a:ext>
            </a:extLst>
          </p:cNvPr>
          <p:cNvGrpSpPr/>
          <p:nvPr/>
        </p:nvGrpSpPr>
        <p:grpSpPr>
          <a:xfrm>
            <a:off x="9308311" y="5429374"/>
            <a:ext cx="1371600" cy="580390"/>
            <a:chOff x="5540" y="8722"/>
            <a:chExt cx="2160" cy="914"/>
          </a:xfrm>
        </p:grpSpPr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F8FA8419-651C-491D-8752-F2A33A7204DE}"/>
                </a:ext>
              </a:extLst>
            </p:cNvPr>
            <p:cNvSpPr/>
            <p:nvPr/>
          </p:nvSpPr>
          <p:spPr>
            <a:xfrm>
              <a:off x="5540" y="8750"/>
              <a:ext cx="2160" cy="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latin typeface="Times New Roman" panose="02020603050405020304" pitchFamily="18" charset="0"/>
                </a:rPr>
                <a:t>   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NULL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996A8A1-35B9-4F82-8E19-772CBA794E06}"/>
                </a:ext>
              </a:extLst>
            </p:cNvPr>
            <p:cNvCxnSpPr/>
            <p:nvPr/>
          </p:nvCxnSpPr>
          <p:spPr>
            <a:xfrm flipH="1">
              <a:off x="6405" y="8722"/>
              <a:ext cx="15" cy="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17">
            <a:extLst>
              <a:ext uri="{FF2B5EF4-FFF2-40B4-BE49-F238E27FC236}">
                <a16:creationId xmlns:a16="http://schemas.microsoft.com/office/drawing/2014/main" id="{988B3013-D310-4B47-B9C9-ADA1ABB7347A}"/>
              </a:ext>
            </a:extLst>
          </p:cNvPr>
          <p:cNvSpPr txBox="1"/>
          <p:nvPr/>
        </p:nvSpPr>
        <p:spPr>
          <a:xfrm>
            <a:off x="8152933" y="5483666"/>
            <a:ext cx="16144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32474" grpId="0"/>
      <p:bldP spid="4" grpId="0" bldLvl="0" animBg="1"/>
      <p:bldP spid="18" grpId="0"/>
    </p:bldLst>
  </p:timing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36</TotalTime>
  <Words>426</Words>
  <Application>Microsoft Office PowerPoint</Application>
  <PresentationFormat>宽屏</PresentationFormat>
  <Paragraphs>114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Segoe UI</vt:lpstr>
      <vt:lpstr>Times New Roman</vt:lpstr>
      <vt:lpstr>Wingdings</vt:lpstr>
      <vt:lpstr>欢迎文档</vt:lpstr>
      <vt:lpstr>问题引出</vt:lpstr>
      <vt:lpstr>解决方法</vt:lpstr>
      <vt:lpstr>解决方法</vt:lpstr>
      <vt:lpstr>链表与数组</vt:lpstr>
      <vt:lpstr>链表的构成</vt:lpstr>
      <vt:lpstr>链表的构成（带或不带头节点）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zwy</dc:creator>
  <cp:lastModifiedBy>zwy</cp:lastModifiedBy>
  <cp:revision>163</cp:revision>
  <dcterms:created xsi:type="dcterms:W3CDTF">2018-10-29T05:22:00Z</dcterms:created>
  <dcterms:modified xsi:type="dcterms:W3CDTF">2020-02-27T07:17:04Z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2052-11.1.0.7983</vt:lpwstr>
  </property>
</Properties>
</file>