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507" r:id="rId2"/>
    <p:sldId id="627" r:id="rId3"/>
    <p:sldId id="508" r:id="rId4"/>
    <p:sldId id="629" r:id="rId5"/>
    <p:sldId id="632" r:id="rId6"/>
    <p:sldId id="633" r:id="rId7"/>
    <p:sldId id="634" r:id="rId8"/>
    <p:sldId id="635" r:id="rId9"/>
    <p:sldId id="511" r:id="rId10"/>
    <p:sldId id="636" r:id="rId11"/>
    <p:sldId id="513" r:id="rId12"/>
    <p:sldId id="637" r:id="rId13"/>
    <p:sldId id="515" r:id="rId14"/>
    <p:sldId id="516" r:id="rId15"/>
    <p:sldId id="518" r:id="rId16"/>
    <p:sldId id="519" r:id="rId17"/>
    <p:sldId id="524" r:id="rId18"/>
    <p:sldId id="52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wy" initials="z" lastIdx="5" clrIdx="0">
    <p:extLst>
      <p:ext uri="{19B8F6BF-5375-455C-9EA6-DF929625EA0E}">
        <p15:presenceInfo xmlns:p15="http://schemas.microsoft.com/office/powerpoint/2012/main" userId="zw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53" autoAdjust="0"/>
  </p:normalViewPr>
  <p:slideViewPr>
    <p:cSldViewPr snapToGrid="0">
      <p:cViewPr>
        <p:scale>
          <a:sx n="100" d="100"/>
          <a:sy n="100" d="100"/>
        </p:scale>
        <p:origin x="-7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15T16:39:37.047" idx="1">
    <p:pos x="10" y="10"/>
    <p:text>逆波兰式（Reverse Polish notation，RPN，或逆波兰记法），也叫后缀表达式（将运算符写在操作数之后）</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8DE1-C70D-4B8F-851F-54269B7362AD}" type="datetimeFigureOut">
              <a:rPr lang="zh-CN" altLang="en-US" smtClean="0"/>
              <a:t>2020/3/15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A14D61-B477-4B9A-9DAA-FBEA0BE8A8D5}" type="slidenum">
              <a:rPr lang="zh-CN" altLang="en-US" smtClean="0"/>
              <a:t>‹#›</a:t>
            </a:fld>
            <a:endParaRPr lang="zh-CN" altLang="en-US"/>
          </a:p>
        </p:txBody>
      </p:sp>
    </p:spTree>
    <p:extLst>
      <p:ext uri="{BB962C8B-B14F-4D97-AF65-F5344CB8AC3E}">
        <p14:creationId xmlns:p14="http://schemas.microsoft.com/office/powerpoint/2010/main" val="11176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逆波兰式（</a:t>
            </a:r>
            <a:r>
              <a:rPr lang="en-US" altLang="zh-CN" sz="1200" kern="1200" dirty="0">
                <a:solidFill>
                  <a:schemeClr val="tx1"/>
                </a:solidFill>
                <a:latin typeface="+mn-lt"/>
                <a:ea typeface="+mn-ea"/>
                <a:cs typeface="+mn-cs"/>
              </a:rPr>
              <a:t>Reverse Polish notation</a:t>
            </a:r>
            <a:r>
              <a:rPr lang="zh-CN" altLang="en-US" sz="1200" kern="1200" dirty="0">
                <a:solidFill>
                  <a:schemeClr val="tx1"/>
                </a:solidFill>
                <a:latin typeface="+mn-lt"/>
                <a:ea typeface="+mn-ea"/>
                <a:cs typeface="+mn-cs"/>
              </a:rPr>
              <a:t>，</a:t>
            </a:r>
            <a:r>
              <a:rPr lang="en-US" altLang="zh-CN" sz="1200" kern="1200" dirty="0">
                <a:solidFill>
                  <a:schemeClr val="tx1"/>
                </a:solidFill>
                <a:latin typeface="+mn-lt"/>
                <a:ea typeface="+mn-ea"/>
                <a:cs typeface="+mn-cs"/>
              </a:rPr>
              <a:t>RPN</a:t>
            </a:r>
            <a:r>
              <a:rPr lang="zh-CN" altLang="en-US" sz="1200" kern="1200" dirty="0">
                <a:solidFill>
                  <a:schemeClr val="tx1"/>
                </a:solidFill>
                <a:latin typeface="+mn-lt"/>
                <a:ea typeface="+mn-ea"/>
                <a:cs typeface="+mn-cs"/>
              </a:rPr>
              <a:t>，或逆波兰记法），也叫后缀表达式（将运算符写在操作数之后）</a:t>
            </a:r>
          </a:p>
          <a:p>
            <a:endParaRPr lang="en-US" altLang="zh-CN" dirty="0"/>
          </a:p>
          <a:p>
            <a:r>
              <a:rPr lang="zh-CN" altLang="en-US" dirty="0"/>
              <a:t>中缀表达式符合人的思维逻辑，</a:t>
            </a:r>
            <a:r>
              <a:rPr lang="zh-CN" altLang="en-US" sz="1200" b="0" i="0" kern="1200" dirty="0">
                <a:solidFill>
                  <a:schemeClr val="tx1"/>
                </a:solidFill>
                <a:effectLst/>
                <a:latin typeface="+mn-lt"/>
                <a:ea typeface="+mn-ea"/>
                <a:cs typeface="+mn-cs"/>
              </a:rPr>
              <a:t>对计算机而言中序表达式是非常复杂的结构</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fld id="{7D4B3D0E-9210-4F32-9413-18BBAAD6B864}" type="slidenum">
              <a:rPr kumimoji="0" lang="en-US" altLang="zh-CN" sz="12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t>5</a:t>
            </a:fld>
            <a:endParaRPr kumimoji="0" lang="zh-CN" altLang="en-US" sz="1200" b="0" i="0" u="none" strike="noStrike" kern="1200" cap="none" spc="0" normalizeH="0" baseline="0" noProof="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890843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fld id="{7D4B3D0E-9210-4F32-9413-18BBAAD6B864}" type="slidenum">
              <a:rPr kumimoji="0" lang="en-US" altLang="zh-CN" sz="12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t>6</a:t>
            </a:fld>
            <a:endParaRPr kumimoji="0" lang="zh-CN" altLang="en-US" sz="1200" b="0" i="0" u="none" strike="noStrike" kern="1200" cap="none" spc="0" normalizeH="0" baseline="0" noProof="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4355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fld id="{7D4B3D0E-9210-4F32-9413-18BBAAD6B864}" type="slidenum">
              <a:rPr kumimoji="0" lang="en-US" altLang="zh-CN" sz="12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t>7</a:t>
            </a:fld>
            <a:endParaRPr kumimoji="0" lang="zh-CN" altLang="en-US" sz="1200" b="0" i="0" u="none" strike="noStrike" kern="1200" cap="none" spc="0" normalizeH="0" baseline="0" noProof="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99907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fld id="{7D4B3D0E-9210-4F32-9413-18BBAAD6B864}" type="slidenum">
              <a:rPr kumimoji="0" lang="en-US" altLang="zh-CN" sz="12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t>8</a:t>
            </a:fld>
            <a:endParaRPr kumimoji="0" lang="zh-CN" altLang="en-US" sz="1200" b="0" i="0" u="none" strike="noStrike" kern="1200" cap="none" spc="0" normalizeH="0" baseline="0" noProof="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838453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fld id="{7D4B3D0E-9210-4F32-9413-18BBAAD6B864}" type="slidenum">
              <a:rPr kumimoji="0" lang="en-US" altLang="zh-CN" sz="1200" b="0" i="0" u="none" strike="noStrike" kern="1200" cap="none" spc="0" normalizeH="0" baseline="0" noProof="1"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t>12</a:t>
            </a:fld>
            <a:endParaRPr kumimoji="0" lang="zh-CN" altLang="en-US" sz="1200" b="0" i="0" u="none" strike="noStrike" kern="1200" cap="none" spc="0" normalizeH="0" baseline="0" noProof="1">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381676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CF49E05-844B-45B7-B20F-19B7659030DF}"/>
              </a:ext>
            </a:extLst>
          </p:cNvPr>
          <p:cNvSpPr>
            <a:spLocks noGrp="1" noRot="1" noChangeArrowheads="1" noTextEdit="1"/>
          </p:cNvSpPr>
          <p:nvPr>
            <p:ph type="sldImg" idx="4294967295"/>
          </p:nvPr>
        </p:nvSpPr>
        <p:spPr>
          <a:xfrm>
            <a:off x="215900" y="801688"/>
            <a:ext cx="7127875" cy="4010025"/>
          </a:xfrm>
        </p:spPr>
      </p:sp>
      <p:sp>
        <p:nvSpPr>
          <p:cNvPr id="39939" name="Rectangle 3">
            <a:extLst>
              <a:ext uri="{FF2B5EF4-FFF2-40B4-BE49-F238E27FC236}">
                <a16:creationId xmlns:a16="http://schemas.microsoft.com/office/drawing/2014/main" id="{42B7FBCA-1D4B-4D70-B97A-D1C234EF047A}"/>
              </a:ext>
            </a:extLst>
          </p:cNvPr>
          <p:cNvSpPr>
            <a:spLocks noChangeArrowheads="1"/>
          </p:cNvSpPr>
          <p:nvPr>
            <p:ph type="body" idx="4294967295"/>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sz="1000" b="1" dirty="0">
                <a:solidFill>
                  <a:srgbClr val="0000FF"/>
                </a:solidFill>
                <a:ea typeface="楷体_GB2312" pitchFamily="49" charset="-122"/>
              </a:rPr>
              <a:t>当中缀表达式转换为后缀表达式时，先给中缀表达式末尾加一个结束符“＃”，设</a:t>
            </a:r>
            <a:r>
              <a:rPr lang="en-US" altLang="zh-CN" sz="1000" b="1" dirty="0">
                <a:solidFill>
                  <a:srgbClr val="0000FF"/>
                </a:solidFill>
                <a:ea typeface="楷体_GB2312" pitchFamily="49" charset="-122"/>
              </a:rPr>
              <a:t>x1</a:t>
            </a:r>
            <a:r>
              <a:rPr lang="zh-CN" altLang="en-US" sz="1000" b="1" dirty="0">
                <a:solidFill>
                  <a:srgbClr val="0000FF"/>
                </a:solidFill>
                <a:ea typeface="楷体_GB2312" pitchFamily="49" charset="-122"/>
              </a:rPr>
              <a:t>为当前栈顶运算符的变量，</a:t>
            </a:r>
            <a:r>
              <a:rPr lang="en-US" altLang="zh-CN" sz="1000" b="1" dirty="0">
                <a:solidFill>
                  <a:srgbClr val="0000FF"/>
                </a:solidFill>
                <a:ea typeface="楷体_GB2312" pitchFamily="49" charset="-122"/>
              </a:rPr>
              <a:t>x2</a:t>
            </a:r>
            <a:r>
              <a:rPr lang="zh-CN" altLang="en-US" sz="1000" b="1" dirty="0">
                <a:solidFill>
                  <a:srgbClr val="0000FF"/>
                </a:solidFill>
                <a:ea typeface="楷体_GB2312" pitchFamily="49" charset="-122"/>
              </a:rPr>
              <a:t>为当前扫描读到的单词，遇到‘</a:t>
            </a:r>
            <a:r>
              <a:rPr lang="en-US" altLang="zh-CN" sz="1000" b="1" dirty="0">
                <a:solidFill>
                  <a:srgbClr val="0000FF"/>
                </a:solidFill>
                <a:ea typeface="楷体_GB2312" pitchFamily="49" charset="-122"/>
              </a:rPr>
              <a:t>(</a:t>
            </a:r>
            <a:r>
              <a:rPr lang="zh-CN" altLang="en-US" sz="1000" b="1" dirty="0">
                <a:solidFill>
                  <a:srgbClr val="0000FF"/>
                </a:solidFill>
                <a:ea typeface="楷体_GB2312" pitchFamily="49" charset="-122"/>
              </a:rPr>
              <a:t>‘直接入栈，遇到）</a:t>
            </a:r>
            <a:r>
              <a:rPr lang="en-US" altLang="zh-CN" sz="1000" b="1" dirty="0">
                <a:solidFill>
                  <a:srgbClr val="0000FF"/>
                </a:solidFill>
                <a:ea typeface="楷体_GB2312" pitchFamily="49" charset="-122"/>
              </a:rPr>
              <a:t>,</a:t>
            </a:r>
            <a:r>
              <a:rPr lang="zh-CN" altLang="en-US" sz="1000" b="1" dirty="0">
                <a:solidFill>
                  <a:srgbClr val="0000FF"/>
                </a:solidFill>
                <a:ea typeface="楷体_GB2312" pitchFamily="49" charset="-122"/>
              </a:rPr>
              <a:t>运算符挨个出栈，直到</a:t>
            </a:r>
            <a:r>
              <a:rPr lang="en-US" altLang="zh-CN" sz="1000" b="1" dirty="0">
                <a:solidFill>
                  <a:srgbClr val="0000FF"/>
                </a:solidFill>
                <a:ea typeface="楷体_GB2312" pitchFamily="49" charset="-122"/>
              </a:rPr>
              <a:t>’(</a:t>
            </a:r>
            <a:r>
              <a:rPr lang="zh-CN" altLang="en-US" sz="1000" b="1" dirty="0">
                <a:solidFill>
                  <a:srgbClr val="0000FF"/>
                </a:solidFill>
                <a:ea typeface="楷体_GB2312" pitchFamily="49" charset="-122"/>
              </a:rPr>
              <a:t>‘也出栈，再扫描下一个字符</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8A0BCA9-4315-45A2-AB11-3A2E27899864}"/>
              </a:ext>
            </a:extLst>
          </p:cNvPr>
          <p:cNvSpPr>
            <a:spLocks noGrp="1" noRot="1" noChangeArrowheads="1" noTextEdit="1"/>
          </p:cNvSpPr>
          <p:nvPr>
            <p:ph type="sldImg" idx="4294967295"/>
          </p:nvPr>
        </p:nvSpPr>
        <p:spPr>
          <a:xfrm>
            <a:off x="215900" y="801688"/>
            <a:ext cx="7127875" cy="4010025"/>
          </a:xfrm>
        </p:spPr>
      </p:sp>
      <p:sp>
        <p:nvSpPr>
          <p:cNvPr id="98307" name="Rectangle 3">
            <a:extLst>
              <a:ext uri="{FF2B5EF4-FFF2-40B4-BE49-F238E27FC236}">
                <a16:creationId xmlns:a16="http://schemas.microsoft.com/office/drawing/2014/main" id="{AFA087CD-4217-4053-84C3-CD7ABCFD762C}"/>
              </a:ext>
            </a:extLst>
          </p:cNvPr>
          <p:cNvSpPr>
            <a:spLocks noChangeArrowheads="1"/>
          </p:cNvSpPr>
          <p:nvPr>
            <p:ph type="body" idx="4294967295"/>
          </p:nvPr>
        </p:nvSpPr>
        <p:spPr>
          <a:xfrm>
            <a:off x="1008063" y="5078413"/>
            <a:ext cx="5543550" cy="4811712"/>
          </a:xfrm>
        </p:spPr>
        <p:txBody>
          <a:bodyPr>
            <a:prstTxWarp prst="textNoShape">
              <a:avLst/>
            </a:prstTxWarp>
          </a:bodyPr>
          <a:lstStyle/>
          <a:p>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定义两个栈，</a:t>
            </a:r>
            <a:r>
              <a:rPr lang="en-US" altLang="zh-CN" dirty="0"/>
              <a:t>stack1</a:t>
            </a:r>
            <a:r>
              <a:rPr lang="zh-CN" altLang="en-US" dirty="0"/>
              <a:t>存储数字，</a:t>
            </a:r>
            <a:r>
              <a:rPr lang="en-US" altLang="zh-CN" dirty="0"/>
              <a:t>stack2</a:t>
            </a:r>
            <a:r>
              <a:rPr lang="zh-CN" altLang="en-US" dirty="0"/>
              <a:t>存储运算符，将字符串</a:t>
            </a:r>
            <a:r>
              <a:rPr lang="en-US" altLang="zh-CN" dirty="0"/>
              <a:t>str</a:t>
            </a:r>
            <a:r>
              <a:rPr lang="zh-CN" altLang="en-US" dirty="0"/>
              <a:t>元素一个个扫描，遇到数字型则进栈</a:t>
            </a:r>
            <a:r>
              <a:rPr lang="en-US" altLang="zh-CN" dirty="0"/>
              <a:t>stack1</a:t>
            </a:r>
            <a:r>
              <a:rPr lang="zh-CN" altLang="en-US" dirty="0"/>
              <a:t>，遇到运算符型，则要看看栈</a:t>
            </a:r>
            <a:r>
              <a:rPr lang="en-US" altLang="zh-CN" dirty="0"/>
              <a:t>stack2</a:t>
            </a:r>
            <a:r>
              <a:rPr lang="zh-CN" altLang="en-US" dirty="0"/>
              <a:t>栈顶元素运算符优先级是否比自己大或等于，如果真比自己大，那么那个运算符出栈，假设出栈是运算符</a:t>
            </a:r>
            <a:r>
              <a:rPr lang="en-US" altLang="zh-CN" dirty="0"/>
              <a:t>a</a:t>
            </a:r>
            <a:r>
              <a:rPr lang="zh-CN" altLang="en-US" dirty="0"/>
              <a:t>，那么此时从</a:t>
            </a:r>
            <a:r>
              <a:rPr lang="en-US" altLang="zh-CN" dirty="0"/>
              <a:t>stack1</a:t>
            </a:r>
            <a:r>
              <a:rPr lang="zh-CN" altLang="en-US" dirty="0"/>
              <a:t>中出栈两个数字</a:t>
            </a:r>
            <a:r>
              <a:rPr lang="en-US" altLang="zh-CN" dirty="0"/>
              <a:t>b</a:t>
            </a:r>
            <a:r>
              <a:rPr lang="zh-CN" altLang="en-US" dirty="0"/>
              <a:t>、</a:t>
            </a:r>
            <a:r>
              <a:rPr lang="en-US" altLang="zh-CN" dirty="0"/>
              <a:t>c</a:t>
            </a:r>
            <a:r>
              <a:rPr lang="zh-CN" altLang="en-US" dirty="0"/>
              <a:t>参与运算，把运算结果进栈</a:t>
            </a:r>
            <a:r>
              <a:rPr lang="en-US" altLang="zh-CN" dirty="0"/>
              <a:t>stack1</a:t>
            </a:r>
            <a:r>
              <a:rPr lang="zh-CN" altLang="en-US" dirty="0"/>
              <a:t>，此时此字符还不能进栈，如果栈顶优先级还比自己大或等于，那么那个栈顶运算符还要拿出来运算，直到有小于自己的运算符，自己才进栈；遇到‘（’直接进</a:t>
            </a:r>
            <a:r>
              <a:rPr lang="en-US" altLang="zh-CN" dirty="0"/>
              <a:t>stack2</a:t>
            </a:r>
            <a:r>
              <a:rPr lang="zh-CN" altLang="en-US" dirty="0"/>
              <a:t>，遇到’）’，则就要把这一对括号之间运算符都一个个拿出来运算，当</a:t>
            </a:r>
            <a:r>
              <a:rPr lang="en-US" altLang="zh-CN" dirty="0"/>
              <a:t>str[</a:t>
            </a:r>
            <a:r>
              <a:rPr lang="en-US" altLang="zh-CN" dirty="0" err="1"/>
              <a:t>i</a:t>
            </a:r>
            <a:r>
              <a:rPr lang="en-US" altLang="zh-CN" dirty="0"/>
              <a:t>]</a:t>
            </a:r>
            <a:r>
              <a:rPr lang="zh-CN" altLang="en-US" dirty="0"/>
              <a:t>读到’</a:t>
            </a:r>
            <a:r>
              <a:rPr lang="en-US" altLang="zh-CN" dirty="0"/>
              <a:t>#’</a:t>
            </a:r>
            <a:r>
              <a:rPr lang="zh-CN" altLang="en-US" dirty="0"/>
              <a:t>那么扫描结束，结束后还要注意</a:t>
            </a:r>
            <a:r>
              <a:rPr lang="en-US" altLang="zh-CN" dirty="0"/>
              <a:t>stack2</a:t>
            </a:r>
            <a:r>
              <a:rPr lang="zh-CN" altLang="en-US" dirty="0"/>
              <a:t>里应该还有一个运算符，于是还要多加一步运算，最终</a:t>
            </a:r>
            <a:r>
              <a:rPr lang="en-US" altLang="zh-CN" dirty="0"/>
              <a:t>stack1</a:t>
            </a:r>
            <a:r>
              <a:rPr lang="zh-CN" altLang="en-US" dirty="0"/>
              <a:t>中剩一个数，那就是计算结果</a:t>
            </a:r>
          </a:p>
        </p:txBody>
      </p:sp>
      <p:sp>
        <p:nvSpPr>
          <p:cNvPr id="4" name="灯片编号占位符 3"/>
          <p:cNvSpPr>
            <a:spLocks noGrp="1"/>
          </p:cNvSpPr>
          <p:nvPr>
            <p:ph type="sldNum" sz="quarter" idx="5"/>
          </p:nvPr>
        </p:nvSpPr>
        <p:spPr/>
        <p:txBody>
          <a:bodyPr/>
          <a:lstStyle/>
          <a:p>
            <a:fld id="{56A14D61-B477-4B9A-9DAA-FBEA0BE8A8D5}" type="slidenum">
              <a:rPr lang="zh-CN" altLang="en-US" smtClean="0"/>
              <a:t>18</a:t>
            </a:fld>
            <a:endParaRPr lang="zh-CN" altLang="en-US"/>
          </a:p>
        </p:txBody>
      </p:sp>
    </p:spTree>
    <p:extLst>
      <p:ext uri="{BB962C8B-B14F-4D97-AF65-F5344CB8AC3E}">
        <p14:creationId xmlns:p14="http://schemas.microsoft.com/office/powerpoint/2010/main" val="2940973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897" y="2130315"/>
            <a:ext cx="10364208" cy="1470052"/>
          </a:xfrm>
        </p:spPr>
        <p:txBody>
          <a:bodyPr/>
          <a:lstStyle/>
          <a:p>
            <a:r>
              <a:rPr lang="zh-CN" altLang="en-US" noProof="1"/>
              <a:t>单击此处编辑母版标题样式</a:t>
            </a:r>
          </a:p>
        </p:txBody>
      </p:sp>
      <p:sp>
        <p:nvSpPr>
          <p:cNvPr id="3" name="副标题 2"/>
          <p:cNvSpPr>
            <a:spLocks noGrp="1"/>
          </p:cNvSpPr>
          <p:nvPr>
            <p:ph type="subTitle" idx="1"/>
          </p:nvPr>
        </p:nvSpPr>
        <p:spPr>
          <a:xfrm>
            <a:off x="1827793" y="3885976"/>
            <a:ext cx="8536416" cy="1752301"/>
          </a:xfrm>
        </p:spPr>
        <p:txBody>
          <a:bodyPr/>
          <a:lstStyle>
            <a:lvl1pPr marL="0" indent="0" algn="ctr">
              <a:buNone/>
              <a:defRPr/>
            </a:lvl1pPr>
            <a:lvl2pPr marL="483855" indent="0" algn="ctr">
              <a:buNone/>
              <a:defRPr/>
            </a:lvl2pPr>
            <a:lvl3pPr marL="967710" indent="0" algn="ctr">
              <a:buNone/>
              <a:defRPr/>
            </a:lvl3pPr>
            <a:lvl4pPr marL="1451564" indent="0" algn="ctr">
              <a:buNone/>
              <a:defRPr/>
            </a:lvl4pPr>
            <a:lvl5pPr marL="1935419" indent="0" algn="ctr">
              <a:buNone/>
              <a:defRPr/>
            </a:lvl5pPr>
            <a:lvl6pPr marL="2419274" indent="0" algn="ctr">
              <a:buNone/>
              <a:defRPr/>
            </a:lvl6pPr>
            <a:lvl7pPr marL="2903129" indent="0" algn="ctr">
              <a:buNone/>
              <a:defRPr/>
            </a:lvl7pPr>
            <a:lvl8pPr marL="3386983" indent="0" algn="ctr">
              <a:buNone/>
              <a:defRPr/>
            </a:lvl8pPr>
            <a:lvl9pPr marL="3870838"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657072617"/>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9151807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72712" y="228488"/>
            <a:ext cx="2719288" cy="5893646"/>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310366" y="228488"/>
            <a:ext cx="7947311" cy="5893646"/>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40544915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08282035"/>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5" y="4406795"/>
            <a:ext cx="10364208" cy="1362527"/>
          </a:xfrm>
        </p:spPr>
        <p:txBody>
          <a:bodyPr anchor="t"/>
          <a:lstStyle>
            <a:lvl1pPr algn="l">
              <a:defRPr sz="4233" b="1" cap="all"/>
            </a:lvl1pPr>
          </a:lstStyle>
          <a:p>
            <a:r>
              <a:rPr lang="zh-CN" altLang="en-US" noProof="1"/>
              <a:t>单击此处编辑母版标题样式</a:t>
            </a:r>
          </a:p>
        </p:txBody>
      </p:sp>
      <p:sp>
        <p:nvSpPr>
          <p:cNvPr id="3" name="文本占位符 2"/>
          <p:cNvSpPr>
            <a:spLocks noGrp="1"/>
          </p:cNvSpPr>
          <p:nvPr>
            <p:ph type="body" idx="1"/>
          </p:nvPr>
        </p:nvSpPr>
        <p:spPr>
          <a:xfrm>
            <a:off x="963175" y="2906502"/>
            <a:ext cx="10364208" cy="1500293"/>
          </a:xfrm>
        </p:spPr>
        <p:txBody>
          <a:bodyPr anchor="b"/>
          <a:lstStyle>
            <a:lvl1pPr marL="0" indent="0">
              <a:buNone/>
              <a:defRPr sz="2117"/>
            </a:lvl1pPr>
            <a:lvl2pPr marL="483855" indent="0">
              <a:buNone/>
              <a:defRPr sz="1905"/>
            </a:lvl2pPr>
            <a:lvl3pPr marL="967710" indent="0">
              <a:buNone/>
              <a:defRPr sz="1693"/>
            </a:lvl3pPr>
            <a:lvl4pPr marL="1451564" indent="0">
              <a:buNone/>
              <a:defRPr sz="1482"/>
            </a:lvl4pPr>
            <a:lvl5pPr marL="1935419" indent="0">
              <a:buNone/>
              <a:defRPr sz="1482"/>
            </a:lvl5pPr>
            <a:lvl6pPr marL="2419274" indent="0">
              <a:buNone/>
              <a:defRPr sz="1482"/>
            </a:lvl6pPr>
            <a:lvl7pPr marL="2903129" indent="0">
              <a:buNone/>
              <a:defRPr sz="1482"/>
            </a:lvl7pPr>
            <a:lvl8pPr marL="3386983" indent="0">
              <a:buNone/>
              <a:defRPr sz="1482"/>
            </a:lvl8pPr>
            <a:lvl9pPr marL="3870838" indent="0">
              <a:buNone/>
              <a:defRPr sz="1482"/>
            </a:lvl9pPr>
          </a:lstStyle>
          <a:p>
            <a:pPr lvl="0"/>
            <a:r>
              <a:rPr lang="zh-CN" altLang="en-US" noProof="1"/>
              <a:t>单击此处编辑母版文本样式</a:t>
            </a:r>
          </a:p>
        </p:txBody>
      </p:sp>
    </p:spTree>
    <p:extLst>
      <p:ext uri="{BB962C8B-B14F-4D97-AF65-F5344CB8AC3E}">
        <p14:creationId xmlns:p14="http://schemas.microsoft.com/office/powerpoint/2010/main" val="175195317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310367" y="1698541"/>
            <a:ext cx="4974908" cy="4423594"/>
          </a:xfrm>
        </p:spPr>
        <p:txBody>
          <a:bodyPr/>
          <a:lstStyle>
            <a:lvl1pPr>
              <a:defRPr sz="2963"/>
            </a:lvl1pPr>
            <a:lvl2pPr>
              <a:defRPr sz="2540"/>
            </a:lvl2pPr>
            <a:lvl3pPr>
              <a:defRPr sz="2117"/>
            </a:lvl3pPr>
            <a:lvl4pPr>
              <a:defRPr sz="1905"/>
            </a:lvl4pPr>
            <a:lvl5pPr>
              <a:defRPr sz="1905"/>
            </a:lvl5pPr>
            <a:lvl6pPr>
              <a:defRPr sz="1905"/>
            </a:lvl6pPr>
            <a:lvl7pPr>
              <a:defRPr sz="1905"/>
            </a:lvl7pPr>
            <a:lvl8pPr>
              <a:defRPr sz="1905"/>
            </a:lvl8pPr>
            <a:lvl9pPr>
              <a:defRPr sz="190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500309" y="1698541"/>
            <a:ext cx="4974910" cy="4423594"/>
          </a:xfrm>
        </p:spPr>
        <p:txBody>
          <a:bodyPr/>
          <a:lstStyle>
            <a:lvl1pPr>
              <a:defRPr sz="2963"/>
            </a:lvl1pPr>
            <a:lvl2pPr>
              <a:defRPr sz="2540"/>
            </a:lvl2pPr>
            <a:lvl3pPr>
              <a:defRPr sz="2117"/>
            </a:lvl3pPr>
            <a:lvl4pPr>
              <a:defRPr sz="1905"/>
            </a:lvl4pPr>
            <a:lvl5pPr>
              <a:defRPr sz="1905"/>
            </a:lvl5pPr>
            <a:lvl6pPr>
              <a:defRPr sz="1905"/>
            </a:lvl6pPr>
            <a:lvl7pPr>
              <a:defRPr sz="1905"/>
            </a:lvl7pPr>
            <a:lvl8pPr>
              <a:defRPr sz="1905"/>
            </a:lvl8pPr>
            <a:lvl9pPr>
              <a:defRPr sz="1905"/>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7096618"/>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265" y="273850"/>
            <a:ext cx="10973472" cy="114412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264" y="1535574"/>
            <a:ext cx="5387059" cy="640103"/>
          </a:xfrm>
        </p:spPr>
        <p:txBody>
          <a:bodyPr anchor="b"/>
          <a:lstStyle>
            <a:lvl1pPr marL="0" indent="0">
              <a:buNone/>
              <a:defRPr sz="2540" b="1"/>
            </a:lvl1pPr>
            <a:lvl2pPr marL="483855" indent="0">
              <a:buNone/>
              <a:defRPr sz="2117" b="1"/>
            </a:lvl2pPr>
            <a:lvl3pPr marL="967710" indent="0">
              <a:buNone/>
              <a:defRPr sz="1905" b="1"/>
            </a:lvl3pPr>
            <a:lvl4pPr marL="1451564" indent="0">
              <a:buNone/>
              <a:defRPr sz="1693" b="1"/>
            </a:lvl4pPr>
            <a:lvl5pPr marL="1935419" indent="0">
              <a:buNone/>
              <a:defRPr sz="1693" b="1"/>
            </a:lvl5pPr>
            <a:lvl6pPr marL="2419274" indent="0">
              <a:buNone/>
              <a:defRPr sz="1693" b="1"/>
            </a:lvl6pPr>
            <a:lvl7pPr marL="2903129" indent="0">
              <a:buNone/>
              <a:defRPr sz="1693" b="1"/>
            </a:lvl7pPr>
            <a:lvl8pPr marL="3386983" indent="0">
              <a:buNone/>
              <a:defRPr sz="1693" b="1"/>
            </a:lvl8pPr>
            <a:lvl9pPr marL="3870838" indent="0">
              <a:buNone/>
              <a:defRPr sz="1693" b="1"/>
            </a:lvl9pPr>
          </a:lstStyle>
          <a:p>
            <a:pPr lvl="0"/>
            <a:r>
              <a:rPr lang="zh-CN" altLang="en-US" noProof="1"/>
              <a:t>单击此处编辑母版文本样式</a:t>
            </a:r>
          </a:p>
        </p:txBody>
      </p:sp>
      <p:sp>
        <p:nvSpPr>
          <p:cNvPr id="4" name="内容占位符 3"/>
          <p:cNvSpPr>
            <a:spLocks noGrp="1"/>
          </p:cNvSpPr>
          <p:nvPr>
            <p:ph sz="half" idx="2"/>
          </p:nvPr>
        </p:nvSpPr>
        <p:spPr>
          <a:xfrm>
            <a:off x="609264" y="2175677"/>
            <a:ext cx="5387059" cy="3949818"/>
          </a:xfrm>
        </p:spPr>
        <p:txBody>
          <a:bodyPr/>
          <a:lstStyle>
            <a:lvl1pPr>
              <a:defRPr sz="2540"/>
            </a:lvl1pPr>
            <a:lvl2pPr>
              <a:defRPr sz="2117"/>
            </a:lvl2pPr>
            <a:lvl3pPr>
              <a:defRPr sz="1905"/>
            </a:lvl3pPr>
            <a:lvl4pPr>
              <a:defRPr sz="1693"/>
            </a:lvl4pPr>
            <a:lvl5pPr>
              <a:defRPr sz="1693"/>
            </a:lvl5pPr>
            <a:lvl6pPr>
              <a:defRPr sz="1693"/>
            </a:lvl6pPr>
            <a:lvl7pPr>
              <a:defRPr sz="1693"/>
            </a:lvl7pPr>
            <a:lvl8pPr>
              <a:defRPr sz="1693"/>
            </a:lvl8pPr>
            <a:lvl9pPr>
              <a:defRPr sz="1693"/>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439" y="1535574"/>
            <a:ext cx="5389298" cy="640103"/>
          </a:xfrm>
        </p:spPr>
        <p:txBody>
          <a:bodyPr anchor="b"/>
          <a:lstStyle>
            <a:lvl1pPr marL="0" indent="0">
              <a:buNone/>
              <a:defRPr sz="2540" b="1"/>
            </a:lvl1pPr>
            <a:lvl2pPr marL="483855" indent="0">
              <a:buNone/>
              <a:defRPr sz="2117" b="1"/>
            </a:lvl2pPr>
            <a:lvl3pPr marL="967710" indent="0">
              <a:buNone/>
              <a:defRPr sz="1905" b="1"/>
            </a:lvl3pPr>
            <a:lvl4pPr marL="1451564" indent="0">
              <a:buNone/>
              <a:defRPr sz="1693" b="1"/>
            </a:lvl4pPr>
            <a:lvl5pPr marL="1935419" indent="0">
              <a:buNone/>
              <a:defRPr sz="1693" b="1"/>
            </a:lvl5pPr>
            <a:lvl6pPr marL="2419274" indent="0">
              <a:buNone/>
              <a:defRPr sz="1693" b="1"/>
            </a:lvl6pPr>
            <a:lvl7pPr marL="2903129" indent="0">
              <a:buNone/>
              <a:defRPr sz="1693" b="1"/>
            </a:lvl7pPr>
            <a:lvl8pPr marL="3386983" indent="0">
              <a:buNone/>
              <a:defRPr sz="1693" b="1"/>
            </a:lvl8pPr>
            <a:lvl9pPr marL="3870838" indent="0">
              <a:buNone/>
              <a:defRPr sz="1693" b="1"/>
            </a:lvl9pPr>
          </a:lstStyle>
          <a:p>
            <a:pPr lvl="0"/>
            <a:r>
              <a:rPr lang="zh-CN" altLang="en-US" noProof="1"/>
              <a:t>单击此处编辑母版文本样式</a:t>
            </a:r>
          </a:p>
        </p:txBody>
      </p:sp>
      <p:sp>
        <p:nvSpPr>
          <p:cNvPr id="6" name="内容占位符 5"/>
          <p:cNvSpPr>
            <a:spLocks noGrp="1"/>
          </p:cNvSpPr>
          <p:nvPr>
            <p:ph sz="quarter" idx="4"/>
          </p:nvPr>
        </p:nvSpPr>
        <p:spPr>
          <a:xfrm>
            <a:off x="6193439" y="2175677"/>
            <a:ext cx="5389298" cy="3949818"/>
          </a:xfrm>
        </p:spPr>
        <p:txBody>
          <a:bodyPr/>
          <a:lstStyle>
            <a:lvl1pPr>
              <a:defRPr sz="2540"/>
            </a:lvl1pPr>
            <a:lvl2pPr>
              <a:defRPr sz="2117"/>
            </a:lvl2pPr>
            <a:lvl3pPr>
              <a:defRPr sz="1905"/>
            </a:lvl3pPr>
            <a:lvl4pPr>
              <a:defRPr sz="1693"/>
            </a:lvl4pPr>
            <a:lvl5pPr>
              <a:defRPr sz="1693"/>
            </a:lvl5pPr>
            <a:lvl6pPr>
              <a:defRPr sz="1693"/>
            </a:lvl6pPr>
            <a:lvl7pPr>
              <a:defRPr sz="1693"/>
            </a:lvl7pPr>
            <a:lvl8pPr>
              <a:defRPr sz="1693"/>
            </a:lvl8pPr>
            <a:lvl9pPr>
              <a:defRPr sz="1693"/>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32945988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51113203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914342"/>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265" y="273850"/>
            <a:ext cx="4011735" cy="1160920"/>
          </a:xfrm>
        </p:spPr>
        <p:txBody>
          <a:bodyPr anchor="b"/>
          <a:lstStyle>
            <a:lvl1pPr algn="l">
              <a:defRPr sz="2117" b="1"/>
            </a:lvl1pPr>
          </a:lstStyle>
          <a:p>
            <a:r>
              <a:rPr lang="zh-CN" altLang="en-US" noProof="1"/>
              <a:t>单击此处编辑母版标题样式</a:t>
            </a:r>
          </a:p>
        </p:txBody>
      </p:sp>
      <p:sp>
        <p:nvSpPr>
          <p:cNvPr id="3" name="内容占位符 2"/>
          <p:cNvSpPr>
            <a:spLocks noGrp="1"/>
          </p:cNvSpPr>
          <p:nvPr>
            <p:ph idx="1"/>
          </p:nvPr>
        </p:nvSpPr>
        <p:spPr>
          <a:xfrm>
            <a:off x="4766596" y="273850"/>
            <a:ext cx="6816141" cy="5851644"/>
          </a:xfrm>
        </p:spPr>
        <p:txBody>
          <a:bodyPr/>
          <a:lstStyle>
            <a:lvl1pPr>
              <a:defRPr sz="3387"/>
            </a:lvl1pPr>
            <a:lvl2pPr>
              <a:defRPr sz="2963"/>
            </a:lvl2pPr>
            <a:lvl3pPr>
              <a:defRPr sz="2540"/>
            </a:lvl3pPr>
            <a:lvl4pPr>
              <a:defRPr sz="2117"/>
            </a:lvl4pPr>
            <a:lvl5pPr>
              <a:defRPr sz="2117"/>
            </a:lvl5pPr>
            <a:lvl6pPr>
              <a:defRPr sz="2117"/>
            </a:lvl6pPr>
            <a:lvl7pPr>
              <a:defRPr sz="2117"/>
            </a:lvl7pPr>
            <a:lvl8pPr>
              <a:defRPr sz="2117"/>
            </a:lvl8pPr>
            <a:lvl9pPr>
              <a:defRPr sz="2117"/>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265" y="1434770"/>
            <a:ext cx="4011735" cy="4690724"/>
          </a:xfrm>
        </p:spPr>
        <p:txBody>
          <a:bodyPr/>
          <a:lstStyle>
            <a:lvl1pPr marL="0" indent="0">
              <a:buNone/>
              <a:defRPr sz="1482"/>
            </a:lvl1pPr>
            <a:lvl2pPr marL="483855" indent="0">
              <a:buNone/>
              <a:defRPr sz="1270"/>
            </a:lvl2pPr>
            <a:lvl3pPr marL="967710" indent="0">
              <a:buNone/>
              <a:defRPr sz="1058"/>
            </a:lvl3pPr>
            <a:lvl4pPr marL="1451564" indent="0">
              <a:buNone/>
              <a:defRPr sz="952"/>
            </a:lvl4pPr>
            <a:lvl5pPr marL="1935419" indent="0">
              <a:buNone/>
              <a:defRPr sz="952"/>
            </a:lvl5pPr>
            <a:lvl6pPr marL="2419274" indent="0">
              <a:buNone/>
              <a:defRPr sz="952"/>
            </a:lvl6pPr>
            <a:lvl7pPr marL="2903129" indent="0">
              <a:buNone/>
              <a:defRPr sz="952"/>
            </a:lvl7pPr>
            <a:lvl8pPr marL="3386983" indent="0">
              <a:buNone/>
              <a:defRPr sz="952"/>
            </a:lvl8pPr>
            <a:lvl9pPr marL="3870838" indent="0">
              <a:buNone/>
              <a:defRPr sz="952"/>
            </a:lvl9pPr>
          </a:lstStyle>
          <a:p>
            <a:pPr lvl="0"/>
            <a:r>
              <a:rPr lang="zh-CN" altLang="en-US" noProof="1"/>
              <a:t>单击此处编辑母版文本样式</a:t>
            </a:r>
          </a:p>
        </p:txBody>
      </p:sp>
    </p:spTree>
    <p:extLst>
      <p:ext uri="{BB962C8B-B14F-4D97-AF65-F5344CB8AC3E}">
        <p14:creationId xmlns:p14="http://schemas.microsoft.com/office/powerpoint/2010/main" val="138437240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018" y="4799929"/>
            <a:ext cx="7315648" cy="567860"/>
          </a:xfrm>
        </p:spPr>
        <p:txBody>
          <a:bodyPr anchor="b"/>
          <a:lstStyle>
            <a:lvl1pPr algn="l">
              <a:defRPr sz="2117" b="1"/>
            </a:lvl1pPr>
          </a:lstStyle>
          <a:p>
            <a:r>
              <a:rPr lang="zh-CN" altLang="en-US" noProof="1"/>
              <a:t>单击此处编辑母版标题样式</a:t>
            </a:r>
          </a:p>
        </p:txBody>
      </p:sp>
      <p:sp>
        <p:nvSpPr>
          <p:cNvPr id="3" name="图片占位符 2"/>
          <p:cNvSpPr>
            <a:spLocks noGrp="1"/>
          </p:cNvSpPr>
          <p:nvPr>
            <p:ph type="pic" idx="1"/>
          </p:nvPr>
        </p:nvSpPr>
        <p:spPr>
          <a:xfrm>
            <a:off x="2390018" y="613223"/>
            <a:ext cx="7315648" cy="4114463"/>
          </a:xfrm>
        </p:spPr>
        <p:txBody>
          <a:bodyPr/>
          <a:lstStyle>
            <a:lvl1pPr marL="0" indent="0">
              <a:buNone/>
              <a:defRPr sz="3387"/>
            </a:lvl1pPr>
            <a:lvl2pPr marL="483855" indent="0">
              <a:buNone/>
              <a:defRPr sz="2963"/>
            </a:lvl2pPr>
            <a:lvl3pPr marL="967710" indent="0">
              <a:buNone/>
              <a:defRPr sz="2540"/>
            </a:lvl3pPr>
            <a:lvl4pPr marL="1451564" indent="0">
              <a:buNone/>
              <a:defRPr sz="2117"/>
            </a:lvl4pPr>
            <a:lvl5pPr marL="1935419" indent="0">
              <a:buNone/>
              <a:defRPr sz="2117"/>
            </a:lvl5pPr>
            <a:lvl6pPr marL="2419274" indent="0">
              <a:buNone/>
              <a:defRPr sz="2117"/>
            </a:lvl6pPr>
            <a:lvl7pPr marL="2903129" indent="0">
              <a:buNone/>
              <a:defRPr sz="2117"/>
            </a:lvl7pPr>
            <a:lvl8pPr marL="3386983" indent="0">
              <a:buNone/>
              <a:defRPr sz="2117"/>
            </a:lvl8pPr>
            <a:lvl9pPr marL="3870838" indent="0">
              <a:buNone/>
              <a:defRPr sz="2117"/>
            </a:lvl9pPr>
          </a:lstStyle>
          <a:p>
            <a:pPr lvl="0"/>
            <a:endParaRPr lang="zh-CN" altLang="en-US" noProof="0"/>
          </a:p>
        </p:txBody>
      </p:sp>
      <p:sp>
        <p:nvSpPr>
          <p:cNvPr id="4" name="文本占位符 3"/>
          <p:cNvSpPr>
            <a:spLocks noGrp="1"/>
          </p:cNvSpPr>
          <p:nvPr>
            <p:ph type="body" sz="half" idx="2"/>
          </p:nvPr>
        </p:nvSpPr>
        <p:spPr>
          <a:xfrm>
            <a:off x="2390018" y="5367788"/>
            <a:ext cx="7315648" cy="804748"/>
          </a:xfrm>
        </p:spPr>
        <p:txBody>
          <a:bodyPr/>
          <a:lstStyle>
            <a:lvl1pPr marL="0" indent="0">
              <a:buNone/>
              <a:defRPr sz="1482"/>
            </a:lvl1pPr>
            <a:lvl2pPr marL="483855" indent="0">
              <a:buNone/>
              <a:defRPr sz="1270"/>
            </a:lvl2pPr>
            <a:lvl3pPr marL="967710" indent="0">
              <a:buNone/>
              <a:defRPr sz="1058"/>
            </a:lvl3pPr>
            <a:lvl4pPr marL="1451564" indent="0">
              <a:buNone/>
              <a:defRPr sz="952"/>
            </a:lvl4pPr>
            <a:lvl5pPr marL="1935419" indent="0">
              <a:buNone/>
              <a:defRPr sz="952"/>
            </a:lvl5pPr>
            <a:lvl6pPr marL="2419274" indent="0">
              <a:buNone/>
              <a:defRPr sz="952"/>
            </a:lvl6pPr>
            <a:lvl7pPr marL="2903129" indent="0">
              <a:buNone/>
              <a:defRPr sz="952"/>
            </a:lvl7pPr>
            <a:lvl8pPr marL="3386983" indent="0">
              <a:buNone/>
              <a:defRPr sz="952"/>
            </a:lvl8pPr>
            <a:lvl9pPr marL="3870838" indent="0">
              <a:buNone/>
              <a:defRPr sz="952"/>
            </a:lvl9pPr>
          </a:lstStyle>
          <a:p>
            <a:pPr lvl="0"/>
            <a:r>
              <a:rPr lang="zh-CN" altLang="en-US" noProof="1"/>
              <a:t>单击此处编辑母版文本样式</a:t>
            </a:r>
          </a:p>
        </p:txBody>
      </p:sp>
    </p:spTree>
    <p:extLst>
      <p:ext uri="{BB962C8B-B14F-4D97-AF65-F5344CB8AC3E}">
        <p14:creationId xmlns:p14="http://schemas.microsoft.com/office/powerpoint/2010/main" val="81119660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未知">
            <a:extLst>
              <a:ext uri="{FF2B5EF4-FFF2-40B4-BE49-F238E27FC236}">
                <a16:creationId xmlns:a16="http://schemas.microsoft.com/office/drawing/2014/main" id="{2B75515B-DCF4-42AB-BF0E-7F32586606D5}"/>
              </a:ext>
            </a:extLst>
          </p:cNvPr>
          <p:cNvSpPr>
            <a:spLocks noChangeArrowheads="1"/>
          </p:cNvSpPr>
          <p:nvPr/>
        </p:nvSpPr>
        <p:spPr bwMode="auto">
          <a:xfrm>
            <a:off x="1695637" y="0"/>
            <a:ext cx="8032429" cy="540979"/>
          </a:xfrm>
          <a:custGeom>
            <a:avLst/>
            <a:gdLst>
              <a:gd name="T0" fmla="*/ 0 w 21600"/>
              <a:gd name="T1" fmla="*/ 21600 h 21600"/>
              <a:gd name="T2" fmla="*/ 163 w 21600"/>
              <a:gd name="T3" fmla="*/ 19926 h 21600"/>
              <a:gd name="T4" fmla="*/ 341 w 21600"/>
              <a:gd name="T5" fmla="*/ 18253 h 21600"/>
              <a:gd name="T6" fmla="*/ 532 w 21600"/>
              <a:gd name="T7" fmla="*/ 16884 h 21600"/>
              <a:gd name="T8" fmla="*/ 696 w 21600"/>
              <a:gd name="T9" fmla="*/ 15211 h 21600"/>
              <a:gd name="T10" fmla="*/ 874 w 21600"/>
              <a:gd name="T11" fmla="*/ 13842 h 21600"/>
              <a:gd name="T12" fmla="*/ 1051 w 21600"/>
              <a:gd name="T13" fmla="*/ 12321 h 21600"/>
              <a:gd name="T14" fmla="*/ 1229 w 21600"/>
              <a:gd name="T15" fmla="*/ 10951 h 21600"/>
              <a:gd name="T16" fmla="*/ 1420 w 21600"/>
              <a:gd name="T17" fmla="*/ 9582 h 21600"/>
              <a:gd name="T18" fmla="*/ 1598 w 21600"/>
              <a:gd name="T19" fmla="*/ 8365 h 21600"/>
              <a:gd name="T20" fmla="*/ 1775 w 21600"/>
              <a:gd name="T21" fmla="*/ 6996 h 21600"/>
              <a:gd name="T22" fmla="*/ 1953 w 21600"/>
              <a:gd name="T23" fmla="*/ 5780 h 21600"/>
              <a:gd name="T24" fmla="*/ 2144 w 21600"/>
              <a:gd name="T25" fmla="*/ 4563 h 21600"/>
              <a:gd name="T26" fmla="*/ 2336 w 21600"/>
              <a:gd name="T27" fmla="*/ 3346 h 21600"/>
              <a:gd name="T28" fmla="*/ 2513 w 21600"/>
              <a:gd name="T29" fmla="*/ 2129 h 21600"/>
              <a:gd name="T30" fmla="*/ 2691 w 21600"/>
              <a:gd name="T31" fmla="*/ 1064 h 21600"/>
              <a:gd name="T32" fmla="*/ 2868 w 21600"/>
              <a:gd name="T33" fmla="*/ 0 h 21600"/>
              <a:gd name="T34" fmla="*/ 1912 w 21600"/>
              <a:gd name="T35" fmla="*/ 0 h 21600"/>
              <a:gd name="T36" fmla="*/ 1775 w 21600"/>
              <a:gd name="T37" fmla="*/ 1216 h 21600"/>
              <a:gd name="T38" fmla="*/ 1666 w 21600"/>
              <a:gd name="T39" fmla="*/ 2281 h 21600"/>
              <a:gd name="T40" fmla="*/ 1529 w 21600"/>
              <a:gd name="T41" fmla="*/ 3498 h 21600"/>
              <a:gd name="T42" fmla="*/ 1407 w 21600"/>
              <a:gd name="T43" fmla="*/ 4715 h 21600"/>
              <a:gd name="T44" fmla="*/ 1284 w 21600"/>
              <a:gd name="T45" fmla="*/ 6084 h 21600"/>
              <a:gd name="T46" fmla="*/ 1161 w 21600"/>
              <a:gd name="T47" fmla="*/ 7301 h 21600"/>
              <a:gd name="T48" fmla="*/ 1038 w 21600"/>
              <a:gd name="T49" fmla="*/ 8670 h 21600"/>
              <a:gd name="T50" fmla="*/ 928 w 21600"/>
              <a:gd name="T51" fmla="*/ 9887 h 21600"/>
              <a:gd name="T52" fmla="*/ 805 w 21600"/>
              <a:gd name="T53" fmla="*/ 11408 h 21600"/>
              <a:gd name="T54" fmla="*/ 696 w 21600"/>
              <a:gd name="T55" fmla="*/ 12625 h 21600"/>
              <a:gd name="T56" fmla="*/ 559 w 21600"/>
              <a:gd name="T57" fmla="*/ 14146 h 21600"/>
              <a:gd name="T58" fmla="*/ 450 w 21600"/>
              <a:gd name="T59" fmla="*/ 15515 h 21600"/>
              <a:gd name="T60" fmla="*/ 327 w 21600"/>
              <a:gd name="T61" fmla="*/ 17036 h 21600"/>
              <a:gd name="T62" fmla="*/ 218 w 21600"/>
              <a:gd name="T63" fmla="*/ 18405 h 21600"/>
              <a:gd name="T64" fmla="*/ 95 w 21600"/>
              <a:gd name="T65" fmla="*/ 20078 h 21600"/>
              <a:gd name="T66" fmla="*/ 0 w 21600"/>
              <a:gd name="T67" fmla="*/ 21600 h 21600"/>
              <a:gd name="T68" fmla="*/ 21558 w 21600"/>
              <a:gd name="T69" fmla="*/ 0 h 21600"/>
              <a:gd name="T70" fmla="*/ 21586 w 21600"/>
              <a:gd name="T71" fmla="*/ 0 h 21600"/>
              <a:gd name="T72" fmla="*/ 21600 w 21600"/>
              <a:gd name="T73" fmla="*/ 0 h 21600"/>
              <a:gd name="T74" fmla="*/ 21586 w 21600"/>
              <a:gd name="T75" fmla="*/ 0 h 21600"/>
              <a:gd name="T76" fmla="*/ 21572 w 21600"/>
              <a:gd name="T77" fmla="*/ 0 h 21600"/>
              <a:gd name="T78" fmla="*/ 21558 w 21600"/>
              <a:gd name="T79"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600" h="21600">
                <a:moveTo>
                  <a:pt x="0" y="21600"/>
                </a:moveTo>
                <a:lnTo>
                  <a:pt x="163" y="19926"/>
                </a:lnTo>
                <a:lnTo>
                  <a:pt x="341" y="18253"/>
                </a:lnTo>
                <a:lnTo>
                  <a:pt x="532" y="16884"/>
                </a:lnTo>
                <a:lnTo>
                  <a:pt x="696" y="15211"/>
                </a:lnTo>
                <a:lnTo>
                  <a:pt x="874" y="13842"/>
                </a:lnTo>
                <a:lnTo>
                  <a:pt x="1051" y="12321"/>
                </a:lnTo>
                <a:lnTo>
                  <a:pt x="1229" y="10951"/>
                </a:lnTo>
                <a:lnTo>
                  <a:pt x="1420" y="9582"/>
                </a:lnTo>
                <a:lnTo>
                  <a:pt x="1598" y="8365"/>
                </a:lnTo>
                <a:lnTo>
                  <a:pt x="1775" y="6996"/>
                </a:lnTo>
                <a:lnTo>
                  <a:pt x="1953" y="5780"/>
                </a:lnTo>
                <a:lnTo>
                  <a:pt x="2144" y="4563"/>
                </a:lnTo>
                <a:lnTo>
                  <a:pt x="2336" y="3346"/>
                </a:lnTo>
                <a:lnTo>
                  <a:pt x="2513" y="2129"/>
                </a:lnTo>
                <a:lnTo>
                  <a:pt x="2691" y="1064"/>
                </a:lnTo>
                <a:lnTo>
                  <a:pt x="2868" y="0"/>
                </a:lnTo>
                <a:lnTo>
                  <a:pt x="1912" y="0"/>
                </a:lnTo>
                <a:lnTo>
                  <a:pt x="1775" y="1216"/>
                </a:lnTo>
                <a:lnTo>
                  <a:pt x="1666" y="2281"/>
                </a:lnTo>
                <a:lnTo>
                  <a:pt x="1529" y="3498"/>
                </a:lnTo>
                <a:lnTo>
                  <a:pt x="1407" y="4715"/>
                </a:lnTo>
                <a:lnTo>
                  <a:pt x="1284" y="6084"/>
                </a:lnTo>
                <a:lnTo>
                  <a:pt x="1161" y="7301"/>
                </a:lnTo>
                <a:lnTo>
                  <a:pt x="1038" y="8670"/>
                </a:lnTo>
                <a:lnTo>
                  <a:pt x="928" y="9887"/>
                </a:lnTo>
                <a:lnTo>
                  <a:pt x="805" y="11408"/>
                </a:lnTo>
                <a:lnTo>
                  <a:pt x="696" y="12625"/>
                </a:lnTo>
                <a:lnTo>
                  <a:pt x="559" y="14146"/>
                </a:lnTo>
                <a:lnTo>
                  <a:pt x="450" y="15515"/>
                </a:lnTo>
                <a:lnTo>
                  <a:pt x="327" y="17036"/>
                </a:lnTo>
                <a:lnTo>
                  <a:pt x="218" y="18405"/>
                </a:lnTo>
                <a:lnTo>
                  <a:pt x="95" y="20078"/>
                </a:lnTo>
                <a:lnTo>
                  <a:pt x="0" y="21600"/>
                </a:lnTo>
                <a:close/>
                <a:moveTo>
                  <a:pt x="21558" y="0"/>
                </a:moveTo>
                <a:lnTo>
                  <a:pt x="21586" y="0"/>
                </a:lnTo>
                <a:lnTo>
                  <a:pt x="21600" y="0"/>
                </a:lnTo>
                <a:lnTo>
                  <a:pt x="21586" y="0"/>
                </a:lnTo>
                <a:lnTo>
                  <a:pt x="21572" y="0"/>
                </a:lnTo>
                <a:lnTo>
                  <a:pt x="21558" y="0"/>
                </a:lnTo>
              </a:path>
            </a:pathLst>
          </a:custGeom>
          <a:solidFill>
            <a:srgbClr val="C3C3C2"/>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grpSp>
        <p:nvGrpSpPr>
          <p:cNvPr id="1027" name="Group 13">
            <a:extLst>
              <a:ext uri="{FF2B5EF4-FFF2-40B4-BE49-F238E27FC236}">
                <a16:creationId xmlns:a16="http://schemas.microsoft.com/office/drawing/2014/main" id="{441C0D1E-EB5E-442E-9D34-2F51B6A74FD3}"/>
              </a:ext>
            </a:extLst>
          </p:cNvPr>
          <p:cNvGrpSpPr>
            <a:grpSpLocks/>
          </p:cNvGrpSpPr>
          <p:nvPr/>
        </p:nvGrpSpPr>
        <p:grpSpPr bwMode="auto">
          <a:xfrm>
            <a:off x="481589" y="0"/>
            <a:ext cx="2215301" cy="2266400"/>
            <a:chOff x="0" y="0"/>
            <a:chExt cx="989" cy="1349"/>
          </a:xfrm>
        </p:grpSpPr>
        <p:sp>
          <p:nvSpPr>
            <p:cNvPr id="3" name="未知">
              <a:extLst>
                <a:ext uri="{FF2B5EF4-FFF2-40B4-BE49-F238E27FC236}">
                  <a16:creationId xmlns:a16="http://schemas.microsoft.com/office/drawing/2014/main" id="{8B4DCABF-3414-48F8-A3DA-ECFFC7A805A6}"/>
                </a:ext>
              </a:extLst>
            </p:cNvPr>
            <p:cNvSpPr>
              <a:spLocks noChangeArrowheads="1"/>
            </p:cNvSpPr>
            <p:nvPr/>
          </p:nvSpPr>
          <p:spPr bwMode="auto">
            <a:xfrm>
              <a:off x="0" y="1286"/>
              <a:ext cx="64" cy="63"/>
            </a:xfrm>
            <a:custGeom>
              <a:avLst/>
              <a:gdLst>
                <a:gd name="T0" fmla="*/ 9256 w 21600"/>
                <a:gd name="T1" fmla="*/ 0 h 21600"/>
                <a:gd name="T2" fmla="*/ 10028 w 21600"/>
                <a:gd name="T3" fmla="*/ 0 h 21600"/>
                <a:gd name="T4" fmla="*/ 11571 w 21600"/>
                <a:gd name="T5" fmla="*/ 0 h 21600"/>
                <a:gd name="T6" fmla="*/ 12342 w 21600"/>
                <a:gd name="T7" fmla="*/ 0 h 21600"/>
                <a:gd name="T8" fmla="*/ 13114 w 21600"/>
                <a:gd name="T9" fmla="*/ 0 h 21600"/>
                <a:gd name="T10" fmla="*/ 14656 w 21600"/>
                <a:gd name="T11" fmla="*/ 771 h 21600"/>
                <a:gd name="T12" fmla="*/ 15428 w 21600"/>
                <a:gd name="T13" fmla="*/ 771 h 21600"/>
                <a:gd name="T14" fmla="*/ 16971 w 21600"/>
                <a:gd name="T15" fmla="*/ 1542 h 21600"/>
                <a:gd name="T16" fmla="*/ 17742 w 21600"/>
                <a:gd name="T17" fmla="*/ 2314 h 21600"/>
                <a:gd name="T18" fmla="*/ 18514 w 21600"/>
                <a:gd name="T19" fmla="*/ 3085 h 21600"/>
                <a:gd name="T20" fmla="*/ 19285 w 21600"/>
                <a:gd name="T21" fmla="*/ 3856 h 21600"/>
                <a:gd name="T22" fmla="*/ 20056 w 21600"/>
                <a:gd name="T23" fmla="*/ 4628 h 21600"/>
                <a:gd name="T24" fmla="*/ 20056 w 21600"/>
                <a:gd name="T25" fmla="*/ 5400 h 21600"/>
                <a:gd name="T26" fmla="*/ 20828 w 21600"/>
                <a:gd name="T27" fmla="*/ 6171 h 21600"/>
                <a:gd name="T28" fmla="*/ 21600 w 21600"/>
                <a:gd name="T29" fmla="*/ 7714 h 21600"/>
                <a:gd name="T30" fmla="*/ 21600 w 21600"/>
                <a:gd name="T31" fmla="*/ 8485 h 21600"/>
                <a:gd name="T32" fmla="*/ 21600 w 21600"/>
                <a:gd name="T33" fmla="*/ 9256 h 21600"/>
                <a:gd name="T34" fmla="*/ 21600 w 21600"/>
                <a:gd name="T35" fmla="*/ 10028 h 21600"/>
                <a:gd name="T36" fmla="*/ 21600 w 21600"/>
                <a:gd name="T37" fmla="*/ 11571 h 21600"/>
                <a:gd name="T38" fmla="*/ 21600 w 21600"/>
                <a:gd name="T39" fmla="*/ 12342 h 21600"/>
                <a:gd name="T40" fmla="*/ 21600 w 21600"/>
                <a:gd name="T41" fmla="*/ 13885 h 21600"/>
                <a:gd name="T42" fmla="*/ 20828 w 21600"/>
                <a:gd name="T43" fmla="*/ 14656 h 21600"/>
                <a:gd name="T44" fmla="*/ 20828 w 21600"/>
                <a:gd name="T45" fmla="*/ 15428 h 21600"/>
                <a:gd name="T46" fmla="*/ 20056 w 21600"/>
                <a:gd name="T47" fmla="*/ 16971 h 21600"/>
                <a:gd name="T48" fmla="*/ 19285 w 21600"/>
                <a:gd name="T49" fmla="*/ 17742 h 21600"/>
                <a:gd name="T50" fmla="*/ 18514 w 21600"/>
                <a:gd name="T51" fmla="*/ 18514 h 21600"/>
                <a:gd name="T52" fmla="*/ 17742 w 21600"/>
                <a:gd name="T53" fmla="*/ 19285 h 21600"/>
                <a:gd name="T54" fmla="*/ 16971 w 21600"/>
                <a:gd name="T55" fmla="*/ 20056 h 21600"/>
                <a:gd name="T56" fmla="*/ 16200 w 21600"/>
                <a:gd name="T57" fmla="*/ 20056 h 21600"/>
                <a:gd name="T58" fmla="*/ 15428 w 21600"/>
                <a:gd name="T59" fmla="*/ 20828 h 21600"/>
                <a:gd name="T60" fmla="*/ 13885 w 21600"/>
                <a:gd name="T61" fmla="*/ 21600 h 21600"/>
                <a:gd name="T62" fmla="*/ 13114 w 21600"/>
                <a:gd name="T63" fmla="*/ 21600 h 21600"/>
                <a:gd name="T64" fmla="*/ 12342 w 21600"/>
                <a:gd name="T65" fmla="*/ 21600 h 21600"/>
                <a:gd name="T66" fmla="*/ 10800 w 21600"/>
                <a:gd name="T67" fmla="*/ 21600 h 21600"/>
                <a:gd name="T68" fmla="*/ 9256 w 21600"/>
                <a:gd name="T69" fmla="*/ 21600 h 21600"/>
                <a:gd name="T70" fmla="*/ 8485 w 21600"/>
                <a:gd name="T71" fmla="*/ 21600 h 21600"/>
                <a:gd name="T72" fmla="*/ 6942 w 21600"/>
                <a:gd name="T73" fmla="*/ 21600 h 21600"/>
                <a:gd name="T74" fmla="*/ 6171 w 21600"/>
                <a:gd name="T75" fmla="*/ 20828 h 21600"/>
                <a:gd name="T76" fmla="*/ 4628 w 21600"/>
                <a:gd name="T77" fmla="*/ 20056 h 21600"/>
                <a:gd name="T78" fmla="*/ 3856 w 21600"/>
                <a:gd name="T79" fmla="*/ 19285 h 21600"/>
                <a:gd name="T80" fmla="*/ 3085 w 21600"/>
                <a:gd name="T81" fmla="*/ 18514 h 21600"/>
                <a:gd name="T82" fmla="*/ 2314 w 21600"/>
                <a:gd name="T83" fmla="*/ 18514 h 21600"/>
                <a:gd name="T84" fmla="*/ 1542 w 21600"/>
                <a:gd name="T85" fmla="*/ 16971 h 21600"/>
                <a:gd name="T86" fmla="*/ 1542 w 21600"/>
                <a:gd name="T87" fmla="*/ 16200 h 21600"/>
                <a:gd name="T88" fmla="*/ 771 w 21600"/>
                <a:gd name="T89" fmla="*/ 15428 h 21600"/>
                <a:gd name="T90" fmla="*/ 0 w 21600"/>
                <a:gd name="T91" fmla="*/ 13885 h 21600"/>
                <a:gd name="T92" fmla="*/ 0 w 21600"/>
                <a:gd name="T93" fmla="*/ 13114 h 21600"/>
                <a:gd name="T94" fmla="*/ 0 w 21600"/>
                <a:gd name="T95" fmla="*/ 12342 h 21600"/>
                <a:gd name="T96" fmla="*/ 0 w 21600"/>
                <a:gd name="T97" fmla="*/ 10800 h 21600"/>
                <a:gd name="T98" fmla="*/ 0 w 21600"/>
                <a:gd name="T99" fmla="*/ 9256 h 21600"/>
                <a:gd name="T100" fmla="*/ 0 w 21600"/>
                <a:gd name="T101" fmla="*/ 8485 h 21600"/>
                <a:gd name="T102" fmla="*/ 0 w 21600"/>
                <a:gd name="T103" fmla="*/ 6942 h 21600"/>
                <a:gd name="T104" fmla="*/ 771 w 21600"/>
                <a:gd name="T105" fmla="*/ 6171 h 21600"/>
                <a:gd name="T106" fmla="*/ 1542 w 21600"/>
                <a:gd name="T107" fmla="*/ 5400 h 21600"/>
                <a:gd name="T108" fmla="*/ 2314 w 21600"/>
                <a:gd name="T109" fmla="*/ 3856 h 21600"/>
                <a:gd name="T110" fmla="*/ 2314 w 21600"/>
                <a:gd name="T111" fmla="*/ 3085 h 21600"/>
                <a:gd name="T112" fmla="*/ 3085 w 21600"/>
                <a:gd name="T113" fmla="*/ 2314 h 21600"/>
                <a:gd name="T114" fmla="*/ 4628 w 21600"/>
                <a:gd name="T115" fmla="*/ 1542 h 21600"/>
                <a:gd name="T116" fmla="*/ 5400 w 21600"/>
                <a:gd name="T117" fmla="*/ 1542 h 21600"/>
                <a:gd name="T118" fmla="*/ 6171 w 21600"/>
                <a:gd name="T119" fmla="*/ 771 h 21600"/>
                <a:gd name="T120" fmla="*/ 6942 w 21600"/>
                <a:gd name="T121" fmla="*/ 771 h 21600"/>
                <a:gd name="T122" fmla="*/ 7714 w 21600"/>
                <a:gd name="T123" fmla="*/ 0 h 21600"/>
                <a:gd name="T124" fmla="*/ 9256 w 21600"/>
                <a:gd name="T125"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00" h="21600">
                  <a:moveTo>
                    <a:pt x="9256" y="0"/>
                  </a:moveTo>
                  <a:lnTo>
                    <a:pt x="10028" y="0"/>
                  </a:lnTo>
                  <a:lnTo>
                    <a:pt x="11571" y="0"/>
                  </a:lnTo>
                  <a:lnTo>
                    <a:pt x="12342" y="0"/>
                  </a:lnTo>
                  <a:lnTo>
                    <a:pt x="13114" y="0"/>
                  </a:lnTo>
                  <a:lnTo>
                    <a:pt x="14656" y="771"/>
                  </a:lnTo>
                  <a:lnTo>
                    <a:pt x="15428" y="771"/>
                  </a:lnTo>
                  <a:lnTo>
                    <a:pt x="16971" y="1542"/>
                  </a:lnTo>
                  <a:lnTo>
                    <a:pt x="17742" y="2314"/>
                  </a:lnTo>
                  <a:lnTo>
                    <a:pt x="18514" y="3085"/>
                  </a:lnTo>
                  <a:lnTo>
                    <a:pt x="19285" y="3856"/>
                  </a:lnTo>
                  <a:lnTo>
                    <a:pt x="20056" y="4628"/>
                  </a:lnTo>
                  <a:lnTo>
                    <a:pt x="20056" y="5400"/>
                  </a:lnTo>
                  <a:lnTo>
                    <a:pt x="20828" y="6171"/>
                  </a:lnTo>
                  <a:lnTo>
                    <a:pt x="21600" y="7714"/>
                  </a:lnTo>
                  <a:lnTo>
                    <a:pt x="21600" y="8485"/>
                  </a:lnTo>
                  <a:lnTo>
                    <a:pt x="21600" y="9256"/>
                  </a:lnTo>
                  <a:lnTo>
                    <a:pt x="21600" y="10028"/>
                  </a:lnTo>
                  <a:lnTo>
                    <a:pt x="21600" y="11571"/>
                  </a:lnTo>
                  <a:lnTo>
                    <a:pt x="21600" y="12342"/>
                  </a:lnTo>
                  <a:lnTo>
                    <a:pt x="21600" y="13885"/>
                  </a:lnTo>
                  <a:lnTo>
                    <a:pt x="20828" y="14656"/>
                  </a:lnTo>
                  <a:lnTo>
                    <a:pt x="20828" y="15428"/>
                  </a:lnTo>
                  <a:lnTo>
                    <a:pt x="20056" y="16971"/>
                  </a:lnTo>
                  <a:lnTo>
                    <a:pt x="19285" y="17742"/>
                  </a:lnTo>
                  <a:lnTo>
                    <a:pt x="18514" y="18514"/>
                  </a:lnTo>
                  <a:lnTo>
                    <a:pt x="17742" y="19285"/>
                  </a:lnTo>
                  <a:lnTo>
                    <a:pt x="16971" y="20056"/>
                  </a:lnTo>
                  <a:lnTo>
                    <a:pt x="16200" y="20056"/>
                  </a:lnTo>
                  <a:lnTo>
                    <a:pt x="15428" y="20828"/>
                  </a:lnTo>
                  <a:lnTo>
                    <a:pt x="13885" y="21600"/>
                  </a:lnTo>
                  <a:lnTo>
                    <a:pt x="13114" y="21600"/>
                  </a:lnTo>
                  <a:lnTo>
                    <a:pt x="12342" y="21600"/>
                  </a:lnTo>
                  <a:lnTo>
                    <a:pt x="10800" y="21600"/>
                  </a:lnTo>
                  <a:lnTo>
                    <a:pt x="9256" y="21600"/>
                  </a:lnTo>
                  <a:lnTo>
                    <a:pt x="8485" y="21600"/>
                  </a:lnTo>
                  <a:lnTo>
                    <a:pt x="6942" y="21600"/>
                  </a:lnTo>
                  <a:lnTo>
                    <a:pt x="6171" y="20828"/>
                  </a:lnTo>
                  <a:lnTo>
                    <a:pt x="4628" y="20056"/>
                  </a:lnTo>
                  <a:lnTo>
                    <a:pt x="3856" y="19285"/>
                  </a:lnTo>
                  <a:lnTo>
                    <a:pt x="3085" y="18514"/>
                  </a:lnTo>
                  <a:lnTo>
                    <a:pt x="2314" y="18514"/>
                  </a:lnTo>
                  <a:lnTo>
                    <a:pt x="1542" y="16971"/>
                  </a:lnTo>
                  <a:lnTo>
                    <a:pt x="1542" y="16200"/>
                  </a:lnTo>
                  <a:lnTo>
                    <a:pt x="771" y="15428"/>
                  </a:lnTo>
                  <a:lnTo>
                    <a:pt x="0" y="13885"/>
                  </a:lnTo>
                  <a:lnTo>
                    <a:pt x="0" y="13114"/>
                  </a:lnTo>
                  <a:lnTo>
                    <a:pt x="0" y="12342"/>
                  </a:lnTo>
                  <a:lnTo>
                    <a:pt x="0" y="10800"/>
                  </a:lnTo>
                  <a:lnTo>
                    <a:pt x="0" y="9256"/>
                  </a:lnTo>
                  <a:lnTo>
                    <a:pt x="0" y="8485"/>
                  </a:lnTo>
                  <a:lnTo>
                    <a:pt x="0" y="6942"/>
                  </a:lnTo>
                  <a:lnTo>
                    <a:pt x="771" y="6171"/>
                  </a:lnTo>
                  <a:lnTo>
                    <a:pt x="1542" y="5400"/>
                  </a:lnTo>
                  <a:lnTo>
                    <a:pt x="2314" y="3856"/>
                  </a:lnTo>
                  <a:lnTo>
                    <a:pt x="2314" y="3085"/>
                  </a:lnTo>
                  <a:lnTo>
                    <a:pt x="3085" y="2314"/>
                  </a:lnTo>
                  <a:lnTo>
                    <a:pt x="4628" y="1542"/>
                  </a:lnTo>
                  <a:lnTo>
                    <a:pt x="5400" y="1542"/>
                  </a:lnTo>
                  <a:lnTo>
                    <a:pt x="6171" y="771"/>
                  </a:lnTo>
                  <a:lnTo>
                    <a:pt x="6942" y="771"/>
                  </a:lnTo>
                  <a:lnTo>
                    <a:pt x="7714" y="0"/>
                  </a:lnTo>
                  <a:lnTo>
                    <a:pt x="9256" y="0"/>
                  </a:lnTo>
                </a:path>
              </a:pathLst>
            </a:custGeom>
            <a:solidFill>
              <a:srgbClr val="AAA9A9"/>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4" name="未知">
              <a:extLst>
                <a:ext uri="{FF2B5EF4-FFF2-40B4-BE49-F238E27FC236}">
                  <a16:creationId xmlns:a16="http://schemas.microsoft.com/office/drawing/2014/main" id="{16A12FD4-D540-4049-AC2D-4528DA70D134}"/>
                </a:ext>
              </a:extLst>
            </p:cNvPr>
            <p:cNvSpPr>
              <a:spLocks noChangeArrowheads="1"/>
            </p:cNvSpPr>
            <p:nvPr/>
          </p:nvSpPr>
          <p:spPr bwMode="auto">
            <a:xfrm>
              <a:off x="143" y="181"/>
              <a:ext cx="62" cy="64"/>
            </a:xfrm>
            <a:custGeom>
              <a:avLst/>
              <a:gdLst>
                <a:gd name="T0" fmla="*/ 10399 w 21600"/>
                <a:gd name="T1" fmla="*/ 0 h 21600"/>
                <a:gd name="T2" fmla="*/ 12799 w 21600"/>
                <a:gd name="T3" fmla="*/ 0 h 21600"/>
                <a:gd name="T4" fmla="*/ 15199 w 21600"/>
                <a:gd name="T5" fmla="*/ 771 h 21600"/>
                <a:gd name="T6" fmla="*/ 17599 w 21600"/>
                <a:gd name="T7" fmla="*/ 1542 h 21600"/>
                <a:gd name="T8" fmla="*/ 19199 w 21600"/>
                <a:gd name="T9" fmla="*/ 2314 h 21600"/>
                <a:gd name="T10" fmla="*/ 20799 w 21600"/>
                <a:gd name="T11" fmla="*/ 4628 h 21600"/>
                <a:gd name="T12" fmla="*/ 21600 w 21600"/>
                <a:gd name="T13" fmla="*/ 6171 h 21600"/>
                <a:gd name="T14" fmla="*/ 21600 w 21600"/>
                <a:gd name="T15" fmla="*/ 8485 h 21600"/>
                <a:gd name="T16" fmla="*/ 21600 w 21600"/>
                <a:gd name="T17" fmla="*/ 11571 h 21600"/>
                <a:gd name="T18" fmla="*/ 21600 w 21600"/>
                <a:gd name="T19" fmla="*/ 13114 h 21600"/>
                <a:gd name="T20" fmla="*/ 21600 w 21600"/>
                <a:gd name="T21" fmla="*/ 15428 h 21600"/>
                <a:gd name="T22" fmla="*/ 19999 w 21600"/>
                <a:gd name="T23" fmla="*/ 17742 h 21600"/>
                <a:gd name="T24" fmla="*/ 19199 w 21600"/>
                <a:gd name="T25" fmla="*/ 19285 h 21600"/>
                <a:gd name="T26" fmla="*/ 16799 w 21600"/>
                <a:gd name="T27" fmla="*/ 20056 h 21600"/>
                <a:gd name="T28" fmla="*/ 14399 w 21600"/>
                <a:gd name="T29" fmla="*/ 21600 h 21600"/>
                <a:gd name="T30" fmla="*/ 12799 w 21600"/>
                <a:gd name="T31" fmla="*/ 21600 h 21600"/>
                <a:gd name="T32" fmla="*/ 10399 w 21600"/>
                <a:gd name="T33" fmla="*/ 21600 h 21600"/>
                <a:gd name="T34" fmla="*/ 8799 w 21600"/>
                <a:gd name="T35" fmla="*/ 21600 h 21600"/>
                <a:gd name="T36" fmla="*/ 6399 w 21600"/>
                <a:gd name="T37" fmla="*/ 20828 h 21600"/>
                <a:gd name="T38" fmla="*/ 3999 w 21600"/>
                <a:gd name="T39" fmla="*/ 19285 h 21600"/>
                <a:gd name="T40" fmla="*/ 2399 w 21600"/>
                <a:gd name="T41" fmla="*/ 17742 h 21600"/>
                <a:gd name="T42" fmla="*/ 1599 w 21600"/>
                <a:gd name="T43" fmla="*/ 16200 h 21600"/>
                <a:gd name="T44" fmla="*/ 0 w 21600"/>
                <a:gd name="T45" fmla="*/ 13885 h 21600"/>
                <a:gd name="T46" fmla="*/ 0 w 21600"/>
                <a:gd name="T47" fmla="*/ 11571 h 21600"/>
                <a:gd name="T48" fmla="*/ 0 w 21600"/>
                <a:gd name="T49" fmla="*/ 9256 h 21600"/>
                <a:gd name="T50" fmla="*/ 0 w 21600"/>
                <a:gd name="T51" fmla="*/ 7714 h 21600"/>
                <a:gd name="T52" fmla="*/ 799 w 21600"/>
                <a:gd name="T53" fmla="*/ 6171 h 21600"/>
                <a:gd name="T54" fmla="*/ 2399 w 21600"/>
                <a:gd name="T55" fmla="*/ 3856 h 21600"/>
                <a:gd name="T56" fmla="*/ 3999 w 21600"/>
                <a:gd name="T57" fmla="*/ 2314 h 21600"/>
                <a:gd name="T58" fmla="*/ 5599 w 21600"/>
                <a:gd name="T59" fmla="*/ 1542 h 21600"/>
                <a:gd name="T60" fmla="*/ 7999 w 21600"/>
                <a:gd name="T61" fmla="*/ 0 h 21600"/>
                <a:gd name="T62" fmla="*/ 10399 w 21600"/>
                <a:gd name="T6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00" h="21600">
                  <a:moveTo>
                    <a:pt x="10399" y="0"/>
                  </a:moveTo>
                  <a:lnTo>
                    <a:pt x="10399" y="0"/>
                  </a:lnTo>
                  <a:lnTo>
                    <a:pt x="11999" y="0"/>
                  </a:lnTo>
                  <a:lnTo>
                    <a:pt x="12799" y="0"/>
                  </a:lnTo>
                  <a:lnTo>
                    <a:pt x="14399" y="0"/>
                  </a:lnTo>
                  <a:lnTo>
                    <a:pt x="15199" y="771"/>
                  </a:lnTo>
                  <a:lnTo>
                    <a:pt x="15999" y="771"/>
                  </a:lnTo>
                  <a:lnTo>
                    <a:pt x="17599" y="1542"/>
                  </a:lnTo>
                  <a:lnTo>
                    <a:pt x="18399" y="2314"/>
                  </a:lnTo>
                  <a:lnTo>
                    <a:pt x="19199" y="2314"/>
                  </a:lnTo>
                  <a:lnTo>
                    <a:pt x="19999" y="3856"/>
                  </a:lnTo>
                  <a:lnTo>
                    <a:pt x="20799" y="4628"/>
                  </a:lnTo>
                  <a:lnTo>
                    <a:pt x="20799" y="5400"/>
                  </a:lnTo>
                  <a:lnTo>
                    <a:pt x="21600" y="6171"/>
                  </a:lnTo>
                  <a:lnTo>
                    <a:pt x="21600" y="7714"/>
                  </a:lnTo>
                  <a:lnTo>
                    <a:pt x="21600" y="8485"/>
                  </a:lnTo>
                  <a:lnTo>
                    <a:pt x="21600" y="10028"/>
                  </a:lnTo>
                  <a:lnTo>
                    <a:pt x="21600" y="11571"/>
                  </a:lnTo>
                  <a:lnTo>
                    <a:pt x="21600" y="12342"/>
                  </a:lnTo>
                  <a:lnTo>
                    <a:pt x="21600" y="13114"/>
                  </a:lnTo>
                  <a:lnTo>
                    <a:pt x="21600" y="14656"/>
                  </a:lnTo>
                  <a:lnTo>
                    <a:pt x="21600" y="15428"/>
                  </a:lnTo>
                  <a:lnTo>
                    <a:pt x="20799" y="16200"/>
                  </a:lnTo>
                  <a:lnTo>
                    <a:pt x="19999" y="17742"/>
                  </a:lnTo>
                  <a:lnTo>
                    <a:pt x="19199" y="18514"/>
                  </a:lnTo>
                  <a:lnTo>
                    <a:pt x="19199" y="19285"/>
                  </a:lnTo>
                  <a:lnTo>
                    <a:pt x="17599" y="20056"/>
                  </a:lnTo>
                  <a:lnTo>
                    <a:pt x="16799" y="20056"/>
                  </a:lnTo>
                  <a:lnTo>
                    <a:pt x="15999" y="20828"/>
                  </a:lnTo>
                  <a:lnTo>
                    <a:pt x="14399" y="21600"/>
                  </a:lnTo>
                  <a:lnTo>
                    <a:pt x="13599" y="21600"/>
                  </a:lnTo>
                  <a:lnTo>
                    <a:pt x="12799" y="21600"/>
                  </a:lnTo>
                  <a:lnTo>
                    <a:pt x="11199" y="21600"/>
                  </a:lnTo>
                  <a:lnTo>
                    <a:pt x="10399" y="21600"/>
                  </a:lnTo>
                  <a:lnTo>
                    <a:pt x="9599" y="21600"/>
                  </a:lnTo>
                  <a:lnTo>
                    <a:pt x="8799" y="21600"/>
                  </a:lnTo>
                  <a:lnTo>
                    <a:pt x="7199" y="20828"/>
                  </a:lnTo>
                  <a:lnTo>
                    <a:pt x="6399" y="20828"/>
                  </a:lnTo>
                  <a:lnTo>
                    <a:pt x="5599" y="20056"/>
                  </a:lnTo>
                  <a:lnTo>
                    <a:pt x="3999" y="19285"/>
                  </a:lnTo>
                  <a:lnTo>
                    <a:pt x="3199" y="19285"/>
                  </a:lnTo>
                  <a:lnTo>
                    <a:pt x="2399" y="17742"/>
                  </a:lnTo>
                  <a:lnTo>
                    <a:pt x="1599" y="16971"/>
                  </a:lnTo>
                  <a:lnTo>
                    <a:pt x="1599" y="16200"/>
                  </a:lnTo>
                  <a:lnTo>
                    <a:pt x="799" y="15428"/>
                  </a:lnTo>
                  <a:lnTo>
                    <a:pt x="0" y="13885"/>
                  </a:lnTo>
                  <a:lnTo>
                    <a:pt x="0" y="13114"/>
                  </a:lnTo>
                  <a:lnTo>
                    <a:pt x="0" y="11571"/>
                  </a:lnTo>
                  <a:lnTo>
                    <a:pt x="0" y="10800"/>
                  </a:lnTo>
                  <a:lnTo>
                    <a:pt x="0" y="9256"/>
                  </a:lnTo>
                  <a:lnTo>
                    <a:pt x="0" y="8485"/>
                  </a:lnTo>
                  <a:lnTo>
                    <a:pt x="0" y="7714"/>
                  </a:lnTo>
                  <a:lnTo>
                    <a:pt x="799" y="6942"/>
                  </a:lnTo>
                  <a:lnTo>
                    <a:pt x="799" y="6171"/>
                  </a:lnTo>
                  <a:lnTo>
                    <a:pt x="1599" y="4628"/>
                  </a:lnTo>
                  <a:lnTo>
                    <a:pt x="2399" y="3856"/>
                  </a:lnTo>
                  <a:lnTo>
                    <a:pt x="3199" y="3085"/>
                  </a:lnTo>
                  <a:lnTo>
                    <a:pt x="3999" y="2314"/>
                  </a:lnTo>
                  <a:lnTo>
                    <a:pt x="4799" y="1542"/>
                  </a:lnTo>
                  <a:lnTo>
                    <a:pt x="5599" y="1542"/>
                  </a:lnTo>
                  <a:lnTo>
                    <a:pt x="6399" y="771"/>
                  </a:lnTo>
                  <a:lnTo>
                    <a:pt x="7999" y="0"/>
                  </a:lnTo>
                  <a:lnTo>
                    <a:pt x="8799" y="0"/>
                  </a:lnTo>
                  <a:lnTo>
                    <a:pt x="10399" y="0"/>
                  </a:lnTo>
                </a:path>
              </a:pathLst>
            </a:custGeom>
            <a:solidFill>
              <a:schemeClr val="accent2"/>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0" name="未知">
              <a:extLst>
                <a:ext uri="{FF2B5EF4-FFF2-40B4-BE49-F238E27FC236}">
                  <a16:creationId xmlns:a16="http://schemas.microsoft.com/office/drawing/2014/main" id="{6BD78F55-B730-494F-8B54-2D23F954A6A3}"/>
                </a:ext>
              </a:extLst>
            </p:cNvPr>
            <p:cNvSpPr>
              <a:spLocks noChangeArrowheads="1"/>
            </p:cNvSpPr>
            <p:nvPr/>
          </p:nvSpPr>
          <p:spPr bwMode="auto">
            <a:xfrm>
              <a:off x="400" y="619"/>
              <a:ext cx="63" cy="61"/>
            </a:xfrm>
            <a:custGeom>
              <a:avLst/>
              <a:gdLst>
                <a:gd name="T0" fmla="*/ 10800 w 21600"/>
                <a:gd name="T1" fmla="*/ 0 h 21600"/>
                <a:gd name="T2" fmla="*/ 13114 w 21600"/>
                <a:gd name="T3" fmla="*/ 0 h 21600"/>
                <a:gd name="T4" fmla="*/ 14656 w 21600"/>
                <a:gd name="T5" fmla="*/ 799 h 21600"/>
                <a:gd name="T6" fmla="*/ 16200 w 21600"/>
                <a:gd name="T7" fmla="*/ 1599 h 21600"/>
                <a:gd name="T8" fmla="*/ 18514 w 21600"/>
                <a:gd name="T9" fmla="*/ 2399 h 21600"/>
                <a:gd name="T10" fmla="*/ 20056 w 21600"/>
                <a:gd name="T11" fmla="*/ 4799 h 21600"/>
                <a:gd name="T12" fmla="*/ 21600 w 21600"/>
                <a:gd name="T13" fmla="*/ 7199 h 21600"/>
                <a:gd name="T14" fmla="*/ 21600 w 21600"/>
                <a:gd name="T15" fmla="*/ 9599 h 21600"/>
                <a:gd name="T16" fmla="*/ 21600 w 21600"/>
                <a:gd name="T17" fmla="*/ 11999 h 21600"/>
                <a:gd name="T18" fmla="*/ 21600 w 21600"/>
                <a:gd name="T19" fmla="*/ 13599 h 21600"/>
                <a:gd name="T20" fmla="*/ 20828 w 21600"/>
                <a:gd name="T21" fmla="*/ 15999 h 21600"/>
                <a:gd name="T22" fmla="*/ 19285 w 21600"/>
                <a:gd name="T23" fmla="*/ 17599 h 21600"/>
                <a:gd name="T24" fmla="*/ 17742 w 21600"/>
                <a:gd name="T25" fmla="*/ 19199 h 21600"/>
                <a:gd name="T26" fmla="*/ 16200 w 21600"/>
                <a:gd name="T27" fmla="*/ 19999 h 21600"/>
                <a:gd name="T28" fmla="*/ 14656 w 21600"/>
                <a:gd name="T29" fmla="*/ 21600 h 21600"/>
                <a:gd name="T30" fmla="*/ 12342 w 21600"/>
                <a:gd name="T31" fmla="*/ 21600 h 21600"/>
                <a:gd name="T32" fmla="*/ 10028 w 21600"/>
                <a:gd name="T33" fmla="*/ 21600 h 21600"/>
                <a:gd name="T34" fmla="*/ 7714 w 21600"/>
                <a:gd name="T35" fmla="*/ 21600 h 21600"/>
                <a:gd name="T36" fmla="*/ 5400 w 21600"/>
                <a:gd name="T37" fmla="*/ 20799 h 21600"/>
                <a:gd name="T38" fmla="*/ 4628 w 21600"/>
                <a:gd name="T39" fmla="*/ 19199 h 21600"/>
                <a:gd name="T40" fmla="*/ 2314 w 21600"/>
                <a:gd name="T41" fmla="*/ 17599 h 21600"/>
                <a:gd name="T42" fmla="*/ 1542 w 21600"/>
                <a:gd name="T43" fmla="*/ 15999 h 21600"/>
                <a:gd name="T44" fmla="*/ 0 w 21600"/>
                <a:gd name="T45" fmla="*/ 14399 h 21600"/>
                <a:gd name="T46" fmla="*/ 0 w 21600"/>
                <a:gd name="T47" fmla="*/ 12799 h 21600"/>
                <a:gd name="T48" fmla="*/ 0 w 21600"/>
                <a:gd name="T49" fmla="*/ 9599 h 21600"/>
                <a:gd name="T50" fmla="*/ 0 w 21600"/>
                <a:gd name="T51" fmla="*/ 7999 h 21600"/>
                <a:gd name="T52" fmla="*/ 771 w 21600"/>
                <a:gd name="T53" fmla="*/ 5599 h 21600"/>
                <a:gd name="T54" fmla="*/ 2314 w 21600"/>
                <a:gd name="T55" fmla="*/ 3999 h 21600"/>
                <a:gd name="T56" fmla="*/ 3856 w 21600"/>
                <a:gd name="T57" fmla="*/ 2399 h 21600"/>
                <a:gd name="T58" fmla="*/ 5400 w 21600"/>
                <a:gd name="T59" fmla="*/ 1599 h 21600"/>
                <a:gd name="T60" fmla="*/ 6942 w 21600"/>
                <a:gd name="T61" fmla="*/ 0 h 21600"/>
                <a:gd name="T62" fmla="*/ 9256 w 21600"/>
                <a:gd name="T6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00" h="21600">
                  <a:moveTo>
                    <a:pt x="9256" y="0"/>
                  </a:moveTo>
                  <a:lnTo>
                    <a:pt x="10800" y="0"/>
                  </a:lnTo>
                  <a:lnTo>
                    <a:pt x="11571" y="0"/>
                  </a:lnTo>
                  <a:lnTo>
                    <a:pt x="13114" y="0"/>
                  </a:lnTo>
                  <a:lnTo>
                    <a:pt x="13885" y="0"/>
                  </a:lnTo>
                  <a:lnTo>
                    <a:pt x="14656" y="799"/>
                  </a:lnTo>
                  <a:lnTo>
                    <a:pt x="16200" y="799"/>
                  </a:lnTo>
                  <a:lnTo>
                    <a:pt x="16200" y="1599"/>
                  </a:lnTo>
                  <a:lnTo>
                    <a:pt x="16971" y="2399"/>
                  </a:lnTo>
                  <a:lnTo>
                    <a:pt x="18514" y="2399"/>
                  </a:lnTo>
                  <a:lnTo>
                    <a:pt x="19285" y="3999"/>
                  </a:lnTo>
                  <a:lnTo>
                    <a:pt x="20056" y="4799"/>
                  </a:lnTo>
                  <a:lnTo>
                    <a:pt x="20828" y="5599"/>
                  </a:lnTo>
                  <a:lnTo>
                    <a:pt x="21600" y="7199"/>
                  </a:lnTo>
                  <a:lnTo>
                    <a:pt x="21600" y="7999"/>
                  </a:lnTo>
                  <a:lnTo>
                    <a:pt x="21600" y="9599"/>
                  </a:lnTo>
                  <a:lnTo>
                    <a:pt x="21600" y="10399"/>
                  </a:lnTo>
                  <a:lnTo>
                    <a:pt x="21600" y="11999"/>
                  </a:lnTo>
                  <a:lnTo>
                    <a:pt x="21600" y="12799"/>
                  </a:lnTo>
                  <a:lnTo>
                    <a:pt x="21600" y="13599"/>
                  </a:lnTo>
                  <a:lnTo>
                    <a:pt x="20828" y="15199"/>
                  </a:lnTo>
                  <a:lnTo>
                    <a:pt x="20828" y="15999"/>
                  </a:lnTo>
                  <a:lnTo>
                    <a:pt x="20056" y="16799"/>
                  </a:lnTo>
                  <a:lnTo>
                    <a:pt x="19285" y="17599"/>
                  </a:lnTo>
                  <a:lnTo>
                    <a:pt x="18514" y="18399"/>
                  </a:lnTo>
                  <a:lnTo>
                    <a:pt x="17742" y="19199"/>
                  </a:lnTo>
                  <a:lnTo>
                    <a:pt x="16971" y="19999"/>
                  </a:lnTo>
                  <a:lnTo>
                    <a:pt x="16200" y="19999"/>
                  </a:lnTo>
                  <a:lnTo>
                    <a:pt x="15428" y="20799"/>
                  </a:lnTo>
                  <a:lnTo>
                    <a:pt x="14656" y="21600"/>
                  </a:lnTo>
                  <a:lnTo>
                    <a:pt x="13114" y="21600"/>
                  </a:lnTo>
                  <a:lnTo>
                    <a:pt x="12342" y="21600"/>
                  </a:lnTo>
                  <a:lnTo>
                    <a:pt x="10800" y="21600"/>
                  </a:lnTo>
                  <a:lnTo>
                    <a:pt x="10028" y="21600"/>
                  </a:lnTo>
                  <a:lnTo>
                    <a:pt x="8485" y="21600"/>
                  </a:lnTo>
                  <a:lnTo>
                    <a:pt x="7714" y="21600"/>
                  </a:lnTo>
                  <a:lnTo>
                    <a:pt x="6171" y="20799"/>
                  </a:lnTo>
                  <a:lnTo>
                    <a:pt x="5400" y="20799"/>
                  </a:lnTo>
                  <a:lnTo>
                    <a:pt x="5400" y="19999"/>
                  </a:lnTo>
                  <a:lnTo>
                    <a:pt x="4628" y="19199"/>
                  </a:lnTo>
                  <a:lnTo>
                    <a:pt x="3085" y="18399"/>
                  </a:lnTo>
                  <a:lnTo>
                    <a:pt x="2314" y="17599"/>
                  </a:lnTo>
                  <a:lnTo>
                    <a:pt x="1542" y="16799"/>
                  </a:lnTo>
                  <a:lnTo>
                    <a:pt x="1542" y="15999"/>
                  </a:lnTo>
                  <a:lnTo>
                    <a:pt x="771" y="15999"/>
                  </a:lnTo>
                  <a:lnTo>
                    <a:pt x="0" y="14399"/>
                  </a:lnTo>
                  <a:lnTo>
                    <a:pt x="0" y="13599"/>
                  </a:lnTo>
                  <a:lnTo>
                    <a:pt x="0" y="12799"/>
                  </a:lnTo>
                  <a:lnTo>
                    <a:pt x="0" y="11199"/>
                  </a:lnTo>
                  <a:lnTo>
                    <a:pt x="0" y="9599"/>
                  </a:lnTo>
                  <a:lnTo>
                    <a:pt x="0" y="8799"/>
                  </a:lnTo>
                  <a:lnTo>
                    <a:pt x="0" y="7999"/>
                  </a:lnTo>
                  <a:lnTo>
                    <a:pt x="0" y="6399"/>
                  </a:lnTo>
                  <a:lnTo>
                    <a:pt x="771" y="5599"/>
                  </a:lnTo>
                  <a:lnTo>
                    <a:pt x="1542" y="4799"/>
                  </a:lnTo>
                  <a:lnTo>
                    <a:pt x="2314" y="3999"/>
                  </a:lnTo>
                  <a:lnTo>
                    <a:pt x="3085" y="3199"/>
                  </a:lnTo>
                  <a:lnTo>
                    <a:pt x="3856" y="2399"/>
                  </a:lnTo>
                  <a:lnTo>
                    <a:pt x="4628" y="1599"/>
                  </a:lnTo>
                  <a:lnTo>
                    <a:pt x="5400" y="1599"/>
                  </a:lnTo>
                  <a:lnTo>
                    <a:pt x="5400" y="799"/>
                  </a:lnTo>
                  <a:lnTo>
                    <a:pt x="6942" y="0"/>
                  </a:lnTo>
                  <a:lnTo>
                    <a:pt x="7714" y="0"/>
                  </a:lnTo>
                  <a:lnTo>
                    <a:pt x="9256" y="0"/>
                  </a:lnTo>
                </a:path>
              </a:pathLst>
            </a:custGeom>
            <a:solidFill>
              <a:srgbClr val="1F1A17"/>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1" name="未知">
              <a:extLst>
                <a:ext uri="{FF2B5EF4-FFF2-40B4-BE49-F238E27FC236}">
                  <a16:creationId xmlns:a16="http://schemas.microsoft.com/office/drawing/2014/main" id="{CF628753-4FFC-4892-BF12-A930B349007F}"/>
                </a:ext>
              </a:extLst>
            </p:cNvPr>
            <p:cNvSpPr>
              <a:spLocks noChangeArrowheads="1"/>
            </p:cNvSpPr>
            <p:nvPr/>
          </p:nvSpPr>
          <p:spPr bwMode="auto">
            <a:xfrm>
              <a:off x="350" y="263"/>
              <a:ext cx="63" cy="64"/>
            </a:xfrm>
            <a:custGeom>
              <a:avLst/>
              <a:gdLst>
                <a:gd name="T0" fmla="*/ 9256 w 21600"/>
                <a:gd name="T1" fmla="*/ 0 h 21600"/>
                <a:gd name="T2" fmla="*/ 10800 w 21600"/>
                <a:gd name="T3" fmla="*/ 0 h 21600"/>
                <a:gd name="T4" fmla="*/ 11571 w 21600"/>
                <a:gd name="T5" fmla="*/ 0 h 21600"/>
                <a:gd name="T6" fmla="*/ 13114 w 21600"/>
                <a:gd name="T7" fmla="*/ 0 h 21600"/>
                <a:gd name="T8" fmla="*/ 13885 w 21600"/>
                <a:gd name="T9" fmla="*/ 0 h 21600"/>
                <a:gd name="T10" fmla="*/ 15428 w 21600"/>
                <a:gd name="T11" fmla="*/ 0 h 21600"/>
                <a:gd name="T12" fmla="*/ 16200 w 21600"/>
                <a:gd name="T13" fmla="*/ 0 h 21600"/>
                <a:gd name="T14" fmla="*/ 16971 w 21600"/>
                <a:gd name="T15" fmla="*/ 771 h 21600"/>
                <a:gd name="T16" fmla="*/ 17742 w 21600"/>
                <a:gd name="T17" fmla="*/ 1542 h 21600"/>
                <a:gd name="T18" fmla="*/ 18514 w 21600"/>
                <a:gd name="T19" fmla="*/ 2314 h 21600"/>
                <a:gd name="T20" fmla="*/ 19285 w 21600"/>
                <a:gd name="T21" fmla="*/ 3085 h 21600"/>
                <a:gd name="T22" fmla="*/ 20056 w 21600"/>
                <a:gd name="T23" fmla="*/ 3856 h 21600"/>
                <a:gd name="T24" fmla="*/ 20056 w 21600"/>
                <a:gd name="T25" fmla="*/ 4628 h 21600"/>
                <a:gd name="T26" fmla="*/ 20828 w 21600"/>
                <a:gd name="T27" fmla="*/ 5400 h 21600"/>
                <a:gd name="T28" fmla="*/ 21600 w 21600"/>
                <a:gd name="T29" fmla="*/ 6171 h 21600"/>
                <a:gd name="T30" fmla="*/ 21600 w 21600"/>
                <a:gd name="T31" fmla="*/ 7714 h 21600"/>
                <a:gd name="T32" fmla="*/ 21600 w 21600"/>
                <a:gd name="T33" fmla="*/ 9256 h 21600"/>
                <a:gd name="T34" fmla="*/ 21600 w 21600"/>
                <a:gd name="T35" fmla="*/ 10028 h 21600"/>
                <a:gd name="T36" fmla="*/ 21600 w 21600"/>
                <a:gd name="T37" fmla="*/ 10800 h 21600"/>
                <a:gd name="T38" fmla="*/ 21600 w 21600"/>
                <a:gd name="T39" fmla="*/ 11571 h 21600"/>
                <a:gd name="T40" fmla="*/ 21600 w 21600"/>
                <a:gd name="T41" fmla="*/ 12342 h 21600"/>
                <a:gd name="T42" fmla="*/ 21600 w 21600"/>
                <a:gd name="T43" fmla="*/ 13885 h 21600"/>
                <a:gd name="T44" fmla="*/ 20828 w 21600"/>
                <a:gd name="T45" fmla="*/ 14656 h 21600"/>
                <a:gd name="T46" fmla="*/ 20056 w 21600"/>
                <a:gd name="T47" fmla="*/ 15428 h 21600"/>
                <a:gd name="T48" fmla="*/ 19285 w 21600"/>
                <a:gd name="T49" fmla="*/ 16971 h 21600"/>
                <a:gd name="T50" fmla="*/ 18514 w 21600"/>
                <a:gd name="T51" fmla="*/ 17742 h 21600"/>
                <a:gd name="T52" fmla="*/ 17742 w 21600"/>
                <a:gd name="T53" fmla="*/ 18514 h 21600"/>
                <a:gd name="T54" fmla="*/ 16971 w 21600"/>
                <a:gd name="T55" fmla="*/ 19285 h 21600"/>
                <a:gd name="T56" fmla="*/ 16200 w 21600"/>
                <a:gd name="T57" fmla="*/ 20056 h 21600"/>
                <a:gd name="T58" fmla="*/ 14656 w 21600"/>
                <a:gd name="T59" fmla="*/ 20828 h 21600"/>
                <a:gd name="T60" fmla="*/ 13885 w 21600"/>
                <a:gd name="T61" fmla="*/ 20828 h 21600"/>
                <a:gd name="T62" fmla="*/ 12342 w 21600"/>
                <a:gd name="T63" fmla="*/ 20828 h 21600"/>
                <a:gd name="T64" fmla="*/ 10800 w 21600"/>
                <a:gd name="T65" fmla="*/ 21600 h 21600"/>
                <a:gd name="T66" fmla="*/ 10028 w 21600"/>
                <a:gd name="T67" fmla="*/ 21600 h 21600"/>
                <a:gd name="T68" fmla="*/ 9256 w 21600"/>
                <a:gd name="T69" fmla="*/ 20828 h 21600"/>
                <a:gd name="T70" fmla="*/ 7714 w 21600"/>
                <a:gd name="T71" fmla="*/ 20828 h 21600"/>
                <a:gd name="T72" fmla="*/ 6942 w 21600"/>
                <a:gd name="T73" fmla="*/ 20056 h 21600"/>
                <a:gd name="T74" fmla="*/ 6171 w 21600"/>
                <a:gd name="T75" fmla="*/ 20056 h 21600"/>
                <a:gd name="T76" fmla="*/ 5400 w 21600"/>
                <a:gd name="T77" fmla="*/ 19285 h 21600"/>
                <a:gd name="T78" fmla="*/ 4628 w 21600"/>
                <a:gd name="T79" fmla="*/ 18514 h 21600"/>
                <a:gd name="T80" fmla="*/ 3856 w 21600"/>
                <a:gd name="T81" fmla="*/ 17742 h 21600"/>
                <a:gd name="T82" fmla="*/ 2314 w 21600"/>
                <a:gd name="T83" fmla="*/ 16971 h 21600"/>
                <a:gd name="T84" fmla="*/ 2314 w 21600"/>
                <a:gd name="T85" fmla="*/ 16200 h 21600"/>
                <a:gd name="T86" fmla="*/ 1542 w 21600"/>
                <a:gd name="T87" fmla="*/ 15428 h 21600"/>
                <a:gd name="T88" fmla="*/ 771 w 21600"/>
                <a:gd name="T89" fmla="*/ 14656 h 21600"/>
                <a:gd name="T90" fmla="*/ 771 w 21600"/>
                <a:gd name="T91" fmla="*/ 13114 h 21600"/>
                <a:gd name="T92" fmla="*/ 0 w 21600"/>
                <a:gd name="T93" fmla="*/ 12342 h 21600"/>
                <a:gd name="T94" fmla="*/ 0 w 21600"/>
                <a:gd name="T95" fmla="*/ 10800 h 21600"/>
                <a:gd name="T96" fmla="*/ 0 w 21600"/>
                <a:gd name="T97" fmla="*/ 9256 h 21600"/>
                <a:gd name="T98" fmla="*/ 0 w 21600"/>
                <a:gd name="T99" fmla="*/ 8485 h 21600"/>
                <a:gd name="T100" fmla="*/ 0 w 21600"/>
                <a:gd name="T101" fmla="*/ 7714 h 21600"/>
                <a:gd name="T102" fmla="*/ 771 w 21600"/>
                <a:gd name="T103" fmla="*/ 6171 h 21600"/>
                <a:gd name="T104" fmla="*/ 771 w 21600"/>
                <a:gd name="T105" fmla="*/ 5400 h 21600"/>
                <a:gd name="T106" fmla="*/ 1542 w 21600"/>
                <a:gd name="T107" fmla="*/ 4628 h 21600"/>
                <a:gd name="T108" fmla="*/ 2314 w 21600"/>
                <a:gd name="T109" fmla="*/ 3085 h 21600"/>
                <a:gd name="T110" fmla="*/ 3085 w 21600"/>
                <a:gd name="T111" fmla="*/ 2314 h 21600"/>
                <a:gd name="T112" fmla="*/ 3856 w 21600"/>
                <a:gd name="T113" fmla="*/ 1542 h 21600"/>
                <a:gd name="T114" fmla="*/ 4628 w 21600"/>
                <a:gd name="T115" fmla="*/ 771 h 21600"/>
                <a:gd name="T116" fmla="*/ 5400 w 21600"/>
                <a:gd name="T117" fmla="*/ 771 h 21600"/>
                <a:gd name="T118" fmla="*/ 6171 w 21600"/>
                <a:gd name="T119" fmla="*/ 0 h 21600"/>
                <a:gd name="T120" fmla="*/ 6942 w 21600"/>
                <a:gd name="T121" fmla="*/ 0 h 21600"/>
                <a:gd name="T122" fmla="*/ 8485 w 21600"/>
                <a:gd name="T123" fmla="*/ 0 h 21600"/>
                <a:gd name="T124" fmla="*/ 9256 w 21600"/>
                <a:gd name="T125"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600" h="21600">
                  <a:moveTo>
                    <a:pt x="9256" y="0"/>
                  </a:moveTo>
                  <a:lnTo>
                    <a:pt x="10800" y="0"/>
                  </a:lnTo>
                  <a:lnTo>
                    <a:pt x="11571" y="0"/>
                  </a:lnTo>
                  <a:lnTo>
                    <a:pt x="13114" y="0"/>
                  </a:lnTo>
                  <a:lnTo>
                    <a:pt x="13885" y="0"/>
                  </a:lnTo>
                  <a:lnTo>
                    <a:pt x="15428" y="0"/>
                  </a:lnTo>
                  <a:lnTo>
                    <a:pt x="16200" y="0"/>
                  </a:lnTo>
                  <a:lnTo>
                    <a:pt x="16971" y="771"/>
                  </a:lnTo>
                  <a:lnTo>
                    <a:pt x="17742" y="1542"/>
                  </a:lnTo>
                  <a:lnTo>
                    <a:pt x="18514" y="2314"/>
                  </a:lnTo>
                  <a:lnTo>
                    <a:pt x="19285" y="3085"/>
                  </a:lnTo>
                  <a:lnTo>
                    <a:pt x="20056" y="3856"/>
                  </a:lnTo>
                  <a:lnTo>
                    <a:pt x="20056" y="4628"/>
                  </a:lnTo>
                  <a:lnTo>
                    <a:pt x="20828" y="5400"/>
                  </a:lnTo>
                  <a:lnTo>
                    <a:pt x="21600" y="6171"/>
                  </a:lnTo>
                  <a:lnTo>
                    <a:pt x="21600" y="7714"/>
                  </a:lnTo>
                  <a:lnTo>
                    <a:pt x="21600" y="9256"/>
                  </a:lnTo>
                  <a:lnTo>
                    <a:pt x="21600" y="10028"/>
                  </a:lnTo>
                  <a:lnTo>
                    <a:pt x="21600" y="10800"/>
                  </a:lnTo>
                  <a:lnTo>
                    <a:pt x="21600" y="11571"/>
                  </a:lnTo>
                  <a:lnTo>
                    <a:pt x="21600" y="12342"/>
                  </a:lnTo>
                  <a:lnTo>
                    <a:pt x="21600" y="13885"/>
                  </a:lnTo>
                  <a:lnTo>
                    <a:pt x="20828" y="14656"/>
                  </a:lnTo>
                  <a:lnTo>
                    <a:pt x="20056" y="15428"/>
                  </a:lnTo>
                  <a:lnTo>
                    <a:pt x="19285" y="16971"/>
                  </a:lnTo>
                  <a:lnTo>
                    <a:pt x="18514" y="17742"/>
                  </a:lnTo>
                  <a:lnTo>
                    <a:pt x="17742" y="18514"/>
                  </a:lnTo>
                  <a:lnTo>
                    <a:pt x="16971" y="19285"/>
                  </a:lnTo>
                  <a:lnTo>
                    <a:pt x="16200" y="20056"/>
                  </a:lnTo>
                  <a:lnTo>
                    <a:pt x="14656" y="20828"/>
                  </a:lnTo>
                  <a:lnTo>
                    <a:pt x="13885" y="20828"/>
                  </a:lnTo>
                  <a:lnTo>
                    <a:pt x="12342" y="20828"/>
                  </a:lnTo>
                  <a:lnTo>
                    <a:pt x="10800" y="21600"/>
                  </a:lnTo>
                  <a:lnTo>
                    <a:pt x="10028" y="21600"/>
                  </a:lnTo>
                  <a:lnTo>
                    <a:pt x="9256" y="20828"/>
                  </a:lnTo>
                  <a:lnTo>
                    <a:pt x="7714" y="20828"/>
                  </a:lnTo>
                  <a:lnTo>
                    <a:pt x="6942" y="20056"/>
                  </a:lnTo>
                  <a:lnTo>
                    <a:pt x="6171" y="20056"/>
                  </a:lnTo>
                  <a:lnTo>
                    <a:pt x="5400" y="19285"/>
                  </a:lnTo>
                  <a:lnTo>
                    <a:pt x="4628" y="18514"/>
                  </a:lnTo>
                  <a:lnTo>
                    <a:pt x="3856" y="17742"/>
                  </a:lnTo>
                  <a:lnTo>
                    <a:pt x="2314" y="16971"/>
                  </a:lnTo>
                  <a:lnTo>
                    <a:pt x="2314" y="16200"/>
                  </a:lnTo>
                  <a:lnTo>
                    <a:pt x="1542" y="15428"/>
                  </a:lnTo>
                  <a:lnTo>
                    <a:pt x="771" y="14656"/>
                  </a:lnTo>
                  <a:lnTo>
                    <a:pt x="771" y="13114"/>
                  </a:lnTo>
                  <a:lnTo>
                    <a:pt x="0" y="12342"/>
                  </a:lnTo>
                  <a:lnTo>
                    <a:pt x="0" y="10800"/>
                  </a:lnTo>
                  <a:lnTo>
                    <a:pt x="0" y="9256"/>
                  </a:lnTo>
                  <a:lnTo>
                    <a:pt x="0" y="8485"/>
                  </a:lnTo>
                  <a:lnTo>
                    <a:pt x="0" y="7714"/>
                  </a:lnTo>
                  <a:lnTo>
                    <a:pt x="771" y="6171"/>
                  </a:lnTo>
                  <a:lnTo>
                    <a:pt x="771" y="5400"/>
                  </a:lnTo>
                  <a:lnTo>
                    <a:pt x="1542" y="4628"/>
                  </a:lnTo>
                  <a:lnTo>
                    <a:pt x="2314" y="3085"/>
                  </a:lnTo>
                  <a:lnTo>
                    <a:pt x="3085" y="2314"/>
                  </a:lnTo>
                  <a:lnTo>
                    <a:pt x="3856" y="1542"/>
                  </a:lnTo>
                  <a:lnTo>
                    <a:pt x="4628" y="771"/>
                  </a:lnTo>
                  <a:lnTo>
                    <a:pt x="5400" y="771"/>
                  </a:lnTo>
                  <a:lnTo>
                    <a:pt x="6171" y="0"/>
                  </a:lnTo>
                  <a:lnTo>
                    <a:pt x="6942" y="0"/>
                  </a:lnTo>
                  <a:lnTo>
                    <a:pt x="8485" y="0"/>
                  </a:lnTo>
                  <a:lnTo>
                    <a:pt x="9256" y="0"/>
                  </a:lnTo>
                </a:path>
              </a:pathLst>
            </a:custGeom>
            <a:solidFill>
              <a:srgbClr val="1F1A17"/>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2" name="未知">
              <a:extLst>
                <a:ext uri="{FF2B5EF4-FFF2-40B4-BE49-F238E27FC236}">
                  <a16:creationId xmlns:a16="http://schemas.microsoft.com/office/drawing/2014/main" id="{2B658874-D835-4C0A-A1B4-7196406CE5EC}"/>
                </a:ext>
              </a:extLst>
            </p:cNvPr>
            <p:cNvSpPr>
              <a:spLocks noChangeArrowheads="1"/>
            </p:cNvSpPr>
            <p:nvPr/>
          </p:nvSpPr>
          <p:spPr bwMode="auto">
            <a:xfrm>
              <a:off x="48" y="615"/>
              <a:ext cx="61" cy="65"/>
            </a:xfrm>
            <a:custGeom>
              <a:avLst/>
              <a:gdLst>
                <a:gd name="T0" fmla="*/ 10399 w 21600"/>
                <a:gd name="T1" fmla="*/ 0 h 21600"/>
                <a:gd name="T2" fmla="*/ 11999 w 21600"/>
                <a:gd name="T3" fmla="*/ 0 h 21600"/>
                <a:gd name="T4" fmla="*/ 14399 w 21600"/>
                <a:gd name="T5" fmla="*/ 744 h 21600"/>
                <a:gd name="T6" fmla="*/ 16799 w 21600"/>
                <a:gd name="T7" fmla="*/ 1489 h 21600"/>
                <a:gd name="T8" fmla="*/ 18399 w 21600"/>
                <a:gd name="T9" fmla="*/ 2979 h 21600"/>
                <a:gd name="T10" fmla="*/ 19999 w 21600"/>
                <a:gd name="T11" fmla="*/ 4468 h 21600"/>
                <a:gd name="T12" fmla="*/ 20799 w 21600"/>
                <a:gd name="T13" fmla="*/ 5958 h 21600"/>
                <a:gd name="T14" fmla="*/ 21600 w 21600"/>
                <a:gd name="T15" fmla="*/ 7448 h 21600"/>
                <a:gd name="T16" fmla="*/ 21600 w 21600"/>
                <a:gd name="T17" fmla="*/ 10427 h 21600"/>
                <a:gd name="T18" fmla="*/ 21600 w 21600"/>
                <a:gd name="T19" fmla="*/ 12661 h 21600"/>
                <a:gd name="T20" fmla="*/ 21600 w 21600"/>
                <a:gd name="T21" fmla="*/ 14896 h 21600"/>
                <a:gd name="T22" fmla="*/ 19999 w 21600"/>
                <a:gd name="T23" fmla="*/ 15641 h 21600"/>
                <a:gd name="T24" fmla="*/ 18399 w 21600"/>
                <a:gd name="T25" fmla="*/ 17875 h 21600"/>
                <a:gd name="T26" fmla="*/ 16799 w 21600"/>
                <a:gd name="T27" fmla="*/ 19365 h 21600"/>
                <a:gd name="T28" fmla="*/ 15199 w 21600"/>
                <a:gd name="T29" fmla="*/ 20110 h 21600"/>
                <a:gd name="T30" fmla="*/ 12799 w 21600"/>
                <a:gd name="T31" fmla="*/ 20855 h 21600"/>
                <a:gd name="T32" fmla="*/ 11199 w 21600"/>
                <a:gd name="T33" fmla="*/ 21600 h 21600"/>
                <a:gd name="T34" fmla="*/ 8799 w 21600"/>
                <a:gd name="T35" fmla="*/ 20855 h 21600"/>
                <a:gd name="T36" fmla="*/ 6399 w 21600"/>
                <a:gd name="T37" fmla="*/ 20110 h 21600"/>
                <a:gd name="T38" fmla="*/ 3999 w 21600"/>
                <a:gd name="T39" fmla="*/ 19365 h 21600"/>
                <a:gd name="T40" fmla="*/ 2399 w 21600"/>
                <a:gd name="T41" fmla="*/ 17875 h 21600"/>
                <a:gd name="T42" fmla="*/ 799 w 21600"/>
                <a:gd name="T43" fmla="*/ 16385 h 21600"/>
                <a:gd name="T44" fmla="*/ 0 w 21600"/>
                <a:gd name="T45" fmla="*/ 15641 h 21600"/>
                <a:gd name="T46" fmla="*/ 0 w 21600"/>
                <a:gd name="T47" fmla="*/ 13406 h 21600"/>
                <a:gd name="T48" fmla="*/ 0 w 21600"/>
                <a:gd name="T49" fmla="*/ 10427 h 21600"/>
                <a:gd name="T50" fmla="*/ 0 w 21600"/>
                <a:gd name="T51" fmla="*/ 8937 h 21600"/>
                <a:gd name="T52" fmla="*/ 0 w 21600"/>
                <a:gd name="T53" fmla="*/ 6703 h 21600"/>
                <a:gd name="T54" fmla="*/ 799 w 21600"/>
                <a:gd name="T55" fmla="*/ 5213 h 21600"/>
                <a:gd name="T56" fmla="*/ 2399 w 21600"/>
                <a:gd name="T57" fmla="*/ 3724 h 21600"/>
                <a:gd name="T58" fmla="*/ 3999 w 21600"/>
                <a:gd name="T59" fmla="*/ 2234 h 21600"/>
                <a:gd name="T60" fmla="*/ 5599 w 21600"/>
                <a:gd name="T61" fmla="*/ 744 h 21600"/>
                <a:gd name="T62" fmla="*/ 7999 w 21600"/>
                <a:gd name="T6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00" h="21600">
                  <a:moveTo>
                    <a:pt x="8799" y="0"/>
                  </a:moveTo>
                  <a:lnTo>
                    <a:pt x="10399" y="0"/>
                  </a:lnTo>
                  <a:lnTo>
                    <a:pt x="11199" y="0"/>
                  </a:lnTo>
                  <a:lnTo>
                    <a:pt x="11999" y="0"/>
                  </a:lnTo>
                  <a:lnTo>
                    <a:pt x="13599" y="0"/>
                  </a:lnTo>
                  <a:lnTo>
                    <a:pt x="14399" y="744"/>
                  </a:lnTo>
                  <a:lnTo>
                    <a:pt x="15199" y="744"/>
                  </a:lnTo>
                  <a:lnTo>
                    <a:pt x="16799" y="1489"/>
                  </a:lnTo>
                  <a:lnTo>
                    <a:pt x="17599" y="2234"/>
                  </a:lnTo>
                  <a:lnTo>
                    <a:pt x="18399" y="2979"/>
                  </a:lnTo>
                  <a:lnTo>
                    <a:pt x="19199" y="3724"/>
                  </a:lnTo>
                  <a:lnTo>
                    <a:pt x="19999" y="4468"/>
                  </a:lnTo>
                  <a:lnTo>
                    <a:pt x="19999" y="5213"/>
                  </a:lnTo>
                  <a:lnTo>
                    <a:pt x="20799" y="5958"/>
                  </a:lnTo>
                  <a:lnTo>
                    <a:pt x="21600" y="6703"/>
                  </a:lnTo>
                  <a:lnTo>
                    <a:pt x="21600" y="7448"/>
                  </a:lnTo>
                  <a:lnTo>
                    <a:pt x="21600" y="8937"/>
                  </a:lnTo>
                  <a:lnTo>
                    <a:pt x="21600" y="10427"/>
                  </a:lnTo>
                  <a:lnTo>
                    <a:pt x="21600" y="11172"/>
                  </a:lnTo>
                  <a:lnTo>
                    <a:pt x="21600" y="12661"/>
                  </a:lnTo>
                  <a:lnTo>
                    <a:pt x="21600" y="13406"/>
                  </a:lnTo>
                  <a:lnTo>
                    <a:pt x="21600" y="14896"/>
                  </a:lnTo>
                  <a:lnTo>
                    <a:pt x="20799" y="15641"/>
                  </a:lnTo>
                  <a:lnTo>
                    <a:pt x="19999" y="15641"/>
                  </a:lnTo>
                  <a:lnTo>
                    <a:pt x="19199" y="17130"/>
                  </a:lnTo>
                  <a:lnTo>
                    <a:pt x="18399" y="17875"/>
                  </a:lnTo>
                  <a:lnTo>
                    <a:pt x="18399" y="18620"/>
                  </a:lnTo>
                  <a:lnTo>
                    <a:pt x="16799" y="19365"/>
                  </a:lnTo>
                  <a:lnTo>
                    <a:pt x="15999" y="19365"/>
                  </a:lnTo>
                  <a:lnTo>
                    <a:pt x="15199" y="20110"/>
                  </a:lnTo>
                  <a:lnTo>
                    <a:pt x="13599" y="20855"/>
                  </a:lnTo>
                  <a:lnTo>
                    <a:pt x="12799" y="20855"/>
                  </a:lnTo>
                  <a:lnTo>
                    <a:pt x="11199" y="20855"/>
                  </a:lnTo>
                  <a:lnTo>
                    <a:pt x="11199" y="21600"/>
                  </a:lnTo>
                  <a:lnTo>
                    <a:pt x="9599" y="21600"/>
                  </a:lnTo>
                  <a:lnTo>
                    <a:pt x="8799" y="20855"/>
                  </a:lnTo>
                  <a:lnTo>
                    <a:pt x="7199" y="20855"/>
                  </a:lnTo>
                  <a:lnTo>
                    <a:pt x="6399" y="20110"/>
                  </a:lnTo>
                  <a:lnTo>
                    <a:pt x="5599" y="20110"/>
                  </a:lnTo>
                  <a:lnTo>
                    <a:pt x="3999" y="19365"/>
                  </a:lnTo>
                  <a:lnTo>
                    <a:pt x="3199" y="18620"/>
                  </a:lnTo>
                  <a:lnTo>
                    <a:pt x="2399" y="17875"/>
                  </a:lnTo>
                  <a:lnTo>
                    <a:pt x="1599" y="17130"/>
                  </a:lnTo>
                  <a:lnTo>
                    <a:pt x="799" y="16385"/>
                  </a:lnTo>
                  <a:lnTo>
                    <a:pt x="799" y="15641"/>
                  </a:lnTo>
                  <a:lnTo>
                    <a:pt x="0" y="15641"/>
                  </a:lnTo>
                  <a:lnTo>
                    <a:pt x="0" y="14151"/>
                  </a:lnTo>
                  <a:lnTo>
                    <a:pt x="0" y="13406"/>
                  </a:lnTo>
                  <a:lnTo>
                    <a:pt x="0" y="11916"/>
                  </a:lnTo>
                  <a:lnTo>
                    <a:pt x="0" y="10427"/>
                  </a:lnTo>
                  <a:lnTo>
                    <a:pt x="0" y="9682"/>
                  </a:lnTo>
                  <a:lnTo>
                    <a:pt x="0" y="8937"/>
                  </a:lnTo>
                  <a:lnTo>
                    <a:pt x="0" y="7448"/>
                  </a:lnTo>
                  <a:lnTo>
                    <a:pt x="0" y="6703"/>
                  </a:lnTo>
                  <a:lnTo>
                    <a:pt x="0" y="5213"/>
                  </a:lnTo>
                  <a:lnTo>
                    <a:pt x="799" y="5213"/>
                  </a:lnTo>
                  <a:lnTo>
                    <a:pt x="1599" y="4468"/>
                  </a:lnTo>
                  <a:lnTo>
                    <a:pt x="2399" y="3724"/>
                  </a:lnTo>
                  <a:lnTo>
                    <a:pt x="2399" y="2234"/>
                  </a:lnTo>
                  <a:lnTo>
                    <a:pt x="3999" y="2234"/>
                  </a:lnTo>
                  <a:lnTo>
                    <a:pt x="4799" y="1489"/>
                  </a:lnTo>
                  <a:lnTo>
                    <a:pt x="5599" y="744"/>
                  </a:lnTo>
                  <a:lnTo>
                    <a:pt x="7199" y="744"/>
                  </a:lnTo>
                  <a:lnTo>
                    <a:pt x="7999" y="0"/>
                  </a:lnTo>
                  <a:lnTo>
                    <a:pt x="8799" y="0"/>
                  </a:lnTo>
                </a:path>
              </a:pathLst>
            </a:custGeom>
            <a:solidFill>
              <a:schemeClr val="accent1"/>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3" name="未知">
              <a:extLst>
                <a:ext uri="{FF2B5EF4-FFF2-40B4-BE49-F238E27FC236}">
                  <a16:creationId xmlns:a16="http://schemas.microsoft.com/office/drawing/2014/main" id="{7989CEDB-F081-4E3A-949D-0E3591B5E542}"/>
                </a:ext>
              </a:extLst>
            </p:cNvPr>
            <p:cNvSpPr>
              <a:spLocks noChangeArrowheads="1"/>
            </p:cNvSpPr>
            <p:nvPr/>
          </p:nvSpPr>
          <p:spPr bwMode="auto">
            <a:xfrm>
              <a:off x="910" y="136"/>
              <a:ext cx="61" cy="66"/>
            </a:xfrm>
            <a:custGeom>
              <a:avLst/>
              <a:gdLst>
                <a:gd name="T0" fmla="*/ 10399 w 21600"/>
                <a:gd name="T1" fmla="*/ 0 h 21600"/>
                <a:gd name="T2" fmla="*/ 12799 w 21600"/>
                <a:gd name="T3" fmla="*/ 0 h 21600"/>
                <a:gd name="T4" fmla="*/ 15199 w 21600"/>
                <a:gd name="T5" fmla="*/ 0 h 21600"/>
                <a:gd name="T6" fmla="*/ 16799 w 21600"/>
                <a:gd name="T7" fmla="*/ 1489 h 21600"/>
                <a:gd name="T8" fmla="*/ 18399 w 21600"/>
                <a:gd name="T9" fmla="*/ 2234 h 21600"/>
                <a:gd name="T10" fmla="*/ 19999 w 21600"/>
                <a:gd name="T11" fmla="*/ 4468 h 21600"/>
                <a:gd name="T12" fmla="*/ 20799 w 21600"/>
                <a:gd name="T13" fmla="*/ 5958 h 21600"/>
                <a:gd name="T14" fmla="*/ 21600 w 21600"/>
                <a:gd name="T15" fmla="*/ 8192 h 21600"/>
                <a:gd name="T16" fmla="*/ 21600 w 21600"/>
                <a:gd name="T17" fmla="*/ 11172 h 21600"/>
                <a:gd name="T18" fmla="*/ 21600 w 21600"/>
                <a:gd name="T19" fmla="*/ 12661 h 21600"/>
                <a:gd name="T20" fmla="*/ 20799 w 21600"/>
                <a:gd name="T21" fmla="*/ 14896 h 21600"/>
                <a:gd name="T22" fmla="*/ 19199 w 21600"/>
                <a:gd name="T23" fmla="*/ 17130 h 21600"/>
                <a:gd name="T24" fmla="*/ 17599 w 21600"/>
                <a:gd name="T25" fmla="*/ 18620 h 21600"/>
                <a:gd name="T26" fmla="*/ 16799 w 21600"/>
                <a:gd name="T27" fmla="*/ 19365 h 21600"/>
                <a:gd name="T28" fmla="*/ 14399 w 21600"/>
                <a:gd name="T29" fmla="*/ 20855 h 21600"/>
                <a:gd name="T30" fmla="*/ 11999 w 21600"/>
                <a:gd name="T31" fmla="*/ 21600 h 21600"/>
                <a:gd name="T32" fmla="*/ 9599 w 21600"/>
                <a:gd name="T33" fmla="*/ 21600 h 21600"/>
                <a:gd name="T34" fmla="*/ 7199 w 21600"/>
                <a:gd name="T35" fmla="*/ 20855 h 21600"/>
                <a:gd name="T36" fmla="*/ 6399 w 21600"/>
                <a:gd name="T37" fmla="*/ 20110 h 21600"/>
                <a:gd name="T38" fmla="*/ 3999 w 21600"/>
                <a:gd name="T39" fmla="*/ 19365 h 21600"/>
                <a:gd name="T40" fmla="*/ 2399 w 21600"/>
                <a:gd name="T41" fmla="*/ 17875 h 21600"/>
                <a:gd name="T42" fmla="*/ 1599 w 21600"/>
                <a:gd name="T43" fmla="*/ 15641 h 21600"/>
                <a:gd name="T44" fmla="*/ 0 w 21600"/>
                <a:gd name="T45" fmla="*/ 13406 h 21600"/>
                <a:gd name="T46" fmla="*/ 0 w 21600"/>
                <a:gd name="T47" fmla="*/ 11172 h 21600"/>
                <a:gd name="T48" fmla="*/ 0 w 21600"/>
                <a:gd name="T49" fmla="*/ 8937 h 21600"/>
                <a:gd name="T50" fmla="*/ 0 w 21600"/>
                <a:gd name="T51" fmla="*/ 7448 h 21600"/>
                <a:gd name="T52" fmla="*/ 799 w 21600"/>
                <a:gd name="T53" fmla="*/ 5958 h 21600"/>
                <a:gd name="T54" fmla="*/ 2399 w 21600"/>
                <a:gd name="T55" fmla="*/ 3724 h 21600"/>
                <a:gd name="T56" fmla="*/ 3199 w 21600"/>
                <a:gd name="T57" fmla="*/ 2234 h 21600"/>
                <a:gd name="T58" fmla="*/ 5599 w 21600"/>
                <a:gd name="T59" fmla="*/ 1489 h 21600"/>
                <a:gd name="T60" fmla="*/ 7199 w 21600"/>
                <a:gd name="T61" fmla="*/ 0 h 21600"/>
                <a:gd name="T62" fmla="*/ 8799 w 21600"/>
                <a:gd name="T6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600" h="21600">
                  <a:moveTo>
                    <a:pt x="8799" y="0"/>
                  </a:moveTo>
                  <a:lnTo>
                    <a:pt x="10399" y="0"/>
                  </a:lnTo>
                  <a:lnTo>
                    <a:pt x="11999" y="0"/>
                  </a:lnTo>
                  <a:lnTo>
                    <a:pt x="12799" y="0"/>
                  </a:lnTo>
                  <a:lnTo>
                    <a:pt x="13599" y="0"/>
                  </a:lnTo>
                  <a:lnTo>
                    <a:pt x="15199" y="0"/>
                  </a:lnTo>
                  <a:lnTo>
                    <a:pt x="15999" y="744"/>
                  </a:lnTo>
                  <a:lnTo>
                    <a:pt x="16799" y="1489"/>
                  </a:lnTo>
                  <a:lnTo>
                    <a:pt x="17599" y="1489"/>
                  </a:lnTo>
                  <a:lnTo>
                    <a:pt x="18399" y="2234"/>
                  </a:lnTo>
                  <a:lnTo>
                    <a:pt x="19199" y="2979"/>
                  </a:lnTo>
                  <a:lnTo>
                    <a:pt x="19999" y="4468"/>
                  </a:lnTo>
                  <a:lnTo>
                    <a:pt x="19999" y="5213"/>
                  </a:lnTo>
                  <a:lnTo>
                    <a:pt x="20799" y="5958"/>
                  </a:lnTo>
                  <a:lnTo>
                    <a:pt x="21600" y="7448"/>
                  </a:lnTo>
                  <a:lnTo>
                    <a:pt x="21600" y="8192"/>
                  </a:lnTo>
                  <a:lnTo>
                    <a:pt x="21600" y="9682"/>
                  </a:lnTo>
                  <a:lnTo>
                    <a:pt x="21600" y="11172"/>
                  </a:lnTo>
                  <a:lnTo>
                    <a:pt x="21600" y="11916"/>
                  </a:lnTo>
                  <a:lnTo>
                    <a:pt x="21600" y="12661"/>
                  </a:lnTo>
                  <a:lnTo>
                    <a:pt x="20799" y="14151"/>
                  </a:lnTo>
                  <a:lnTo>
                    <a:pt x="20799" y="14896"/>
                  </a:lnTo>
                  <a:lnTo>
                    <a:pt x="19999" y="15641"/>
                  </a:lnTo>
                  <a:lnTo>
                    <a:pt x="19199" y="17130"/>
                  </a:lnTo>
                  <a:lnTo>
                    <a:pt x="18399" y="17875"/>
                  </a:lnTo>
                  <a:lnTo>
                    <a:pt x="17599" y="18620"/>
                  </a:lnTo>
                  <a:lnTo>
                    <a:pt x="17599" y="19365"/>
                  </a:lnTo>
                  <a:lnTo>
                    <a:pt x="16799" y="19365"/>
                  </a:lnTo>
                  <a:lnTo>
                    <a:pt x="15999" y="20110"/>
                  </a:lnTo>
                  <a:lnTo>
                    <a:pt x="14399" y="20855"/>
                  </a:lnTo>
                  <a:lnTo>
                    <a:pt x="13599" y="20855"/>
                  </a:lnTo>
                  <a:lnTo>
                    <a:pt x="11999" y="21600"/>
                  </a:lnTo>
                  <a:lnTo>
                    <a:pt x="11199" y="21600"/>
                  </a:lnTo>
                  <a:lnTo>
                    <a:pt x="9599" y="21600"/>
                  </a:lnTo>
                  <a:lnTo>
                    <a:pt x="8799" y="20855"/>
                  </a:lnTo>
                  <a:lnTo>
                    <a:pt x="7199" y="20855"/>
                  </a:lnTo>
                  <a:lnTo>
                    <a:pt x="6399" y="20855"/>
                  </a:lnTo>
                  <a:lnTo>
                    <a:pt x="6399" y="20110"/>
                  </a:lnTo>
                  <a:lnTo>
                    <a:pt x="4799" y="19365"/>
                  </a:lnTo>
                  <a:lnTo>
                    <a:pt x="3999" y="19365"/>
                  </a:lnTo>
                  <a:lnTo>
                    <a:pt x="3199" y="18620"/>
                  </a:lnTo>
                  <a:lnTo>
                    <a:pt x="2399" y="17875"/>
                  </a:lnTo>
                  <a:lnTo>
                    <a:pt x="1599" y="16385"/>
                  </a:lnTo>
                  <a:lnTo>
                    <a:pt x="1599" y="15641"/>
                  </a:lnTo>
                  <a:lnTo>
                    <a:pt x="799" y="14896"/>
                  </a:lnTo>
                  <a:lnTo>
                    <a:pt x="0" y="13406"/>
                  </a:lnTo>
                  <a:lnTo>
                    <a:pt x="0" y="12661"/>
                  </a:lnTo>
                  <a:lnTo>
                    <a:pt x="0" y="11172"/>
                  </a:lnTo>
                  <a:lnTo>
                    <a:pt x="0" y="10427"/>
                  </a:lnTo>
                  <a:lnTo>
                    <a:pt x="0" y="8937"/>
                  </a:lnTo>
                  <a:lnTo>
                    <a:pt x="0" y="8192"/>
                  </a:lnTo>
                  <a:lnTo>
                    <a:pt x="0" y="7448"/>
                  </a:lnTo>
                  <a:lnTo>
                    <a:pt x="0" y="6703"/>
                  </a:lnTo>
                  <a:lnTo>
                    <a:pt x="799" y="5958"/>
                  </a:lnTo>
                  <a:lnTo>
                    <a:pt x="1599" y="4468"/>
                  </a:lnTo>
                  <a:lnTo>
                    <a:pt x="2399" y="3724"/>
                  </a:lnTo>
                  <a:lnTo>
                    <a:pt x="3199" y="2979"/>
                  </a:lnTo>
                  <a:lnTo>
                    <a:pt x="3199" y="2234"/>
                  </a:lnTo>
                  <a:lnTo>
                    <a:pt x="4799" y="1489"/>
                  </a:lnTo>
                  <a:lnTo>
                    <a:pt x="5599" y="1489"/>
                  </a:lnTo>
                  <a:lnTo>
                    <a:pt x="6399" y="744"/>
                  </a:lnTo>
                  <a:lnTo>
                    <a:pt x="7199" y="0"/>
                  </a:lnTo>
                  <a:lnTo>
                    <a:pt x="7999" y="0"/>
                  </a:lnTo>
                  <a:lnTo>
                    <a:pt x="8799" y="0"/>
                  </a:lnTo>
                </a:path>
              </a:pathLst>
            </a:custGeom>
            <a:solidFill>
              <a:srgbClr val="1F1A17"/>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4" name="未知">
              <a:extLst>
                <a:ext uri="{FF2B5EF4-FFF2-40B4-BE49-F238E27FC236}">
                  <a16:creationId xmlns:a16="http://schemas.microsoft.com/office/drawing/2014/main" id="{7B8EA95C-2A09-46CB-B147-C4A66A5A2981}"/>
                </a:ext>
              </a:extLst>
            </p:cNvPr>
            <p:cNvSpPr>
              <a:spLocks noChangeArrowheads="1"/>
            </p:cNvSpPr>
            <p:nvPr/>
          </p:nvSpPr>
          <p:spPr bwMode="auto">
            <a:xfrm>
              <a:off x="520" y="0"/>
              <a:ext cx="279" cy="172"/>
            </a:xfrm>
            <a:custGeom>
              <a:avLst/>
              <a:gdLst>
                <a:gd name="T0" fmla="*/ 0 w 21600"/>
                <a:gd name="T1" fmla="*/ 21600 h 21600"/>
                <a:gd name="T2" fmla="*/ 1229 w 21600"/>
                <a:gd name="T3" fmla="*/ 19894 h 21600"/>
                <a:gd name="T4" fmla="*/ 2634 w 21600"/>
                <a:gd name="T5" fmla="*/ 18757 h 21600"/>
                <a:gd name="T6" fmla="*/ 3863 w 21600"/>
                <a:gd name="T7" fmla="*/ 17336 h 21600"/>
                <a:gd name="T8" fmla="*/ 5268 w 21600"/>
                <a:gd name="T9" fmla="*/ 15631 h 21600"/>
                <a:gd name="T10" fmla="*/ 6497 w 21600"/>
                <a:gd name="T11" fmla="*/ 14494 h 21600"/>
                <a:gd name="T12" fmla="*/ 8077 w 21600"/>
                <a:gd name="T13" fmla="*/ 13073 h 21600"/>
                <a:gd name="T14" fmla="*/ 9307 w 21600"/>
                <a:gd name="T15" fmla="*/ 11652 h 21600"/>
                <a:gd name="T16" fmla="*/ 10711 w 21600"/>
                <a:gd name="T17" fmla="*/ 10515 h 21600"/>
                <a:gd name="T18" fmla="*/ 11941 w 21600"/>
                <a:gd name="T19" fmla="*/ 9094 h 21600"/>
                <a:gd name="T20" fmla="*/ 13346 w 21600"/>
                <a:gd name="T21" fmla="*/ 7673 h 21600"/>
                <a:gd name="T22" fmla="*/ 14751 w 21600"/>
                <a:gd name="T23" fmla="*/ 6536 h 21600"/>
                <a:gd name="T24" fmla="*/ 16155 w 21600"/>
                <a:gd name="T25" fmla="*/ 5115 h 21600"/>
                <a:gd name="T26" fmla="*/ 17385 w 21600"/>
                <a:gd name="T27" fmla="*/ 3694 h 21600"/>
                <a:gd name="T28" fmla="*/ 18789 w 21600"/>
                <a:gd name="T29" fmla="*/ 2273 h 21600"/>
                <a:gd name="T30" fmla="*/ 20019 w 21600"/>
                <a:gd name="T31" fmla="*/ 1136 h 21600"/>
                <a:gd name="T32" fmla="*/ 21600 w 21600"/>
                <a:gd name="T3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21600"/>
                  </a:moveTo>
                  <a:lnTo>
                    <a:pt x="1229" y="19894"/>
                  </a:lnTo>
                  <a:lnTo>
                    <a:pt x="2634" y="18757"/>
                  </a:lnTo>
                  <a:lnTo>
                    <a:pt x="3863" y="17336"/>
                  </a:lnTo>
                  <a:lnTo>
                    <a:pt x="5268" y="15631"/>
                  </a:lnTo>
                  <a:lnTo>
                    <a:pt x="6497" y="14494"/>
                  </a:lnTo>
                  <a:lnTo>
                    <a:pt x="8077" y="13073"/>
                  </a:lnTo>
                  <a:lnTo>
                    <a:pt x="9307" y="11652"/>
                  </a:lnTo>
                  <a:lnTo>
                    <a:pt x="10711" y="10515"/>
                  </a:lnTo>
                  <a:lnTo>
                    <a:pt x="11941" y="9094"/>
                  </a:lnTo>
                  <a:lnTo>
                    <a:pt x="13346" y="7673"/>
                  </a:lnTo>
                  <a:lnTo>
                    <a:pt x="14751" y="6536"/>
                  </a:lnTo>
                  <a:lnTo>
                    <a:pt x="16155" y="5115"/>
                  </a:lnTo>
                  <a:lnTo>
                    <a:pt x="17385" y="3694"/>
                  </a:lnTo>
                  <a:lnTo>
                    <a:pt x="18789" y="2273"/>
                  </a:lnTo>
                  <a:lnTo>
                    <a:pt x="20019" y="1136"/>
                  </a:lnTo>
                  <a:lnTo>
                    <a:pt x="21600" y="0"/>
                  </a:lnTo>
                </a:path>
              </a:pathLst>
            </a:custGeom>
            <a:noFill/>
            <a:ln w="7200">
              <a:solidFill>
                <a:srgbClr val="009240"/>
              </a:solidFill>
              <a:bevel/>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5" name="未知">
              <a:extLst>
                <a:ext uri="{FF2B5EF4-FFF2-40B4-BE49-F238E27FC236}">
                  <a16:creationId xmlns:a16="http://schemas.microsoft.com/office/drawing/2014/main" id="{CA659504-418D-4285-8D21-A6F97D71DAB5}"/>
                </a:ext>
              </a:extLst>
            </p:cNvPr>
            <p:cNvSpPr>
              <a:spLocks noChangeArrowheads="1"/>
            </p:cNvSpPr>
            <p:nvPr/>
          </p:nvSpPr>
          <p:spPr bwMode="auto">
            <a:xfrm>
              <a:off x="547" y="0"/>
              <a:ext cx="442" cy="374"/>
            </a:xfrm>
            <a:custGeom>
              <a:avLst/>
              <a:gdLst>
                <a:gd name="T0" fmla="*/ 0 w 21600"/>
                <a:gd name="T1" fmla="*/ 21600 h 21600"/>
                <a:gd name="T2" fmla="*/ 1218 w 21600"/>
                <a:gd name="T3" fmla="*/ 20028 h 21600"/>
                <a:gd name="T4" fmla="*/ 2547 w 21600"/>
                <a:gd name="T5" fmla="*/ 18327 h 21600"/>
                <a:gd name="T6" fmla="*/ 3876 w 21600"/>
                <a:gd name="T7" fmla="*/ 16887 h 21600"/>
                <a:gd name="T8" fmla="*/ 5095 w 21600"/>
                <a:gd name="T9" fmla="*/ 15447 h 21600"/>
                <a:gd name="T10" fmla="*/ 6535 w 21600"/>
                <a:gd name="T11" fmla="*/ 14007 h 21600"/>
                <a:gd name="T12" fmla="*/ 7864 w 21600"/>
                <a:gd name="T13" fmla="*/ 12567 h 21600"/>
                <a:gd name="T14" fmla="*/ 9082 w 21600"/>
                <a:gd name="T15" fmla="*/ 11258 h 21600"/>
                <a:gd name="T16" fmla="*/ 10522 w 21600"/>
                <a:gd name="T17" fmla="*/ 9818 h 21600"/>
                <a:gd name="T18" fmla="*/ 11852 w 21600"/>
                <a:gd name="T19" fmla="*/ 8509 h 21600"/>
                <a:gd name="T20" fmla="*/ 13181 w 21600"/>
                <a:gd name="T21" fmla="*/ 7199 h 21600"/>
                <a:gd name="T22" fmla="*/ 14621 w 21600"/>
                <a:gd name="T23" fmla="*/ 5890 h 21600"/>
                <a:gd name="T24" fmla="*/ 15950 w 21600"/>
                <a:gd name="T25" fmla="*/ 4712 h 21600"/>
                <a:gd name="T26" fmla="*/ 17390 w 21600"/>
                <a:gd name="T27" fmla="*/ 3403 h 21600"/>
                <a:gd name="T28" fmla="*/ 18719 w 21600"/>
                <a:gd name="T29" fmla="*/ 2225 h 21600"/>
                <a:gd name="T30" fmla="*/ 20159 w 21600"/>
                <a:gd name="T31" fmla="*/ 1047 h 21600"/>
                <a:gd name="T32" fmla="*/ 21600 w 21600"/>
                <a:gd name="T33" fmla="*/ 0 h 21600"/>
                <a:gd name="T34" fmla="*/ 14621 w 21600"/>
                <a:gd name="T35" fmla="*/ 0 h 21600"/>
                <a:gd name="T36" fmla="*/ 13513 w 21600"/>
                <a:gd name="T37" fmla="*/ 1047 h 21600"/>
                <a:gd name="T38" fmla="*/ 12627 w 21600"/>
                <a:gd name="T39" fmla="*/ 2356 h 21600"/>
                <a:gd name="T40" fmla="*/ 11630 w 21600"/>
                <a:gd name="T41" fmla="*/ 3534 h 21600"/>
                <a:gd name="T42" fmla="*/ 10633 w 21600"/>
                <a:gd name="T43" fmla="*/ 4843 h 21600"/>
                <a:gd name="T44" fmla="*/ 9747 w 21600"/>
                <a:gd name="T45" fmla="*/ 6021 h 21600"/>
                <a:gd name="T46" fmla="*/ 8750 w 21600"/>
                <a:gd name="T47" fmla="*/ 7461 h 21600"/>
                <a:gd name="T48" fmla="*/ 7864 w 21600"/>
                <a:gd name="T49" fmla="*/ 8770 h 21600"/>
                <a:gd name="T50" fmla="*/ 6867 w 21600"/>
                <a:gd name="T51" fmla="*/ 9948 h 21600"/>
                <a:gd name="T52" fmla="*/ 6092 w 21600"/>
                <a:gd name="T53" fmla="*/ 11388 h 21600"/>
                <a:gd name="T54" fmla="*/ 5095 w 21600"/>
                <a:gd name="T55" fmla="*/ 12828 h 21600"/>
                <a:gd name="T56" fmla="*/ 4319 w 21600"/>
                <a:gd name="T57" fmla="*/ 14138 h 21600"/>
                <a:gd name="T58" fmla="*/ 3322 w 21600"/>
                <a:gd name="T59" fmla="*/ 15708 h 21600"/>
                <a:gd name="T60" fmla="*/ 2547 w 21600"/>
                <a:gd name="T61" fmla="*/ 17018 h 21600"/>
                <a:gd name="T62" fmla="*/ 1661 w 21600"/>
                <a:gd name="T63" fmla="*/ 18458 h 21600"/>
                <a:gd name="T64" fmla="*/ 775 w 21600"/>
                <a:gd name="T65" fmla="*/ 20028 h 21600"/>
                <a:gd name="T66" fmla="*/ 0 w 21600"/>
                <a:gd name="T67"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00" h="21600">
                  <a:moveTo>
                    <a:pt x="0" y="21600"/>
                  </a:moveTo>
                  <a:lnTo>
                    <a:pt x="1218" y="20028"/>
                  </a:lnTo>
                  <a:lnTo>
                    <a:pt x="2547" y="18327"/>
                  </a:lnTo>
                  <a:lnTo>
                    <a:pt x="3876" y="16887"/>
                  </a:lnTo>
                  <a:lnTo>
                    <a:pt x="5095" y="15447"/>
                  </a:lnTo>
                  <a:lnTo>
                    <a:pt x="6535" y="14007"/>
                  </a:lnTo>
                  <a:lnTo>
                    <a:pt x="7864" y="12567"/>
                  </a:lnTo>
                  <a:lnTo>
                    <a:pt x="9082" y="11258"/>
                  </a:lnTo>
                  <a:lnTo>
                    <a:pt x="10522" y="9818"/>
                  </a:lnTo>
                  <a:lnTo>
                    <a:pt x="11852" y="8509"/>
                  </a:lnTo>
                  <a:lnTo>
                    <a:pt x="13181" y="7199"/>
                  </a:lnTo>
                  <a:lnTo>
                    <a:pt x="14621" y="5890"/>
                  </a:lnTo>
                  <a:lnTo>
                    <a:pt x="15950" y="4712"/>
                  </a:lnTo>
                  <a:lnTo>
                    <a:pt x="17390" y="3403"/>
                  </a:lnTo>
                  <a:lnTo>
                    <a:pt x="18719" y="2225"/>
                  </a:lnTo>
                  <a:lnTo>
                    <a:pt x="20159" y="1047"/>
                  </a:lnTo>
                  <a:lnTo>
                    <a:pt x="21600" y="0"/>
                  </a:lnTo>
                  <a:lnTo>
                    <a:pt x="14621" y="0"/>
                  </a:lnTo>
                  <a:lnTo>
                    <a:pt x="13513" y="1047"/>
                  </a:lnTo>
                  <a:lnTo>
                    <a:pt x="12627" y="2356"/>
                  </a:lnTo>
                  <a:lnTo>
                    <a:pt x="11630" y="3534"/>
                  </a:lnTo>
                  <a:lnTo>
                    <a:pt x="10633" y="4843"/>
                  </a:lnTo>
                  <a:lnTo>
                    <a:pt x="9747" y="6021"/>
                  </a:lnTo>
                  <a:lnTo>
                    <a:pt x="8750" y="7461"/>
                  </a:lnTo>
                  <a:lnTo>
                    <a:pt x="7864" y="8770"/>
                  </a:lnTo>
                  <a:lnTo>
                    <a:pt x="6867" y="9948"/>
                  </a:lnTo>
                  <a:lnTo>
                    <a:pt x="6092" y="11388"/>
                  </a:lnTo>
                  <a:lnTo>
                    <a:pt x="5095" y="12828"/>
                  </a:lnTo>
                  <a:lnTo>
                    <a:pt x="4319" y="14138"/>
                  </a:lnTo>
                  <a:lnTo>
                    <a:pt x="3322" y="15708"/>
                  </a:lnTo>
                  <a:lnTo>
                    <a:pt x="2547" y="17018"/>
                  </a:lnTo>
                  <a:lnTo>
                    <a:pt x="1661" y="18458"/>
                  </a:lnTo>
                  <a:lnTo>
                    <a:pt x="775" y="20028"/>
                  </a:lnTo>
                  <a:lnTo>
                    <a:pt x="0" y="21600"/>
                  </a:lnTo>
                </a:path>
              </a:pathLst>
            </a:custGeom>
            <a:solidFill>
              <a:schemeClr val="accent2"/>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6" name="未知">
              <a:extLst>
                <a:ext uri="{FF2B5EF4-FFF2-40B4-BE49-F238E27FC236}">
                  <a16:creationId xmlns:a16="http://schemas.microsoft.com/office/drawing/2014/main" id="{46703B1C-2594-4530-B50E-1CEC3DC9E7A2}"/>
                </a:ext>
              </a:extLst>
            </p:cNvPr>
            <p:cNvSpPr>
              <a:spLocks noChangeArrowheads="1"/>
            </p:cNvSpPr>
            <p:nvPr/>
          </p:nvSpPr>
          <p:spPr bwMode="auto">
            <a:xfrm>
              <a:off x="102" y="0"/>
              <a:ext cx="803" cy="1118"/>
            </a:xfrm>
            <a:custGeom>
              <a:avLst/>
              <a:gdLst>
                <a:gd name="T0" fmla="*/ 426 w 21600"/>
                <a:gd name="T1" fmla="*/ 20767 h 21600"/>
                <a:gd name="T2" fmla="*/ 1403 w 21600"/>
                <a:gd name="T3" fmla="*/ 19146 h 21600"/>
                <a:gd name="T4" fmla="*/ 2501 w 21600"/>
                <a:gd name="T5" fmla="*/ 17569 h 21600"/>
                <a:gd name="T6" fmla="*/ 3660 w 21600"/>
                <a:gd name="T7" fmla="*/ 16035 h 21600"/>
                <a:gd name="T8" fmla="*/ 4820 w 21600"/>
                <a:gd name="T9" fmla="*/ 14545 h 21600"/>
                <a:gd name="T10" fmla="*/ 6040 w 21600"/>
                <a:gd name="T11" fmla="*/ 13099 h 21600"/>
                <a:gd name="T12" fmla="*/ 7260 w 21600"/>
                <a:gd name="T13" fmla="*/ 11698 h 21600"/>
                <a:gd name="T14" fmla="*/ 8603 w 21600"/>
                <a:gd name="T15" fmla="*/ 10296 h 21600"/>
                <a:gd name="T16" fmla="*/ 9945 w 21600"/>
                <a:gd name="T17" fmla="*/ 8981 h 21600"/>
                <a:gd name="T18" fmla="*/ 11349 w 21600"/>
                <a:gd name="T19" fmla="*/ 7667 h 21600"/>
                <a:gd name="T20" fmla="*/ 12813 w 21600"/>
                <a:gd name="T21" fmla="*/ 6352 h 21600"/>
                <a:gd name="T22" fmla="*/ 14338 w 21600"/>
                <a:gd name="T23" fmla="*/ 5169 h 21600"/>
                <a:gd name="T24" fmla="*/ 15803 w 21600"/>
                <a:gd name="T25" fmla="*/ 3942 h 21600"/>
                <a:gd name="T26" fmla="*/ 17450 w 21600"/>
                <a:gd name="T27" fmla="*/ 2759 h 21600"/>
                <a:gd name="T28" fmla="*/ 19037 w 21600"/>
                <a:gd name="T29" fmla="*/ 1620 h 21600"/>
                <a:gd name="T30" fmla="*/ 20684 w 21600"/>
                <a:gd name="T31" fmla="*/ 481 h 21600"/>
                <a:gd name="T32" fmla="*/ 14094 w 21600"/>
                <a:gd name="T33" fmla="*/ 0 h 21600"/>
                <a:gd name="T34" fmla="*/ 12752 w 21600"/>
                <a:gd name="T35" fmla="*/ 1095 h 21600"/>
                <a:gd name="T36" fmla="*/ 11471 w 21600"/>
                <a:gd name="T37" fmla="*/ 2190 h 21600"/>
                <a:gd name="T38" fmla="*/ 10311 w 21600"/>
                <a:gd name="T39" fmla="*/ 3373 h 21600"/>
                <a:gd name="T40" fmla="*/ 9213 w 21600"/>
                <a:gd name="T41" fmla="*/ 4556 h 21600"/>
                <a:gd name="T42" fmla="*/ 8115 w 21600"/>
                <a:gd name="T43" fmla="*/ 5783 h 21600"/>
                <a:gd name="T44" fmla="*/ 7077 w 21600"/>
                <a:gd name="T45" fmla="*/ 7053 h 21600"/>
                <a:gd name="T46" fmla="*/ 6101 w 21600"/>
                <a:gd name="T47" fmla="*/ 8368 h 21600"/>
                <a:gd name="T48" fmla="*/ 5186 w 21600"/>
                <a:gd name="T49" fmla="*/ 9682 h 21600"/>
                <a:gd name="T50" fmla="*/ 4271 w 21600"/>
                <a:gd name="T51" fmla="*/ 11040 h 21600"/>
                <a:gd name="T52" fmla="*/ 3477 w 21600"/>
                <a:gd name="T53" fmla="*/ 12442 h 21600"/>
                <a:gd name="T54" fmla="*/ 2745 w 21600"/>
                <a:gd name="T55" fmla="*/ 13844 h 21600"/>
                <a:gd name="T56" fmla="*/ 2074 w 21600"/>
                <a:gd name="T57" fmla="*/ 15334 h 21600"/>
                <a:gd name="T58" fmla="*/ 1403 w 21600"/>
                <a:gd name="T59" fmla="*/ 16824 h 21600"/>
                <a:gd name="T60" fmla="*/ 914 w 21600"/>
                <a:gd name="T61" fmla="*/ 18357 h 21600"/>
                <a:gd name="T62" fmla="*/ 365 w 21600"/>
                <a:gd name="T63" fmla="*/ 19978 h 21600"/>
                <a:gd name="T64" fmla="*/ 0 w 21600"/>
                <a:gd name="T65"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00" h="21600">
                  <a:moveTo>
                    <a:pt x="0" y="21600"/>
                  </a:moveTo>
                  <a:lnTo>
                    <a:pt x="426" y="20767"/>
                  </a:lnTo>
                  <a:lnTo>
                    <a:pt x="976" y="19934"/>
                  </a:lnTo>
                  <a:lnTo>
                    <a:pt x="1403" y="19146"/>
                  </a:lnTo>
                  <a:lnTo>
                    <a:pt x="2013" y="18357"/>
                  </a:lnTo>
                  <a:lnTo>
                    <a:pt x="2501" y="17569"/>
                  </a:lnTo>
                  <a:lnTo>
                    <a:pt x="3111" y="16780"/>
                  </a:lnTo>
                  <a:lnTo>
                    <a:pt x="3660" y="16035"/>
                  </a:lnTo>
                  <a:lnTo>
                    <a:pt x="4209" y="15290"/>
                  </a:lnTo>
                  <a:lnTo>
                    <a:pt x="4820" y="14545"/>
                  </a:lnTo>
                  <a:lnTo>
                    <a:pt x="5369" y="13800"/>
                  </a:lnTo>
                  <a:lnTo>
                    <a:pt x="6040" y="13099"/>
                  </a:lnTo>
                  <a:lnTo>
                    <a:pt x="6650" y="12399"/>
                  </a:lnTo>
                  <a:lnTo>
                    <a:pt x="7260" y="11698"/>
                  </a:lnTo>
                  <a:lnTo>
                    <a:pt x="7931" y="10997"/>
                  </a:lnTo>
                  <a:lnTo>
                    <a:pt x="8603" y="10296"/>
                  </a:lnTo>
                  <a:lnTo>
                    <a:pt x="9274" y="9638"/>
                  </a:lnTo>
                  <a:lnTo>
                    <a:pt x="9945" y="8981"/>
                  </a:lnTo>
                  <a:lnTo>
                    <a:pt x="10616" y="8324"/>
                  </a:lnTo>
                  <a:lnTo>
                    <a:pt x="11349" y="7667"/>
                  </a:lnTo>
                  <a:lnTo>
                    <a:pt x="12081" y="7053"/>
                  </a:lnTo>
                  <a:lnTo>
                    <a:pt x="12813" y="6352"/>
                  </a:lnTo>
                  <a:lnTo>
                    <a:pt x="13545" y="5739"/>
                  </a:lnTo>
                  <a:lnTo>
                    <a:pt x="14338" y="5169"/>
                  </a:lnTo>
                  <a:lnTo>
                    <a:pt x="15071" y="4556"/>
                  </a:lnTo>
                  <a:lnTo>
                    <a:pt x="15803" y="3942"/>
                  </a:lnTo>
                  <a:lnTo>
                    <a:pt x="16596" y="3373"/>
                  </a:lnTo>
                  <a:lnTo>
                    <a:pt x="17450" y="2759"/>
                  </a:lnTo>
                  <a:lnTo>
                    <a:pt x="18243" y="2190"/>
                  </a:lnTo>
                  <a:lnTo>
                    <a:pt x="19037" y="1620"/>
                  </a:lnTo>
                  <a:lnTo>
                    <a:pt x="19830" y="1095"/>
                  </a:lnTo>
                  <a:lnTo>
                    <a:pt x="20684" y="481"/>
                  </a:lnTo>
                  <a:lnTo>
                    <a:pt x="21600" y="0"/>
                  </a:lnTo>
                  <a:lnTo>
                    <a:pt x="14094" y="0"/>
                  </a:lnTo>
                  <a:lnTo>
                    <a:pt x="13423" y="525"/>
                  </a:lnTo>
                  <a:lnTo>
                    <a:pt x="12752" y="1095"/>
                  </a:lnTo>
                  <a:lnTo>
                    <a:pt x="12142" y="1664"/>
                  </a:lnTo>
                  <a:lnTo>
                    <a:pt x="11471" y="2190"/>
                  </a:lnTo>
                  <a:lnTo>
                    <a:pt x="10921" y="2759"/>
                  </a:lnTo>
                  <a:lnTo>
                    <a:pt x="10311" y="3373"/>
                  </a:lnTo>
                  <a:lnTo>
                    <a:pt x="9762" y="3986"/>
                  </a:lnTo>
                  <a:lnTo>
                    <a:pt x="9213" y="4556"/>
                  </a:lnTo>
                  <a:lnTo>
                    <a:pt x="8603" y="5169"/>
                  </a:lnTo>
                  <a:lnTo>
                    <a:pt x="8115" y="5783"/>
                  </a:lnTo>
                  <a:lnTo>
                    <a:pt x="7566" y="6396"/>
                  </a:lnTo>
                  <a:lnTo>
                    <a:pt x="7077" y="7053"/>
                  </a:lnTo>
                  <a:lnTo>
                    <a:pt x="6528" y="7711"/>
                  </a:lnTo>
                  <a:lnTo>
                    <a:pt x="6101" y="8368"/>
                  </a:lnTo>
                  <a:lnTo>
                    <a:pt x="5613" y="9025"/>
                  </a:lnTo>
                  <a:lnTo>
                    <a:pt x="5186" y="9682"/>
                  </a:lnTo>
                  <a:lnTo>
                    <a:pt x="4698" y="10339"/>
                  </a:lnTo>
                  <a:lnTo>
                    <a:pt x="4271" y="11040"/>
                  </a:lnTo>
                  <a:lnTo>
                    <a:pt x="3904" y="11741"/>
                  </a:lnTo>
                  <a:lnTo>
                    <a:pt x="3477" y="12442"/>
                  </a:lnTo>
                  <a:lnTo>
                    <a:pt x="3111" y="13143"/>
                  </a:lnTo>
                  <a:lnTo>
                    <a:pt x="2745" y="13844"/>
                  </a:lnTo>
                  <a:lnTo>
                    <a:pt x="2379" y="14589"/>
                  </a:lnTo>
                  <a:lnTo>
                    <a:pt x="2074" y="15334"/>
                  </a:lnTo>
                  <a:lnTo>
                    <a:pt x="1769" y="16079"/>
                  </a:lnTo>
                  <a:lnTo>
                    <a:pt x="1403" y="16824"/>
                  </a:lnTo>
                  <a:lnTo>
                    <a:pt x="1098" y="17612"/>
                  </a:lnTo>
                  <a:lnTo>
                    <a:pt x="914" y="18357"/>
                  </a:lnTo>
                  <a:lnTo>
                    <a:pt x="610" y="19146"/>
                  </a:lnTo>
                  <a:lnTo>
                    <a:pt x="365" y="19978"/>
                  </a:lnTo>
                  <a:lnTo>
                    <a:pt x="121" y="20767"/>
                  </a:lnTo>
                  <a:lnTo>
                    <a:pt x="0" y="21600"/>
                  </a:lnTo>
                </a:path>
              </a:pathLst>
            </a:custGeom>
            <a:solidFill>
              <a:schemeClr val="accent1"/>
            </a:solidFill>
            <a:ln>
              <a:noFill/>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sp>
          <p:nvSpPr>
            <p:cNvPr id="1037" name="未知">
              <a:extLst>
                <a:ext uri="{FF2B5EF4-FFF2-40B4-BE49-F238E27FC236}">
                  <a16:creationId xmlns:a16="http://schemas.microsoft.com/office/drawing/2014/main" id="{13C47521-C4D0-4AD8-93BC-5F3730A1BC8F}"/>
                </a:ext>
              </a:extLst>
            </p:cNvPr>
            <p:cNvSpPr>
              <a:spLocks noChangeArrowheads="1"/>
            </p:cNvSpPr>
            <p:nvPr/>
          </p:nvSpPr>
          <p:spPr bwMode="auto">
            <a:xfrm>
              <a:off x="30" y="0"/>
              <a:ext cx="515" cy="1295"/>
            </a:xfrm>
            <a:custGeom>
              <a:avLst/>
              <a:gdLst>
                <a:gd name="T0" fmla="*/ 0 w 21600"/>
                <a:gd name="T1" fmla="*/ 21600 h 21600"/>
                <a:gd name="T2" fmla="*/ 94 w 21600"/>
                <a:gd name="T3" fmla="*/ 20767 h 21600"/>
                <a:gd name="T4" fmla="*/ 190 w 21600"/>
                <a:gd name="T5" fmla="*/ 20011 h 21600"/>
                <a:gd name="T6" fmla="*/ 285 w 21600"/>
                <a:gd name="T7" fmla="*/ 19216 h 21600"/>
                <a:gd name="T8" fmla="*/ 570 w 21600"/>
                <a:gd name="T9" fmla="*/ 18422 h 21600"/>
                <a:gd name="T10" fmla="*/ 856 w 21600"/>
                <a:gd name="T11" fmla="*/ 17627 h 21600"/>
                <a:gd name="T12" fmla="*/ 1141 w 21600"/>
                <a:gd name="T13" fmla="*/ 16871 h 21600"/>
                <a:gd name="T14" fmla="*/ 1522 w 21600"/>
                <a:gd name="T15" fmla="*/ 16152 h 21600"/>
                <a:gd name="T16" fmla="*/ 1807 w 21600"/>
                <a:gd name="T17" fmla="*/ 15396 h 21600"/>
                <a:gd name="T18" fmla="*/ 2283 w 21600"/>
                <a:gd name="T19" fmla="*/ 14677 h 21600"/>
                <a:gd name="T20" fmla="*/ 2759 w 21600"/>
                <a:gd name="T21" fmla="*/ 13920 h 21600"/>
                <a:gd name="T22" fmla="*/ 3330 w 21600"/>
                <a:gd name="T23" fmla="*/ 13202 h 21600"/>
                <a:gd name="T24" fmla="*/ 3806 w 21600"/>
                <a:gd name="T25" fmla="*/ 12483 h 21600"/>
                <a:gd name="T26" fmla="*/ 4376 w 21600"/>
                <a:gd name="T27" fmla="*/ 11802 h 21600"/>
                <a:gd name="T28" fmla="*/ 4947 w 21600"/>
                <a:gd name="T29" fmla="*/ 11121 h 21600"/>
                <a:gd name="T30" fmla="*/ 5613 w 21600"/>
                <a:gd name="T31" fmla="*/ 10440 h 21600"/>
                <a:gd name="T32" fmla="*/ 6375 w 21600"/>
                <a:gd name="T33" fmla="*/ 9759 h 21600"/>
                <a:gd name="T34" fmla="*/ 7041 w 21600"/>
                <a:gd name="T35" fmla="*/ 9078 h 21600"/>
                <a:gd name="T36" fmla="*/ 7802 w 21600"/>
                <a:gd name="T37" fmla="*/ 8435 h 21600"/>
                <a:gd name="T38" fmla="*/ 8563 w 21600"/>
                <a:gd name="T39" fmla="*/ 7754 h 21600"/>
                <a:gd name="T40" fmla="*/ 9420 w 21600"/>
                <a:gd name="T41" fmla="*/ 7111 h 21600"/>
                <a:gd name="T42" fmla="*/ 10181 w 21600"/>
                <a:gd name="T43" fmla="*/ 6468 h 21600"/>
                <a:gd name="T44" fmla="*/ 11037 w 21600"/>
                <a:gd name="T45" fmla="*/ 5863 h 21600"/>
                <a:gd name="T46" fmla="*/ 11989 w 21600"/>
                <a:gd name="T47" fmla="*/ 5257 h 21600"/>
                <a:gd name="T48" fmla="*/ 12940 w 21600"/>
                <a:gd name="T49" fmla="*/ 4614 h 21600"/>
                <a:gd name="T50" fmla="*/ 13987 w 21600"/>
                <a:gd name="T51" fmla="*/ 4009 h 21600"/>
                <a:gd name="T52" fmla="*/ 14938 w 21600"/>
                <a:gd name="T53" fmla="*/ 3404 h 21600"/>
                <a:gd name="T54" fmla="*/ 15985 w 21600"/>
                <a:gd name="T55" fmla="*/ 2837 h 21600"/>
                <a:gd name="T56" fmla="*/ 17032 w 21600"/>
                <a:gd name="T57" fmla="*/ 2231 h 21600"/>
                <a:gd name="T58" fmla="*/ 18174 w 21600"/>
                <a:gd name="T59" fmla="*/ 1626 h 21600"/>
                <a:gd name="T60" fmla="*/ 19221 w 21600"/>
                <a:gd name="T61" fmla="*/ 1096 h 21600"/>
                <a:gd name="T62" fmla="*/ 20362 w 21600"/>
                <a:gd name="T63" fmla="*/ 529 h 21600"/>
                <a:gd name="T64" fmla="*/ 21600 w 21600"/>
                <a:gd name="T65"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00" h="21600">
                  <a:moveTo>
                    <a:pt x="0" y="21600"/>
                  </a:moveTo>
                  <a:lnTo>
                    <a:pt x="94" y="20767"/>
                  </a:lnTo>
                  <a:lnTo>
                    <a:pt x="190" y="20011"/>
                  </a:lnTo>
                  <a:lnTo>
                    <a:pt x="285" y="19216"/>
                  </a:lnTo>
                  <a:lnTo>
                    <a:pt x="570" y="18422"/>
                  </a:lnTo>
                  <a:lnTo>
                    <a:pt x="856" y="17627"/>
                  </a:lnTo>
                  <a:lnTo>
                    <a:pt x="1141" y="16871"/>
                  </a:lnTo>
                  <a:lnTo>
                    <a:pt x="1522" y="16152"/>
                  </a:lnTo>
                  <a:lnTo>
                    <a:pt x="1807" y="15396"/>
                  </a:lnTo>
                  <a:lnTo>
                    <a:pt x="2283" y="14677"/>
                  </a:lnTo>
                  <a:lnTo>
                    <a:pt x="2759" y="13920"/>
                  </a:lnTo>
                  <a:lnTo>
                    <a:pt x="3330" y="13202"/>
                  </a:lnTo>
                  <a:lnTo>
                    <a:pt x="3806" y="12483"/>
                  </a:lnTo>
                  <a:lnTo>
                    <a:pt x="4376" y="11802"/>
                  </a:lnTo>
                  <a:lnTo>
                    <a:pt x="4947" y="11121"/>
                  </a:lnTo>
                  <a:lnTo>
                    <a:pt x="5613" y="10440"/>
                  </a:lnTo>
                  <a:lnTo>
                    <a:pt x="6375" y="9759"/>
                  </a:lnTo>
                  <a:lnTo>
                    <a:pt x="7041" y="9078"/>
                  </a:lnTo>
                  <a:lnTo>
                    <a:pt x="7802" y="8435"/>
                  </a:lnTo>
                  <a:lnTo>
                    <a:pt x="8563" y="7754"/>
                  </a:lnTo>
                  <a:lnTo>
                    <a:pt x="9420" y="7111"/>
                  </a:lnTo>
                  <a:lnTo>
                    <a:pt x="10181" y="6468"/>
                  </a:lnTo>
                  <a:lnTo>
                    <a:pt x="11037" y="5863"/>
                  </a:lnTo>
                  <a:lnTo>
                    <a:pt x="11989" y="5257"/>
                  </a:lnTo>
                  <a:lnTo>
                    <a:pt x="12940" y="4614"/>
                  </a:lnTo>
                  <a:lnTo>
                    <a:pt x="13987" y="4009"/>
                  </a:lnTo>
                  <a:lnTo>
                    <a:pt x="14938" y="3404"/>
                  </a:lnTo>
                  <a:lnTo>
                    <a:pt x="15985" y="2837"/>
                  </a:lnTo>
                  <a:lnTo>
                    <a:pt x="17032" y="2231"/>
                  </a:lnTo>
                  <a:lnTo>
                    <a:pt x="18174" y="1626"/>
                  </a:lnTo>
                  <a:lnTo>
                    <a:pt x="19221" y="1096"/>
                  </a:lnTo>
                  <a:lnTo>
                    <a:pt x="20362" y="529"/>
                  </a:lnTo>
                  <a:lnTo>
                    <a:pt x="21600" y="0"/>
                  </a:lnTo>
                </a:path>
              </a:pathLst>
            </a:custGeom>
            <a:noFill/>
            <a:ln w="7200">
              <a:solidFill>
                <a:schemeClr val="hlink"/>
              </a:solidFill>
              <a:bevel/>
              <a:headEnd/>
              <a:tailEnd/>
            </a:ln>
          </p:spPr>
          <p:txBody>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sz="1905"/>
            </a:p>
          </p:txBody>
        </p:sp>
      </p:grpSp>
      <p:sp>
        <p:nvSpPr>
          <p:cNvPr id="1028" name="Rectangle 24">
            <a:extLst>
              <a:ext uri="{FF2B5EF4-FFF2-40B4-BE49-F238E27FC236}">
                <a16:creationId xmlns:a16="http://schemas.microsoft.com/office/drawing/2014/main" id="{62021974-71D8-4BFA-BEBB-AE0B2506EE3A}"/>
              </a:ext>
            </a:extLst>
          </p:cNvPr>
          <p:cNvSpPr>
            <a:spLocks noChangeArrowheads="1"/>
          </p:cNvSpPr>
          <p:nvPr>
            <p:ph type="body" idx="4294967295"/>
          </p:nvPr>
        </p:nvSpPr>
        <p:spPr bwMode="auto">
          <a:xfrm>
            <a:off x="1310367" y="1698541"/>
            <a:ext cx="10164853" cy="442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25">
            <a:extLst>
              <a:ext uri="{FF2B5EF4-FFF2-40B4-BE49-F238E27FC236}">
                <a16:creationId xmlns:a16="http://schemas.microsoft.com/office/drawing/2014/main" id="{5A59DFE1-7665-4903-A11C-ABED641B4969}"/>
              </a:ext>
            </a:extLst>
          </p:cNvPr>
          <p:cNvSpPr>
            <a:spLocks noChangeArrowheads="1"/>
          </p:cNvSpPr>
          <p:nvPr>
            <p:ph type="title" idx="4294967295"/>
          </p:nvPr>
        </p:nvSpPr>
        <p:spPr bwMode="auto">
          <a:xfrm>
            <a:off x="1507482" y="228488"/>
            <a:ext cx="10684519" cy="123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ctr" anchorCtr="0" compatLnSpc="1">
            <a:prstTxWarp prst="textNoShape">
              <a:avLst/>
            </a:prstTxWarp>
          </a:bodyPr>
          <a:lstStyle/>
          <a:p>
            <a:pPr lvl="0"/>
            <a:r>
              <a:rPr lang="zh-CN" altLang="en-US"/>
              <a:t>单击此处编辑母版标题样式</a:t>
            </a:r>
          </a:p>
        </p:txBody>
      </p:sp>
      <p:sp>
        <p:nvSpPr>
          <p:cNvPr id="2" name="Rectangle 26">
            <a:extLst>
              <a:ext uri="{FF2B5EF4-FFF2-40B4-BE49-F238E27FC236}">
                <a16:creationId xmlns:a16="http://schemas.microsoft.com/office/drawing/2014/main" id="{268FA12F-0F12-4EDB-8F5F-AA6A3D7C4397}"/>
              </a:ext>
            </a:extLst>
          </p:cNvPr>
          <p:cNvSpPr>
            <a:spLocks noChangeArrowheads="1"/>
          </p:cNvSpPr>
          <p:nvPr/>
        </p:nvSpPr>
        <p:spPr bwMode="auto">
          <a:xfrm>
            <a:off x="1218528" y="1295326"/>
            <a:ext cx="10769637" cy="75602"/>
          </a:xfrm>
          <a:prstGeom prst="rect">
            <a:avLst/>
          </a:prstGeom>
          <a:solidFill>
            <a:schemeClr val="bg2"/>
          </a:solidFill>
          <a:ln w="9525" cmpd="sng">
            <a:solidFill>
              <a:schemeClr val="tx1"/>
            </a:solidFill>
            <a:miter lim="800000"/>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SzPct val="100000"/>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SzPct val="100000"/>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SzPct val="100000"/>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SzPct val="100000"/>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algn="ctr">
              <a:buSzPct val="100000"/>
              <a:buFont typeface="Arial" panose="020B0604020202020204" pitchFamily="34" charset="0"/>
              <a:buNone/>
              <a:defRPr/>
            </a:pPr>
            <a:endParaRPr lang="zh-CN" altLang="en-US" sz="1905" b="0"/>
          </a:p>
        </p:txBody>
      </p:sp>
    </p:spTree>
    <p:extLst>
      <p:ext uri="{BB962C8B-B14F-4D97-AF65-F5344CB8AC3E}">
        <p14:creationId xmlns:p14="http://schemas.microsoft.com/office/powerpoint/2010/main" val="9901291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ctr" rtl="0" eaLnBrk="0" fontAlgn="b" hangingPunct="0">
        <a:spcBef>
          <a:spcPct val="0"/>
        </a:spcBef>
        <a:spcAft>
          <a:spcPct val="0"/>
        </a:spcAft>
        <a:buSzPct val="50000"/>
        <a:buFont typeface="Windings" charset="0"/>
        <a:defRPr sz="4233" b="1">
          <a:solidFill>
            <a:schemeClr val="tx2"/>
          </a:solidFill>
          <a:latin typeface="+mj-lt"/>
          <a:ea typeface="+mj-ea"/>
          <a:cs typeface="+mj-cs"/>
        </a:defRPr>
      </a:lvl1pPr>
      <a:lvl2pPr algn="ctr" rtl="0" eaLnBrk="0" fontAlgn="b" hangingPunct="0">
        <a:spcBef>
          <a:spcPct val="0"/>
        </a:spcBef>
        <a:spcAft>
          <a:spcPct val="0"/>
        </a:spcAft>
        <a:buSzPct val="50000"/>
        <a:buFont typeface="Windings" charset="0"/>
        <a:defRPr sz="4233" b="1">
          <a:solidFill>
            <a:schemeClr val="tx2"/>
          </a:solidFill>
          <a:latin typeface="Times New Roman" panose="02020603050405020304" pitchFamily="18" charset="0"/>
          <a:ea typeface="宋体" panose="02010600030101010101" pitchFamily="2" charset="-122"/>
        </a:defRPr>
      </a:lvl2pPr>
      <a:lvl3pPr algn="ctr" rtl="0" eaLnBrk="0" fontAlgn="b" hangingPunct="0">
        <a:spcBef>
          <a:spcPct val="0"/>
        </a:spcBef>
        <a:spcAft>
          <a:spcPct val="0"/>
        </a:spcAft>
        <a:buSzPct val="50000"/>
        <a:buFont typeface="Windings" charset="0"/>
        <a:defRPr sz="4233" b="1">
          <a:solidFill>
            <a:schemeClr val="tx2"/>
          </a:solidFill>
          <a:latin typeface="Times New Roman" panose="02020603050405020304" pitchFamily="18" charset="0"/>
          <a:ea typeface="宋体" panose="02010600030101010101" pitchFamily="2" charset="-122"/>
        </a:defRPr>
      </a:lvl3pPr>
      <a:lvl4pPr algn="ctr" rtl="0" eaLnBrk="0" fontAlgn="b" hangingPunct="0">
        <a:spcBef>
          <a:spcPct val="0"/>
        </a:spcBef>
        <a:spcAft>
          <a:spcPct val="0"/>
        </a:spcAft>
        <a:buSzPct val="50000"/>
        <a:buFont typeface="Windings" charset="0"/>
        <a:defRPr sz="4233" b="1">
          <a:solidFill>
            <a:schemeClr val="tx2"/>
          </a:solidFill>
          <a:latin typeface="Times New Roman" panose="02020603050405020304" pitchFamily="18" charset="0"/>
          <a:ea typeface="宋体" panose="02010600030101010101" pitchFamily="2" charset="-122"/>
        </a:defRPr>
      </a:lvl4pPr>
      <a:lvl5pPr algn="ctr" rtl="0" eaLnBrk="0" fontAlgn="b" hangingPunct="0">
        <a:spcBef>
          <a:spcPct val="0"/>
        </a:spcBef>
        <a:spcAft>
          <a:spcPct val="0"/>
        </a:spcAft>
        <a:buSzPct val="50000"/>
        <a:buFont typeface="Windings" charset="0"/>
        <a:defRPr sz="4233" b="1">
          <a:solidFill>
            <a:schemeClr val="tx2"/>
          </a:solidFill>
          <a:latin typeface="Times New Roman" panose="02020603050405020304" pitchFamily="18" charset="0"/>
          <a:ea typeface="宋体" panose="02010600030101010101" pitchFamily="2" charset="-122"/>
        </a:defRPr>
      </a:lvl5pPr>
      <a:lvl6pPr marL="483855" algn="ctr" rtl="0" eaLnBrk="0" fontAlgn="b" hangingPunct="0">
        <a:spcBef>
          <a:spcPct val="0"/>
        </a:spcBef>
        <a:spcAft>
          <a:spcPct val="0"/>
        </a:spcAft>
        <a:buSzPct val="50000"/>
        <a:buFont typeface="Windings"/>
        <a:defRPr sz="4233" b="1">
          <a:solidFill>
            <a:schemeClr val="tx2"/>
          </a:solidFill>
          <a:latin typeface="Times New Roman" panose="02020603050405020304" pitchFamily="18" charset="0"/>
          <a:ea typeface="宋体" panose="02010600030101010101" pitchFamily="2" charset="-122"/>
        </a:defRPr>
      </a:lvl6pPr>
      <a:lvl7pPr marL="967710" algn="ctr" rtl="0" eaLnBrk="0" fontAlgn="b" hangingPunct="0">
        <a:spcBef>
          <a:spcPct val="0"/>
        </a:spcBef>
        <a:spcAft>
          <a:spcPct val="0"/>
        </a:spcAft>
        <a:buSzPct val="50000"/>
        <a:buFont typeface="Windings"/>
        <a:defRPr sz="4233" b="1">
          <a:solidFill>
            <a:schemeClr val="tx2"/>
          </a:solidFill>
          <a:latin typeface="Times New Roman" panose="02020603050405020304" pitchFamily="18" charset="0"/>
          <a:ea typeface="宋体" panose="02010600030101010101" pitchFamily="2" charset="-122"/>
        </a:defRPr>
      </a:lvl7pPr>
      <a:lvl8pPr marL="1451564" algn="ctr" rtl="0" eaLnBrk="0" fontAlgn="b" hangingPunct="0">
        <a:spcBef>
          <a:spcPct val="0"/>
        </a:spcBef>
        <a:spcAft>
          <a:spcPct val="0"/>
        </a:spcAft>
        <a:buSzPct val="50000"/>
        <a:buFont typeface="Windings"/>
        <a:defRPr sz="4233" b="1">
          <a:solidFill>
            <a:schemeClr val="tx2"/>
          </a:solidFill>
          <a:latin typeface="Times New Roman" panose="02020603050405020304" pitchFamily="18" charset="0"/>
          <a:ea typeface="宋体" panose="02010600030101010101" pitchFamily="2" charset="-122"/>
        </a:defRPr>
      </a:lvl8pPr>
      <a:lvl9pPr marL="1935419" algn="ctr" rtl="0" eaLnBrk="0" fontAlgn="b" hangingPunct="0">
        <a:spcBef>
          <a:spcPct val="0"/>
        </a:spcBef>
        <a:spcAft>
          <a:spcPct val="0"/>
        </a:spcAft>
        <a:buSzPct val="50000"/>
        <a:buFont typeface="Windings"/>
        <a:defRPr sz="4233" b="1">
          <a:solidFill>
            <a:schemeClr val="tx2"/>
          </a:solidFill>
          <a:latin typeface="Times New Roman" panose="02020603050405020304" pitchFamily="18" charset="0"/>
          <a:ea typeface="宋体" panose="02010600030101010101" pitchFamily="2" charset="-122"/>
        </a:defRPr>
      </a:lvl9pPr>
    </p:titleStyle>
    <p:bodyStyle>
      <a:lvl1pPr marL="571217" indent="-285609" algn="just" defTabSz="0" rtl="0" eaLnBrk="0" fontAlgn="ctr" hangingPunct="0">
        <a:lnSpc>
          <a:spcPct val="110000"/>
        </a:lnSpc>
        <a:spcBef>
          <a:spcPts val="807"/>
        </a:spcBef>
        <a:spcAft>
          <a:spcPct val="0"/>
        </a:spcAft>
        <a:buClr>
          <a:schemeClr val="tx1"/>
        </a:buClr>
        <a:buSzPct val="100000"/>
        <a:buFont typeface="Windings" charset="0"/>
        <a:buChar char="•"/>
        <a:defRPr sz="2963">
          <a:solidFill>
            <a:schemeClr val="tx1"/>
          </a:solidFill>
          <a:latin typeface="+mn-lt"/>
          <a:ea typeface="+mn-ea"/>
          <a:cs typeface="+mn-cs"/>
        </a:defRPr>
      </a:lvl1pPr>
      <a:lvl2pPr marL="1142435" indent="-285609" algn="l" defTabSz="0" rtl="0" eaLnBrk="0" fontAlgn="ctr" hangingPunct="0">
        <a:lnSpc>
          <a:spcPct val="110000"/>
        </a:lnSpc>
        <a:spcBef>
          <a:spcPts val="807"/>
        </a:spcBef>
        <a:spcAft>
          <a:spcPct val="0"/>
        </a:spcAft>
        <a:buClr>
          <a:schemeClr val="tx1"/>
        </a:buClr>
        <a:buSzPct val="50000"/>
        <a:buFont typeface="Windings" charset="0"/>
        <a:buChar char="–"/>
        <a:defRPr sz="2963">
          <a:solidFill>
            <a:schemeClr val="tx1"/>
          </a:solidFill>
          <a:latin typeface="+mn-lt"/>
          <a:ea typeface="+mn-ea"/>
        </a:defRPr>
      </a:lvl2pPr>
      <a:lvl3pPr marL="1713652" indent="-285609" algn="l" defTabSz="0" rtl="0" eaLnBrk="0" fontAlgn="ctr" hangingPunct="0">
        <a:lnSpc>
          <a:spcPct val="110000"/>
        </a:lnSpc>
        <a:spcBef>
          <a:spcPts val="807"/>
        </a:spcBef>
        <a:spcAft>
          <a:spcPct val="0"/>
        </a:spcAft>
        <a:buClr>
          <a:schemeClr val="tx1"/>
        </a:buClr>
        <a:buSzPct val="50000"/>
        <a:buFont typeface="Windings" charset="0"/>
        <a:buChar char="•"/>
        <a:defRPr sz="2540">
          <a:solidFill>
            <a:schemeClr val="tx1"/>
          </a:solidFill>
          <a:latin typeface="+mn-lt"/>
          <a:ea typeface="+mn-ea"/>
        </a:defRPr>
      </a:lvl3pPr>
      <a:lvl4pPr marL="2284870" indent="-285609" algn="l" defTabSz="0" rtl="0" eaLnBrk="0" fontAlgn="ctr" hangingPunct="0">
        <a:lnSpc>
          <a:spcPct val="110000"/>
        </a:lnSpc>
        <a:spcBef>
          <a:spcPts val="807"/>
        </a:spcBef>
        <a:spcAft>
          <a:spcPct val="0"/>
        </a:spcAft>
        <a:buClr>
          <a:schemeClr val="tx1"/>
        </a:buClr>
        <a:buSzPct val="50000"/>
        <a:buFont typeface="Windings" charset="0"/>
        <a:buChar char="–"/>
        <a:defRPr sz="2117">
          <a:solidFill>
            <a:schemeClr val="tx1"/>
          </a:solidFill>
          <a:latin typeface="+mn-lt"/>
          <a:ea typeface="+mn-ea"/>
        </a:defRPr>
      </a:lvl4pPr>
      <a:lvl5pPr marL="2856087" indent="-285609" algn="l" defTabSz="0" rtl="0" eaLnBrk="0" fontAlgn="ctr" hangingPunct="0">
        <a:lnSpc>
          <a:spcPct val="110000"/>
        </a:lnSpc>
        <a:spcBef>
          <a:spcPts val="807"/>
        </a:spcBef>
        <a:spcAft>
          <a:spcPct val="0"/>
        </a:spcAft>
        <a:buClr>
          <a:schemeClr val="tx1"/>
        </a:buClr>
        <a:buSzPct val="50000"/>
        <a:buFont typeface="Windings" charset="0"/>
        <a:buChar char="»"/>
        <a:defRPr sz="2117">
          <a:solidFill>
            <a:schemeClr val="tx1"/>
          </a:solidFill>
          <a:latin typeface="+mn-lt"/>
          <a:ea typeface="+mn-ea"/>
        </a:defRPr>
      </a:lvl5pPr>
      <a:lvl6pPr marL="3339942" indent="-285609" algn="l" defTabSz="0" rtl="0" eaLnBrk="0" fontAlgn="ctr" hangingPunct="0">
        <a:lnSpc>
          <a:spcPct val="110000"/>
        </a:lnSpc>
        <a:spcBef>
          <a:spcPts val="810"/>
        </a:spcBef>
        <a:spcAft>
          <a:spcPct val="0"/>
        </a:spcAft>
        <a:buClr>
          <a:schemeClr val="tx1"/>
        </a:buClr>
        <a:buSzPct val="50000"/>
        <a:buFont typeface="Windings"/>
        <a:buChar char="»"/>
        <a:defRPr sz="2117">
          <a:solidFill>
            <a:schemeClr val="tx1"/>
          </a:solidFill>
          <a:latin typeface="+mn-lt"/>
          <a:ea typeface="+mn-ea"/>
        </a:defRPr>
      </a:lvl6pPr>
      <a:lvl7pPr marL="3823797" indent="-285609" algn="l" defTabSz="0" rtl="0" eaLnBrk="0" fontAlgn="ctr" hangingPunct="0">
        <a:lnSpc>
          <a:spcPct val="110000"/>
        </a:lnSpc>
        <a:spcBef>
          <a:spcPts val="810"/>
        </a:spcBef>
        <a:spcAft>
          <a:spcPct val="0"/>
        </a:spcAft>
        <a:buClr>
          <a:schemeClr val="tx1"/>
        </a:buClr>
        <a:buSzPct val="50000"/>
        <a:buFont typeface="Windings"/>
        <a:buChar char="»"/>
        <a:defRPr sz="2117">
          <a:solidFill>
            <a:schemeClr val="tx1"/>
          </a:solidFill>
          <a:latin typeface="+mn-lt"/>
          <a:ea typeface="+mn-ea"/>
        </a:defRPr>
      </a:lvl7pPr>
      <a:lvl8pPr marL="4307651" indent="-285609" algn="l" defTabSz="0" rtl="0" eaLnBrk="0" fontAlgn="ctr" hangingPunct="0">
        <a:lnSpc>
          <a:spcPct val="110000"/>
        </a:lnSpc>
        <a:spcBef>
          <a:spcPts val="810"/>
        </a:spcBef>
        <a:spcAft>
          <a:spcPct val="0"/>
        </a:spcAft>
        <a:buClr>
          <a:schemeClr val="tx1"/>
        </a:buClr>
        <a:buSzPct val="50000"/>
        <a:buFont typeface="Windings"/>
        <a:buChar char="»"/>
        <a:defRPr sz="2117">
          <a:solidFill>
            <a:schemeClr val="tx1"/>
          </a:solidFill>
          <a:latin typeface="+mn-lt"/>
          <a:ea typeface="+mn-ea"/>
        </a:defRPr>
      </a:lvl8pPr>
      <a:lvl9pPr marL="4791506" indent="-285609" algn="l" defTabSz="0" rtl="0" eaLnBrk="0" fontAlgn="ctr" hangingPunct="0">
        <a:lnSpc>
          <a:spcPct val="110000"/>
        </a:lnSpc>
        <a:spcBef>
          <a:spcPts val="810"/>
        </a:spcBef>
        <a:spcAft>
          <a:spcPct val="0"/>
        </a:spcAft>
        <a:buClr>
          <a:schemeClr val="tx1"/>
        </a:buClr>
        <a:buSzPct val="50000"/>
        <a:buFont typeface="Windings"/>
        <a:buChar char="»"/>
        <a:defRPr sz="2117">
          <a:solidFill>
            <a:schemeClr val="tx1"/>
          </a:solidFill>
          <a:latin typeface="+mn-lt"/>
          <a:ea typeface="+mn-ea"/>
        </a:defRPr>
      </a:lvl9pPr>
    </p:bodyStyle>
    <p:otherStyle>
      <a:defPPr>
        <a:defRPr lang="zh-CN"/>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1563725" y="1523812"/>
            <a:ext cx="10344990" cy="4877211"/>
          </a:xfrm>
        </p:spPr>
        <p:txBody>
          <a:bodyPr/>
          <a:lstStyle/>
          <a:p>
            <a:pPr marL="0" indent="0" defTabSz="967710">
              <a:lnSpc>
                <a:spcPct val="100000"/>
              </a:lnSpc>
              <a:buNone/>
            </a:pPr>
            <a:r>
              <a:rPr lang="zh-CN" altLang="en-US" sz="3600" b="1" dirty="0">
                <a:solidFill>
                  <a:srgbClr val="CC0000"/>
                </a:solidFill>
                <a:latin typeface="宋体" panose="02010600030101010101" pitchFamily="2" charset="-122"/>
              </a:rPr>
              <a:t>表达式的计算是编译系统中的基本问题之一，也是顺序栈的一个非常重要的应用，本节介绍一种简单直观的算法成为“算符优先法”。</a:t>
            </a:r>
            <a:endParaRPr lang="en-US" altLang="zh-CN" sz="3600" b="1" dirty="0">
              <a:solidFill>
                <a:srgbClr val="CC0000"/>
              </a:solidFill>
              <a:latin typeface="宋体" panose="02010600030101010101" pitchFamily="2" charset="-122"/>
            </a:endParaRPr>
          </a:p>
          <a:p>
            <a:pPr marL="0" indent="0" defTabSz="967710">
              <a:lnSpc>
                <a:spcPct val="100000"/>
              </a:lnSpc>
              <a:buNone/>
            </a:pPr>
            <a:endParaRPr lang="zh-CN" altLang="en-US" sz="3600" b="1" dirty="0">
              <a:solidFill>
                <a:srgbClr val="CC0000"/>
              </a:solidFill>
              <a:latin typeface="宋体" panose="02010600030101010101" pitchFamily="2" charset="-122"/>
            </a:endParaRPr>
          </a:p>
          <a:p>
            <a:pPr marL="0" indent="0" defTabSz="967710">
              <a:lnSpc>
                <a:spcPct val="100000"/>
              </a:lnSpc>
              <a:buNone/>
            </a:pPr>
            <a:r>
              <a:rPr lang="zh-CN" altLang="en-US" sz="3600" b="1" dirty="0">
                <a:latin typeface="宋体" panose="02010600030101010101" pitchFamily="2" charset="-122"/>
              </a:rPr>
              <a:t>计算机进行算术运算通常是用栈来实现的，本节将重点讨论后缀表达式的求值，中缀表达式如何转换成后缀表达式。</a:t>
            </a:r>
            <a:endParaRPr lang="en-US" altLang="zh-CN" sz="3600" b="1" dirty="0">
              <a:latin typeface="宋体" panose="02010600030101010101" pitchFamily="2" charset="-122"/>
            </a:endParaRPr>
          </a:p>
          <a:p>
            <a:pPr marL="0" indent="0" defTabSz="967710">
              <a:lnSpc>
                <a:spcPct val="100000"/>
              </a:lnSpc>
              <a:buNone/>
            </a:pPr>
            <a:endParaRPr lang="zh-CN" altLang="en-US" sz="2540" b="1" dirty="0">
              <a:latin typeface="宋体" panose="02010600030101010101" pitchFamily="2" charset="-122"/>
            </a:endParaRPr>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2971932" y="456977"/>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a:solidFill>
                  <a:srgbClr val="000000"/>
                </a:solidFill>
                <a:latin typeface="Times New Roman" panose="02020603050405020304" pitchFamily="18" charset="0"/>
              </a:rPr>
              <a:t>3.3</a:t>
            </a:r>
            <a:r>
              <a:rPr lang="zh-CN" altLang="en-US" sz="3598">
                <a:solidFill>
                  <a:srgbClr val="000000"/>
                </a:solidFill>
                <a:latin typeface="宋体" panose="02010600030101010101" pitchFamily="2" charset="-122"/>
              </a:rPr>
              <a:t>栈的应用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mment 6">
            <a:extLst>
              <a:ext uri="{FF2B5EF4-FFF2-40B4-BE49-F238E27FC236}">
                <a16:creationId xmlns:a16="http://schemas.microsoft.com/office/drawing/2014/main" id="{6F22D165-C997-4E80-AF79-93C536F24E74}"/>
              </a:ext>
            </a:extLst>
          </p:cNvPr>
          <p:cNvSpPr>
            <a:spLocks noChangeArrowheads="1"/>
          </p:cNvSpPr>
          <p:nvPr/>
        </p:nvSpPr>
        <p:spPr bwMode="auto">
          <a:xfrm>
            <a:off x="2285680" y="761777"/>
            <a:ext cx="2057573" cy="71122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wrap="squar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eaLnBrk="0" fontAlgn="base" hangingPunct="0">
              <a:spcBef>
                <a:spcPct val="0"/>
              </a:spcBef>
              <a:spcAft>
                <a:spcPct val="0"/>
              </a:spcAft>
            </a:pPr>
            <a:r>
              <a:rPr lang="zh-CN" altLang="en-US" sz="2011" dirty="0">
                <a:solidFill>
                  <a:srgbClr val="0000FF"/>
                </a:solidFill>
                <a:latin typeface="Times New Roman" panose="02020603050405020304" pitchFamily="18" charset="0"/>
                <a:ea typeface="楷体_GB2312" pitchFamily="49" charset="-122"/>
              </a:rPr>
              <a:t>后缀表达式</a:t>
            </a:r>
          </a:p>
          <a:p>
            <a:pPr defTabSz="913948" eaLnBrk="0" fontAlgn="base" hangingPunct="0">
              <a:spcBef>
                <a:spcPct val="0"/>
              </a:spcBef>
              <a:spcAft>
                <a:spcPct val="0"/>
              </a:spcAft>
            </a:pPr>
            <a:r>
              <a:rPr lang="en-US" altLang="zh-CN" sz="2011" dirty="0">
                <a:solidFill>
                  <a:srgbClr val="0000FF"/>
                </a:solidFill>
                <a:latin typeface="Times New Roman" panose="02020603050405020304" pitchFamily="18" charset="0"/>
                <a:ea typeface="楷体_GB2312" pitchFamily="49" charset="-122"/>
              </a:rPr>
              <a:t>AB+C*DE/+#</a:t>
            </a:r>
          </a:p>
        </p:txBody>
      </p:sp>
      <p:grpSp>
        <p:nvGrpSpPr>
          <p:cNvPr id="26" name="组合 25">
            <a:extLst>
              <a:ext uri="{FF2B5EF4-FFF2-40B4-BE49-F238E27FC236}">
                <a16:creationId xmlns:a16="http://schemas.microsoft.com/office/drawing/2014/main" id="{6B0D46EB-9B7A-4083-847A-9B84997B1FC6}"/>
              </a:ext>
            </a:extLst>
          </p:cNvPr>
          <p:cNvGrpSpPr/>
          <p:nvPr/>
        </p:nvGrpSpPr>
        <p:grpSpPr>
          <a:xfrm>
            <a:off x="2226097" y="1828665"/>
            <a:ext cx="1065971" cy="4267559"/>
            <a:chOff x="1224037" y="1871935"/>
            <a:chExt cx="1007244" cy="4032448"/>
          </a:xfrm>
        </p:grpSpPr>
        <p:sp>
          <p:nvSpPr>
            <p:cNvPr id="4" name="矩形 3">
              <a:extLst>
                <a:ext uri="{FF2B5EF4-FFF2-40B4-BE49-F238E27FC236}">
                  <a16:creationId xmlns:a16="http://schemas.microsoft.com/office/drawing/2014/main" id="{87361B1B-8C7C-49D7-BB07-0BABDD1DDFB2}"/>
                </a:ext>
              </a:extLst>
            </p:cNvPr>
            <p:cNvSpPr/>
            <p:nvPr/>
          </p:nvSpPr>
          <p:spPr bwMode="auto">
            <a:xfrm>
              <a:off x="1224037" y="1871935"/>
              <a:ext cx="1007244" cy="4032448"/>
            </a:xfrm>
            <a:prstGeom prst="rect">
              <a:avLst/>
            </a:prstGeom>
            <a:solidFill>
              <a:schemeClr val="accent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96771" tIns="48386" rIns="96771" bIns="48386" numCol="1" spcCol="0" rtlCol="0" fromWordArt="0" anchor="t" anchorCtr="0" forceAA="0" compatLnSpc="1">
              <a:prstTxWarp prst="textNoShape">
                <a:avLst/>
              </a:prstTxWarp>
              <a:noAutofit/>
            </a:bodyPr>
            <a:lstStyle/>
            <a:p>
              <a:pPr defTabSz="967710" eaLnBrk="0" fontAlgn="base" hangingPunct="0">
                <a:spcBef>
                  <a:spcPct val="0"/>
                </a:spcBef>
                <a:spcAft>
                  <a:spcPct val="0"/>
                </a:spcAft>
                <a:buSzPct val="100000"/>
              </a:pPr>
              <a:endParaRPr lang="zh-CN" altLang="en-US" sz="1905" b="1">
                <a:solidFill>
                  <a:srgbClr val="000000"/>
                </a:solidFill>
                <a:latin typeface="Arial" panose="020B0604020202020204" pitchFamily="34" charset="0"/>
                <a:ea typeface="宋体" panose="02010600030101010101" pitchFamily="2" charset="-122"/>
              </a:endParaRPr>
            </a:p>
          </p:txBody>
        </p:sp>
        <p:cxnSp>
          <p:nvCxnSpPr>
            <p:cNvPr id="6" name="直接连接符 5">
              <a:extLst>
                <a:ext uri="{FF2B5EF4-FFF2-40B4-BE49-F238E27FC236}">
                  <a16:creationId xmlns:a16="http://schemas.microsoft.com/office/drawing/2014/main" id="{CA32DE96-D157-449A-A5F3-55AE27B14D38}"/>
                </a:ext>
              </a:extLst>
            </p:cNvPr>
            <p:cNvCxnSpPr/>
            <p:nvPr/>
          </p:nvCxnSpPr>
          <p:spPr bwMode="auto">
            <a:xfrm>
              <a:off x="1224037" y="554434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FD0FB47F-D568-41F4-9D9B-48602BB6479E}"/>
                </a:ext>
              </a:extLst>
            </p:cNvPr>
            <p:cNvCxnSpPr/>
            <p:nvPr/>
          </p:nvCxnSpPr>
          <p:spPr bwMode="auto">
            <a:xfrm>
              <a:off x="1224037" y="518430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0" name="直接连接符 9">
              <a:extLst>
                <a:ext uri="{FF2B5EF4-FFF2-40B4-BE49-F238E27FC236}">
                  <a16:creationId xmlns:a16="http://schemas.microsoft.com/office/drawing/2014/main" id="{AE22CB0A-6139-4EFE-A33B-B25A1B149E2B}"/>
                </a:ext>
              </a:extLst>
            </p:cNvPr>
            <p:cNvCxnSpPr/>
            <p:nvPr/>
          </p:nvCxnSpPr>
          <p:spPr bwMode="auto">
            <a:xfrm>
              <a:off x="1224037" y="482426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a:extLst>
                <a:ext uri="{FF2B5EF4-FFF2-40B4-BE49-F238E27FC236}">
                  <a16:creationId xmlns:a16="http://schemas.microsoft.com/office/drawing/2014/main" id="{130493E9-75EC-44DD-9FDE-71BAB5F8792B}"/>
                </a:ext>
              </a:extLst>
            </p:cNvPr>
            <p:cNvCxnSpPr/>
            <p:nvPr/>
          </p:nvCxnSpPr>
          <p:spPr bwMode="auto">
            <a:xfrm>
              <a:off x="1224037" y="446422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1D414694-C8A0-40E3-9D9E-16AECD90A4D1}"/>
                </a:ext>
              </a:extLst>
            </p:cNvPr>
            <p:cNvCxnSpPr/>
            <p:nvPr/>
          </p:nvCxnSpPr>
          <p:spPr bwMode="auto">
            <a:xfrm>
              <a:off x="1224037" y="410418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8289635A-6727-48E5-AC62-19EB8CB3BB67}"/>
                </a:ext>
              </a:extLst>
            </p:cNvPr>
            <p:cNvCxnSpPr/>
            <p:nvPr/>
          </p:nvCxnSpPr>
          <p:spPr bwMode="auto">
            <a:xfrm>
              <a:off x="1224037" y="367213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44E463E-7354-431D-8388-054A02D0C907}"/>
                </a:ext>
              </a:extLst>
            </p:cNvPr>
            <p:cNvCxnSpPr/>
            <p:nvPr/>
          </p:nvCxnSpPr>
          <p:spPr bwMode="auto">
            <a:xfrm>
              <a:off x="1224037" y="331209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C274C4F9-57B5-4C52-852D-5B827E55C678}"/>
                </a:ext>
              </a:extLst>
            </p:cNvPr>
            <p:cNvCxnSpPr/>
            <p:nvPr/>
          </p:nvCxnSpPr>
          <p:spPr bwMode="auto">
            <a:xfrm>
              <a:off x="1224037" y="295205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E5398700-133E-40E2-9E27-520665738D6B}"/>
                </a:ext>
              </a:extLst>
            </p:cNvPr>
            <p:cNvCxnSpPr/>
            <p:nvPr/>
          </p:nvCxnSpPr>
          <p:spPr bwMode="auto">
            <a:xfrm>
              <a:off x="1224037" y="259201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5A2A7CC2-FAF7-407D-B1FF-0C19A3017F65}"/>
                </a:ext>
              </a:extLst>
            </p:cNvPr>
            <p:cNvCxnSpPr/>
            <p:nvPr/>
          </p:nvCxnSpPr>
          <p:spPr bwMode="auto">
            <a:xfrm>
              <a:off x="1224037" y="223197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27" name="Rectangle 3">
            <a:extLst>
              <a:ext uri="{FF2B5EF4-FFF2-40B4-BE49-F238E27FC236}">
                <a16:creationId xmlns:a16="http://schemas.microsoft.com/office/drawing/2014/main" id="{559D16DA-3064-43DF-9B7F-B933C92F68A2}"/>
              </a:ext>
            </a:extLst>
          </p:cNvPr>
          <p:cNvSpPr txBox="1">
            <a:spLocks noChangeArrowheads="1"/>
          </p:cNvSpPr>
          <p:nvPr/>
        </p:nvSpPr>
        <p:spPr bwMode="auto">
          <a:xfrm>
            <a:off x="3474716" y="1635433"/>
            <a:ext cx="6934783" cy="480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8099" tIns="38099" rIns="38099" bIns="38099" numCol="1" anchor="t" anchorCtr="0" compatLnSpc="1">
            <a:prstTxWarp prst="textNoShape">
              <a:avLst/>
            </a:prstTxWarp>
          </a:bodyPr>
          <a:lstStyle>
            <a:lvl1pPr marL="539750" indent="-269875" algn="just" defTabSz="0" rtl="0" eaLnBrk="0" fontAlgn="ctr" hangingPunct="0">
              <a:lnSpc>
                <a:spcPct val="110000"/>
              </a:lnSpc>
              <a:spcBef>
                <a:spcPts val="763"/>
              </a:spcBef>
              <a:spcAft>
                <a:spcPct val="0"/>
              </a:spcAft>
              <a:buClr>
                <a:schemeClr val="tx1"/>
              </a:buClr>
              <a:buSzPct val="100000"/>
              <a:buFont typeface="Windings" charset="0"/>
              <a:buChar char="•"/>
              <a:defRPr sz="2800">
                <a:solidFill>
                  <a:schemeClr val="tx1"/>
                </a:solidFill>
                <a:latin typeface="+mn-lt"/>
                <a:ea typeface="+mn-ea"/>
                <a:cs typeface="+mn-cs"/>
              </a:defRPr>
            </a:lvl1pPr>
            <a:lvl2pPr marL="1079500" indent="-269875" algn="l" defTabSz="0" rtl="0" eaLnBrk="0" fontAlgn="ctr" hangingPunct="0">
              <a:lnSpc>
                <a:spcPct val="110000"/>
              </a:lnSpc>
              <a:spcBef>
                <a:spcPts val="763"/>
              </a:spcBef>
              <a:spcAft>
                <a:spcPct val="0"/>
              </a:spcAft>
              <a:buClr>
                <a:schemeClr val="tx1"/>
              </a:buClr>
              <a:buSzPct val="50000"/>
              <a:buFont typeface="Windings" charset="0"/>
              <a:buChar char="–"/>
              <a:defRPr sz="2800">
                <a:solidFill>
                  <a:schemeClr val="tx1"/>
                </a:solidFill>
                <a:latin typeface="+mn-lt"/>
                <a:ea typeface="+mn-ea"/>
              </a:defRPr>
            </a:lvl2pPr>
            <a:lvl3pPr marL="1619250" indent="-269875" algn="l" defTabSz="0" rtl="0" eaLnBrk="0" fontAlgn="ctr" hangingPunct="0">
              <a:lnSpc>
                <a:spcPct val="110000"/>
              </a:lnSpc>
              <a:spcBef>
                <a:spcPts val="763"/>
              </a:spcBef>
              <a:spcAft>
                <a:spcPct val="0"/>
              </a:spcAft>
              <a:buClr>
                <a:schemeClr val="tx1"/>
              </a:buClr>
              <a:buSzPct val="50000"/>
              <a:buFont typeface="Windings" charset="0"/>
              <a:buChar char="•"/>
              <a:defRPr sz="2400">
                <a:solidFill>
                  <a:schemeClr val="tx1"/>
                </a:solidFill>
                <a:latin typeface="+mn-lt"/>
                <a:ea typeface="+mn-ea"/>
              </a:defRPr>
            </a:lvl3pPr>
            <a:lvl4pPr marL="2159000" indent="-269875" algn="l" defTabSz="0" rtl="0" eaLnBrk="0" fontAlgn="ctr" hangingPunct="0">
              <a:lnSpc>
                <a:spcPct val="110000"/>
              </a:lnSpc>
              <a:spcBef>
                <a:spcPts val="763"/>
              </a:spcBef>
              <a:spcAft>
                <a:spcPct val="0"/>
              </a:spcAft>
              <a:buClr>
                <a:schemeClr val="tx1"/>
              </a:buClr>
              <a:buSzPct val="50000"/>
              <a:buFont typeface="Windings" charset="0"/>
              <a:buChar char="–"/>
              <a:defRPr sz="2000">
                <a:solidFill>
                  <a:schemeClr val="tx1"/>
                </a:solidFill>
                <a:latin typeface="+mn-lt"/>
                <a:ea typeface="+mn-ea"/>
              </a:defRPr>
            </a:lvl4pPr>
            <a:lvl5pPr marL="2698750" indent="-269875" algn="l" defTabSz="0" rtl="0" eaLnBrk="0" fontAlgn="ctr" hangingPunct="0">
              <a:lnSpc>
                <a:spcPct val="110000"/>
              </a:lnSpc>
              <a:spcBef>
                <a:spcPts val="763"/>
              </a:spcBef>
              <a:spcAft>
                <a:spcPct val="0"/>
              </a:spcAft>
              <a:buClr>
                <a:schemeClr val="tx1"/>
              </a:buClr>
              <a:buSzPct val="50000"/>
              <a:buFont typeface="Windings" charset="0"/>
              <a:buChar char="»"/>
              <a:defRPr sz="2000">
                <a:solidFill>
                  <a:schemeClr val="tx1"/>
                </a:solidFill>
                <a:latin typeface="+mn-lt"/>
                <a:ea typeface="+mn-ea"/>
              </a:defRPr>
            </a:lvl5pPr>
            <a:lvl6pPr marL="3155950" indent="-269875" algn="l" defTabSz="0" rtl="0" eaLnBrk="0" fontAlgn="ctr" hangingPunct="0">
              <a:lnSpc>
                <a:spcPct val="110000"/>
              </a:lnSpc>
              <a:spcBef>
                <a:spcPts val="765"/>
              </a:spcBef>
              <a:spcAft>
                <a:spcPct val="0"/>
              </a:spcAft>
              <a:buClr>
                <a:schemeClr val="tx1"/>
              </a:buClr>
              <a:buSzPct val="50000"/>
              <a:buFont typeface="Windings"/>
              <a:buChar char="»"/>
              <a:defRPr sz="2000">
                <a:solidFill>
                  <a:schemeClr val="tx1"/>
                </a:solidFill>
                <a:latin typeface="+mn-lt"/>
                <a:ea typeface="+mn-ea"/>
              </a:defRPr>
            </a:lvl6pPr>
            <a:lvl7pPr marL="3613150" indent="-269875" algn="l" defTabSz="0" rtl="0" eaLnBrk="0" fontAlgn="ctr" hangingPunct="0">
              <a:lnSpc>
                <a:spcPct val="110000"/>
              </a:lnSpc>
              <a:spcBef>
                <a:spcPts val="765"/>
              </a:spcBef>
              <a:spcAft>
                <a:spcPct val="0"/>
              </a:spcAft>
              <a:buClr>
                <a:schemeClr val="tx1"/>
              </a:buClr>
              <a:buSzPct val="50000"/>
              <a:buFont typeface="Windings"/>
              <a:buChar char="»"/>
              <a:defRPr sz="2000">
                <a:solidFill>
                  <a:schemeClr val="tx1"/>
                </a:solidFill>
                <a:latin typeface="+mn-lt"/>
                <a:ea typeface="+mn-ea"/>
              </a:defRPr>
            </a:lvl7pPr>
            <a:lvl8pPr marL="4070350" indent="-269875" algn="l" defTabSz="0" rtl="0" eaLnBrk="0" fontAlgn="ctr" hangingPunct="0">
              <a:lnSpc>
                <a:spcPct val="110000"/>
              </a:lnSpc>
              <a:spcBef>
                <a:spcPts val="765"/>
              </a:spcBef>
              <a:spcAft>
                <a:spcPct val="0"/>
              </a:spcAft>
              <a:buClr>
                <a:schemeClr val="tx1"/>
              </a:buClr>
              <a:buSzPct val="50000"/>
              <a:buFont typeface="Windings"/>
              <a:buChar char="»"/>
              <a:defRPr sz="2000">
                <a:solidFill>
                  <a:schemeClr val="tx1"/>
                </a:solidFill>
                <a:latin typeface="+mn-lt"/>
                <a:ea typeface="+mn-ea"/>
              </a:defRPr>
            </a:lvl8pPr>
            <a:lvl9pPr marL="4527550" indent="-269875" algn="l" defTabSz="0" rtl="0" eaLnBrk="0" fontAlgn="ctr" hangingPunct="0">
              <a:lnSpc>
                <a:spcPct val="110000"/>
              </a:lnSpc>
              <a:spcBef>
                <a:spcPts val="765"/>
              </a:spcBef>
              <a:spcAft>
                <a:spcPct val="0"/>
              </a:spcAft>
              <a:buClr>
                <a:schemeClr val="tx1"/>
              </a:buClr>
              <a:buSzPct val="50000"/>
              <a:buFont typeface="Windings"/>
              <a:buChar char="»"/>
              <a:defRPr sz="2000">
                <a:solidFill>
                  <a:schemeClr val="tx1"/>
                </a:solidFill>
                <a:latin typeface="+mn-lt"/>
                <a:ea typeface="+mn-ea"/>
              </a:defRPr>
            </a:lvl9pPr>
          </a:lstStyle>
          <a:p>
            <a:pPr marL="571217" indent="-285609">
              <a:spcBef>
                <a:spcPct val="50000"/>
              </a:spcBef>
              <a:buClr>
                <a:srgbClr val="000000"/>
              </a:buClr>
              <a:buNone/>
            </a:pPr>
            <a:r>
              <a:rPr lang="zh-CN" altLang="en-US" sz="2963" b="1" kern="0" dirty="0">
                <a:solidFill>
                  <a:srgbClr val="CC0000"/>
                </a:solidFill>
                <a:latin typeface="宋体" panose="02010600030101010101" pitchFamily="2" charset="-122"/>
                <a:ea typeface="宋体"/>
              </a:rPr>
              <a:t>后缀表达式的计算过程：</a:t>
            </a:r>
          </a:p>
          <a:p>
            <a:pPr marL="571217" indent="-285609">
              <a:spcBef>
                <a:spcPts val="807"/>
              </a:spcBef>
              <a:buClr>
                <a:srgbClr val="000000"/>
              </a:buClr>
            </a:pPr>
            <a:r>
              <a:rPr lang="zh-CN" altLang="en-US" sz="2540" b="1" kern="0" dirty="0">
                <a:solidFill>
                  <a:srgbClr val="000000"/>
                </a:solidFill>
                <a:latin typeface="宋体" panose="02010600030101010101" pitchFamily="2" charset="-122"/>
                <a:ea typeface="宋体"/>
              </a:rPr>
              <a:t>从左向右扫描；遇操作数，则将操作数放入栈中；</a:t>
            </a:r>
          </a:p>
          <a:p>
            <a:pPr marL="571217" indent="-285609">
              <a:spcBef>
                <a:spcPts val="807"/>
              </a:spcBef>
              <a:buClr>
                <a:srgbClr val="000000"/>
              </a:buClr>
            </a:pPr>
            <a:r>
              <a:rPr lang="zh-CN" altLang="en-US" sz="2540" b="1" kern="0" dirty="0">
                <a:solidFill>
                  <a:srgbClr val="000000"/>
                </a:solidFill>
                <a:latin typeface="宋体" panose="02010600030101010101" pitchFamily="2" charset="-122"/>
                <a:ea typeface="宋体"/>
              </a:rPr>
              <a:t>遇操作符，根据操作符性质</a:t>
            </a:r>
            <a:r>
              <a:rPr lang="en-US" altLang="zh-CN" sz="2540" b="1" kern="0" dirty="0">
                <a:solidFill>
                  <a:srgbClr val="000000"/>
                </a:solidFill>
                <a:latin typeface="宋体" panose="02010600030101010101" pitchFamily="2" charset="-122"/>
                <a:ea typeface="宋体"/>
              </a:rPr>
              <a:t>(</a:t>
            </a:r>
            <a:r>
              <a:rPr lang="zh-CN" altLang="en-US" sz="2540" b="1" kern="0" dirty="0">
                <a:solidFill>
                  <a:srgbClr val="000000"/>
                </a:solidFill>
                <a:latin typeface="宋体" panose="02010600030101010101" pitchFamily="2" charset="-122"/>
                <a:ea typeface="宋体"/>
              </a:rPr>
              <a:t>一元或二元</a:t>
            </a:r>
            <a:r>
              <a:rPr lang="en-US" altLang="zh-CN" sz="2540" b="1" kern="0" dirty="0">
                <a:solidFill>
                  <a:srgbClr val="000000"/>
                </a:solidFill>
                <a:latin typeface="宋体" panose="02010600030101010101" pitchFamily="2" charset="-122"/>
                <a:ea typeface="宋体"/>
              </a:rPr>
              <a:t>)</a:t>
            </a:r>
            <a:r>
              <a:rPr lang="zh-CN" altLang="en-US" sz="2540" b="1" kern="0" dirty="0">
                <a:solidFill>
                  <a:srgbClr val="000000"/>
                </a:solidFill>
                <a:latin typeface="宋体" panose="02010600030101010101" pitchFamily="2" charset="-122"/>
                <a:ea typeface="宋体"/>
              </a:rPr>
              <a:t>从栈中取出正确数目的操作数，完成此操作符的运算、运算结果放入栈中；</a:t>
            </a:r>
          </a:p>
          <a:p>
            <a:pPr marL="571217" indent="-285609">
              <a:spcBef>
                <a:spcPts val="807"/>
              </a:spcBef>
              <a:buClr>
                <a:srgbClr val="000000"/>
              </a:buClr>
            </a:pPr>
            <a:r>
              <a:rPr lang="zh-CN" altLang="en-US" sz="2540" b="1" kern="0" dirty="0">
                <a:solidFill>
                  <a:srgbClr val="000000"/>
                </a:solidFill>
                <a:latin typeface="宋体" panose="02010600030101010101" pitchFamily="2" charset="-122"/>
                <a:ea typeface="宋体"/>
              </a:rPr>
              <a:t>继续向下扫描，直至对整个表达式扫描完毕（假设表达式以</a:t>
            </a:r>
            <a:r>
              <a:rPr lang="en-US" altLang="zh-CN" sz="2540" b="1" kern="0" dirty="0">
                <a:solidFill>
                  <a:srgbClr val="000000"/>
                </a:solidFill>
                <a:latin typeface="宋体" panose="02010600030101010101" pitchFamily="2" charset="-122"/>
                <a:ea typeface="宋体"/>
              </a:rPr>
              <a:t>"#"</a:t>
            </a:r>
            <a:r>
              <a:rPr lang="zh-CN" altLang="en-US" sz="2540" b="1" kern="0" dirty="0">
                <a:solidFill>
                  <a:srgbClr val="000000"/>
                </a:solidFill>
                <a:latin typeface="宋体" panose="02010600030101010101" pitchFamily="2" charset="-122"/>
                <a:ea typeface="宋体"/>
              </a:rPr>
              <a:t>结束）。</a:t>
            </a:r>
          </a:p>
          <a:p>
            <a:pPr marL="571217" indent="-285609">
              <a:spcBef>
                <a:spcPts val="807"/>
              </a:spcBef>
              <a:buClr>
                <a:srgbClr val="000000"/>
              </a:buClr>
            </a:pPr>
            <a:endParaRPr lang="zh-CN" altLang="en-US" sz="2540" kern="0" dirty="0">
              <a:solidFill>
                <a:srgbClr val="000000"/>
              </a:solidFill>
              <a:latin typeface="Times New Roman"/>
              <a:ea typeface="宋体"/>
            </a:endParaRPr>
          </a:p>
        </p:txBody>
      </p:sp>
    </p:spTree>
    <p:extLst>
      <p:ext uri="{BB962C8B-B14F-4D97-AF65-F5344CB8AC3E}">
        <p14:creationId xmlns:p14="http://schemas.microsoft.com/office/powerpoint/2010/main" val="1135992950"/>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D8B0D7F-6E9D-4DD7-B022-9925DBA634C0}"/>
              </a:ext>
            </a:extLst>
          </p:cNvPr>
          <p:cNvSpPr>
            <a:spLocks noChangeArrowheads="1"/>
          </p:cNvSpPr>
          <p:nvPr>
            <p:ph type="body" idx="4294967295"/>
          </p:nvPr>
        </p:nvSpPr>
        <p:spPr>
          <a:xfrm>
            <a:off x="2286467" y="685465"/>
            <a:ext cx="8077723" cy="685464"/>
          </a:xfrm>
        </p:spPr>
        <p:txBody>
          <a:bodyPr/>
          <a:lstStyle/>
          <a:p>
            <a:pPr>
              <a:buFont typeface="Windings" charset="0"/>
              <a:buNone/>
            </a:pPr>
            <a:r>
              <a:rPr lang="zh-CN" altLang="en-US" b="1" dirty="0">
                <a:solidFill>
                  <a:srgbClr val="CC0000"/>
                </a:solidFill>
                <a:ea typeface="楷体_GB2312" pitchFamily="49" charset="-122"/>
              </a:rPr>
              <a:t>   后缀表达式</a:t>
            </a:r>
            <a:r>
              <a:rPr lang="en-US" altLang="zh-CN" b="1" dirty="0">
                <a:solidFill>
                  <a:srgbClr val="0000FF"/>
                </a:solidFill>
                <a:ea typeface="楷体_GB2312" pitchFamily="49" charset="-122"/>
              </a:rPr>
              <a:t>AB+C*DE/+</a:t>
            </a:r>
            <a:r>
              <a:rPr lang="zh-CN" altLang="en-US" b="1" dirty="0">
                <a:solidFill>
                  <a:srgbClr val="CC0000"/>
                </a:solidFill>
                <a:ea typeface="楷体_GB2312" pitchFamily="49" charset="-122"/>
              </a:rPr>
              <a:t>的计算过程</a:t>
            </a:r>
          </a:p>
        </p:txBody>
      </p:sp>
      <p:pic>
        <p:nvPicPr>
          <p:cNvPr id="35843" name="Picture 6">
            <a:extLst>
              <a:ext uri="{FF2B5EF4-FFF2-40B4-BE49-F238E27FC236}">
                <a16:creationId xmlns:a16="http://schemas.microsoft.com/office/drawing/2014/main" id="{92A97332-80BA-4C37-B693-90CC72C51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8798" y="1476773"/>
            <a:ext cx="7034407" cy="499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050406"/>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1332440" y="1481255"/>
            <a:ext cx="9527120" cy="5027122"/>
          </a:xfrm>
        </p:spPr>
        <p:txBody>
          <a:bodyPr/>
          <a:lstStyle/>
          <a:p>
            <a:pPr marL="0" indent="0" defTabSz="967710">
              <a:lnSpc>
                <a:spcPct val="100000"/>
              </a:lnSpc>
              <a:buNone/>
            </a:pPr>
            <a:r>
              <a:rPr lang="zh-CN" altLang="zh-CN" dirty="0"/>
              <a:t>表达式</a:t>
            </a:r>
            <a:r>
              <a:rPr lang="en-US" altLang="zh-CN" b="1" u="sng" dirty="0">
                <a:solidFill>
                  <a:srgbClr val="CC0000"/>
                </a:solidFill>
                <a:ea typeface="楷体_GB2312" pitchFamily="49" charset="-122"/>
              </a:rPr>
              <a:t>A+B*C</a:t>
            </a:r>
            <a:r>
              <a:rPr lang="en-US" altLang="zh-CN" b="1" dirty="0">
                <a:solidFill>
                  <a:srgbClr val="CC0000"/>
                </a:solidFill>
                <a:ea typeface="楷体_GB2312" pitchFamily="49" charset="-122"/>
              </a:rPr>
              <a:t>-</a:t>
            </a:r>
            <a:r>
              <a:rPr lang="en-US" altLang="zh-CN" b="1" u="sng" dirty="0">
                <a:solidFill>
                  <a:srgbClr val="CC0000"/>
                </a:solidFill>
                <a:ea typeface="楷体_GB2312" pitchFamily="49" charset="-122"/>
              </a:rPr>
              <a:t>D/E</a:t>
            </a:r>
            <a:r>
              <a:rPr lang="zh-CN" altLang="en-US" b="1" u="sng" dirty="0">
                <a:solidFill>
                  <a:srgbClr val="CC0000"/>
                </a:solidFill>
                <a:ea typeface="楷体_GB2312" pitchFamily="49" charset="-122"/>
              </a:rPr>
              <a:t>*</a:t>
            </a:r>
            <a:r>
              <a:rPr lang="en-US" altLang="zh-CN" b="1" u="sng" dirty="0">
                <a:solidFill>
                  <a:srgbClr val="CC0000"/>
                </a:solidFill>
                <a:ea typeface="楷体_GB2312" pitchFamily="49" charset="-122"/>
              </a:rPr>
              <a:t>F</a:t>
            </a:r>
          </a:p>
          <a:p>
            <a:pPr marL="0" indent="0" defTabSz="967710">
              <a:lnSpc>
                <a:spcPct val="100000"/>
              </a:lnSpc>
              <a:buNone/>
            </a:pPr>
            <a:r>
              <a:rPr lang="zh-CN" altLang="zh-CN" dirty="0"/>
              <a:t>后缀表达式是</a:t>
            </a:r>
            <a:r>
              <a:rPr lang="zh-CN" altLang="en-US" dirty="0"/>
              <a:t>：</a:t>
            </a:r>
            <a:r>
              <a:rPr lang="en-US" altLang="zh-CN" b="1" dirty="0">
                <a:solidFill>
                  <a:srgbClr val="0000FF"/>
                </a:solidFill>
                <a:ea typeface="楷体_GB2312" pitchFamily="49" charset="-122"/>
              </a:rPr>
              <a:t> ABC*+DE/F*-</a:t>
            </a:r>
            <a:endParaRPr lang="en-US" altLang="zh-CN" dirty="0"/>
          </a:p>
          <a:p>
            <a:pPr marL="0" indent="0" defTabSz="967710">
              <a:lnSpc>
                <a:spcPct val="100000"/>
              </a:lnSpc>
              <a:buNone/>
            </a:pPr>
            <a:r>
              <a:rPr lang="zh-CN" altLang="en-US" b="1" dirty="0"/>
              <a:t>问题</a:t>
            </a:r>
            <a:r>
              <a:rPr lang="en-US" altLang="zh-CN" b="1" dirty="0"/>
              <a:t>2</a:t>
            </a:r>
            <a:r>
              <a:rPr lang="zh-CN" altLang="en-US" b="1" dirty="0"/>
              <a:t>：</a:t>
            </a:r>
            <a:r>
              <a:rPr lang="zh-CN" altLang="en-US" dirty="0">
                <a:solidFill>
                  <a:srgbClr val="0070C0"/>
                </a:solidFill>
              </a:rPr>
              <a:t>如何从原表达式求出后缀表达式？</a:t>
            </a:r>
            <a:endParaRPr lang="en-US" altLang="zh-CN" dirty="0">
              <a:solidFill>
                <a:srgbClr val="0070C0"/>
              </a:solidFill>
            </a:endParaRPr>
          </a:p>
          <a:p>
            <a:pPr marL="0" indent="0" defTabSz="967710">
              <a:lnSpc>
                <a:spcPct val="100000"/>
              </a:lnSpc>
              <a:buNone/>
            </a:pPr>
            <a:r>
              <a:rPr lang="zh-CN" altLang="en-US" sz="2540" dirty="0">
                <a:solidFill>
                  <a:srgbClr val="0070C0"/>
                </a:solidFill>
              </a:rPr>
              <a:t>分析原表达式和后缀表达式中的运算符，操作数顺序不变；由于运算符具有优先级，改变了运算符的运算次序；</a:t>
            </a:r>
            <a:endParaRPr lang="en-US" altLang="zh-CN" sz="2540" dirty="0">
              <a:solidFill>
                <a:srgbClr val="0070C0"/>
              </a:solidFill>
            </a:endParaRPr>
          </a:p>
          <a:p>
            <a:pPr marL="0" indent="0" defTabSz="967710">
              <a:lnSpc>
                <a:spcPct val="100000"/>
              </a:lnSpc>
              <a:buNone/>
            </a:pPr>
            <a:endParaRPr lang="en-US" altLang="zh-CN" sz="2800" dirty="0">
              <a:solidFill>
                <a:srgbClr val="0070C0"/>
              </a:solidFill>
            </a:endParaRPr>
          </a:p>
          <a:p>
            <a:pPr marL="0" indent="0" defTabSz="967710">
              <a:lnSpc>
                <a:spcPct val="100000"/>
              </a:lnSpc>
              <a:buNone/>
            </a:pPr>
            <a:r>
              <a:rPr lang="zh-CN" altLang="en-US" sz="2800" dirty="0"/>
              <a:t>每次遇到</a:t>
            </a:r>
            <a:r>
              <a:rPr lang="zh-CN" altLang="en-US" sz="2800" dirty="0">
                <a:highlight>
                  <a:srgbClr val="FFFF00"/>
                </a:highlight>
              </a:rPr>
              <a:t>操作符</a:t>
            </a:r>
            <a:r>
              <a:rPr lang="zh-CN" altLang="en-US" sz="2800" dirty="0"/>
              <a:t>，都不能决定是否马上运算，需要暂时保留，取决于后面一个运算符的优先级；如果后一个运算符低于当前的运算符，入表达式；</a:t>
            </a:r>
            <a:endParaRPr lang="en-US" altLang="zh-CN" sz="2800" dirty="0"/>
          </a:p>
          <a:p>
            <a:pPr marL="0" indent="0" defTabSz="967710">
              <a:lnSpc>
                <a:spcPct val="100000"/>
              </a:lnSpc>
              <a:buNone/>
            </a:pPr>
            <a:r>
              <a:rPr lang="zh-CN" altLang="en-US" sz="2800" dirty="0">
                <a:highlight>
                  <a:srgbClr val="FFFF00"/>
                </a:highlight>
              </a:rPr>
              <a:t>操作数</a:t>
            </a:r>
            <a:r>
              <a:rPr lang="zh-CN" altLang="en-US" sz="2800" dirty="0"/>
              <a:t>直接放入后缀表达式；</a:t>
            </a:r>
            <a:endParaRPr lang="en-US" altLang="zh-CN" sz="2800" dirty="0"/>
          </a:p>
          <a:p>
            <a:pPr marL="0" indent="0" defTabSz="967710">
              <a:lnSpc>
                <a:spcPct val="100000"/>
              </a:lnSpc>
              <a:buNone/>
            </a:pPr>
            <a:endParaRPr lang="en-US" altLang="zh-CN" dirty="0"/>
          </a:p>
          <a:p>
            <a:pPr marL="0" indent="0" defTabSz="967710">
              <a:lnSpc>
                <a:spcPct val="100000"/>
              </a:lnSpc>
              <a:buNone/>
            </a:pPr>
            <a:endParaRPr lang="en-US" altLang="zh-CN" dirty="0">
              <a:solidFill>
                <a:srgbClr val="0070C0"/>
              </a:solidFill>
            </a:endParaRPr>
          </a:p>
          <a:p>
            <a:pPr marL="0" indent="0" defTabSz="967710">
              <a:lnSpc>
                <a:spcPct val="100000"/>
              </a:lnSpc>
              <a:buNone/>
            </a:pPr>
            <a:endParaRPr lang="en-US" altLang="zh-CN" dirty="0">
              <a:solidFill>
                <a:srgbClr val="0070C0"/>
              </a:solidFill>
            </a:endParaRPr>
          </a:p>
          <a:p>
            <a:pPr marL="0" indent="0" defTabSz="967710">
              <a:lnSpc>
                <a:spcPct val="100000"/>
              </a:lnSpc>
              <a:buNone/>
            </a:pPr>
            <a:endParaRPr lang="en-US" altLang="zh-CN" dirty="0">
              <a:solidFill>
                <a:srgbClr val="0070C0"/>
              </a:solidFill>
            </a:endParaRPr>
          </a:p>
          <a:p>
            <a:pPr marL="0" indent="0" defTabSz="967710">
              <a:lnSpc>
                <a:spcPct val="100000"/>
              </a:lnSpc>
              <a:buNone/>
            </a:pPr>
            <a:endParaRPr lang="en-US" altLang="zh-CN" sz="2117" dirty="0"/>
          </a:p>
          <a:p>
            <a:pPr marL="483855" indent="-483855" defTabSz="967710">
              <a:lnSpc>
                <a:spcPct val="100000"/>
              </a:lnSpc>
            </a:pPr>
            <a:endParaRPr lang="en-US" altLang="zh-CN" dirty="0"/>
          </a:p>
          <a:p>
            <a:pPr marL="0" indent="0" defTabSz="967710">
              <a:lnSpc>
                <a:spcPct val="100000"/>
              </a:lnSpc>
              <a:buNone/>
            </a:pPr>
            <a:endParaRPr lang="en-US" altLang="zh-CN" dirty="0"/>
          </a:p>
          <a:p>
            <a:pPr marL="0" indent="0" defTabSz="967710">
              <a:lnSpc>
                <a:spcPct val="100000"/>
              </a:lnSpc>
              <a:buNone/>
            </a:pPr>
            <a:endParaRPr lang="en-US" altLang="zh-CN" sz="2540" b="1" dirty="0">
              <a:latin typeface="宋体" panose="02010600030101010101" pitchFamily="2" charset="-122"/>
            </a:endParaRPr>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3199579" y="564500"/>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dirty="0">
                <a:solidFill>
                  <a:srgbClr val="000000"/>
                </a:solidFill>
                <a:latin typeface="Times New Roman" panose="02020603050405020304" pitchFamily="18" charset="0"/>
              </a:rPr>
              <a:t>3.3</a:t>
            </a:r>
            <a:r>
              <a:rPr lang="zh-CN" altLang="en-US" sz="3598" dirty="0">
                <a:solidFill>
                  <a:srgbClr val="000000"/>
                </a:solidFill>
                <a:latin typeface="宋体" panose="02010600030101010101" pitchFamily="2" charset="-122"/>
              </a:rPr>
              <a:t>栈的应用</a:t>
            </a:r>
          </a:p>
        </p:txBody>
      </p:sp>
    </p:spTree>
    <p:extLst>
      <p:ext uri="{BB962C8B-B14F-4D97-AF65-F5344CB8AC3E}">
        <p14:creationId xmlns:p14="http://schemas.microsoft.com/office/powerpoint/2010/main" val="31448132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 calcmode="lin" valueType="num">
                                      <p:cBhvr additive="base">
                                        <p:cTn id="19"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2" end="2"/>
                                            </p:txEl>
                                          </p:spTgt>
                                        </p:tgtEl>
                                        <p:attrNameLst>
                                          <p:attrName>style.visibility</p:attrName>
                                        </p:attrNameLst>
                                      </p:cBhvr>
                                      <p:to>
                                        <p:strVal val="visible"/>
                                      </p:to>
                                    </p:set>
                                    <p:anim calcmode="lin" valueType="num">
                                      <p:cBhvr additive="base">
                                        <p:cTn id="25"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3" end="3"/>
                                            </p:txEl>
                                          </p:spTgt>
                                        </p:tgtEl>
                                        <p:attrNameLst>
                                          <p:attrName>style.visibility</p:attrName>
                                        </p:attrNameLst>
                                      </p:cBhvr>
                                      <p:to>
                                        <p:strVal val="visible"/>
                                      </p:to>
                                    </p:set>
                                    <p:anim calcmode="lin" valueType="num">
                                      <p:cBhvr additive="base">
                                        <p:cTn id="31"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5" end="5"/>
                                            </p:txEl>
                                          </p:spTgt>
                                        </p:tgtEl>
                                        <p:attrNameLst>
                                          <p:attrName>style.visibility</p:attrName>
                                        </p:attrNameLst>
                                      </p:cBhvr>
                                      <p:to>
                                        <p:strVal val="visible"/>
                                      </p:to>
                                    </p:set>
                                    <p:anim calcmode="lin" valueType="num">
                                      <p:cBhvr additive="base">
                                        <p:cTn id="37"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23">
                                            <p:txEl>
                                              <p:pRg st="6" end="6"/>
                                            </p:txEl>
                                          </p:spTgt>
                                        </p:tgtEl>
                                        <p:attrNameLst>
                                          <p:attrName>style.visibility</p:attrName>
                                        </p:attrNameLst>
                                      </p:cBhvr>
                                      <p:to>
                                        <p:strVal val="visible"/>
                                      </p:to>
                                    </p:set>
                                    <p:anim calcmode="lin" valueType="num">
                                      <p:cBhvr additive="base">
                                        <p:cTn id="43"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7CDBE5D-D8DA-4BA2-8D66-CE76085B422D}"/>
              </a:ext>
            </a:extLst>
          </p:cNvPr>
          <p:cNvSpPr>
            <a:spLocks noChangeArrowheads="1"/>
          </p:cNvSpPr>
          <p:nvPr>
            <p:ph type="title" idx="4294967295"/>
          </p:nvPr>
        </p:nvSpPr>
        <p:spPr>
          <a:xfrm>
            <a:off x="2666712" y="348612"/>
            <a:ext cx="4420234" cy="824909"/>
          </a:xfrm>
        </p:spPr>
        <p:txBody>
          <a:bodyPr/>
          <a:lstStyle/>
          <a:p>
            <a:pPr algn="l"/>
            <a:r>
              <a:rPr lang="zh-CN" altLang="en-US" sz="2963" dirty="0">
                <a:solidFill>
                  <a:schemeClr val="tx1"/>
                </a:solidFill>
                <a:latin typeface="宋体" panose="02010600030101010101" pitchFamily="2" charset="-122"/>
              </a:rPr>
              <a:t>中缀转换为后缀 </a:t>
            </a:r>
          </a:p>
        </p:txBody>
      </p:sp>
      <p:sp>
        <p:nvSpPr>
          <p:cNvPr id="91139" name="Rectangle 3">
            <a:extLst>
              <a:ext uri="{FF2B5EF4-FFF2-40B4-BE49-F238E27FC236}">
                <a16:creationId xmlns:a16="http://schemas.microsoft.com/office/drawing/2014/main" id="{196B2788-C4A2-4979-91E6-DF0C2ACA9277}"/>
              </a:ext>
            </a:extLst>
          </p:cNvPr>
          <p:cNvSpPr>
            <a:spLocks noChangeArrowheads="1"/>
          </p:cNvSpPr>
          <p:nvPr>
            <p:ph type="body" idx="4294967295"/>
          </p:nvPr>
        </p:nvSpPr>
        <p:spPr>
          <a:xfrm>
            <a:off x="977618" y="1480511"/>
            <a:ext cx="10494404" cy="4376692"/>
          </a:xfrm>
        </p:spPr>
        <p:txBody>
          <a:bodyPr/>
          <a:lstStyle/>
          <a:p>
            <a:pPr marL="210007" indent="0" defTabSz="967710">
              <a:buNone/>
            </a:pPr>
            <a:r>
              <a:rPr lang="zh-CN" altLang="en-US" sz="2800" b="1" dirty="0">
                <a:solidFill>
                  <a:srgbClr val="CC0000"/>
                </a:solidFill>
                <a:latin typeface="宋体" panose="02010600030101010101" pitchFamily="2" charset="-122"/>
              </a:rPr>
              <a:t>在中缀和后缀形式中，操作数的顺序是相同的。</a:t>
            </a:r>
          </a:p>
          <a:p>
            <a:pPr marL="210007" indent="0" defTabSz="967710">
              <a:spcBef>
                <a:spcPct val="50000"/>
              </a:spcBef>
              <a:spcAft>
                <a:spcPct val="50000"/>
              </a:spcAft>
              <a:buNone/>
            </a:pPr>
            <a:r>
              <a:rPr lang="zh-CN" altLang="en-US" sz="2800" b="1" dirty="0">
                <a:latin typeface="宋体" panose="02010600030101010101" pitchFamily="2" charset="-122"/>
              </a:rPr>
              <a:t>如要把中缀表达式转换为后缀表达式，在对中缀表达式进行扫描时，将遇到的操作数直接输出，而将操作符</a:t>
            </a:r>
            <a:r>
              <a:rPr lang="en-US" altLang="zh-CN" sz="2800" b="1" dirty="0">
                <a:latin typeface="宋体" panose="02010600030101010101" pitchFamily="2" charset="-122"/>
              </a:rPr>
              <a:t>(</a:t>
            </a:r>
            <a:r>
              <a:rPr lang="zh-CN" altLang="en-US" sz="2800" b="1" dirty="0">
                <a:latin typeface="宋体" panose="02010600030101010101" pitchFamily="2" charset="-122"/>
              </a:rPr>
              <a:t>包括括号</a:t>
            </a:r>
            <a:r>
              <a:rPr lang="en-US" altLang="zh-CN" sz="2800" b="1" dirty="0">
                <a:latin typeface="宋体" panose="02010600030101010101" pitchFamily="2" charset="-122"/>
              </a:rPr>
              <a:t>)</a:t>
            </a:r>
            <a:r>
              <a:rPr lang="zh-CN" altLang="en-US" sz="2800" b="1" dirty="0">
                <a:latin typeface="宋体" panose="02010600030101010101" pitchFamily="2" charset="-122"/>
              </a:rPr>
              <a:t>存入一个栈中。</a:t>
            </a:r>
          </a:p>
          <a:p>
            <a:pPr marL="210007" indent="0" defTabSz="967710">
              <a:buNone/>
            </a:pPr>
            <a:r>
              <a:rPr lang="zh-CN" altLang="en-US" sz="2800" b="1" dirty="0">
                <a:solidFill>
                  <a:srgbClr val="CC0000"/>
                </a:solidFill>
                <a:latin typeface="宋体" panose="02010600030101010101" pitchFamily="2" charset="-122"/>
              </a:rPr>
              <a:t>在之后的扫描过程中，在恰当的时刻按一定准则将栈中的操作符输出。</a:t>
            </a:r>
            <a:endParaRPr lang="en-US" altLang="zh-CN" sz="2800" b="1" dirty="0">
              <a:solidFill>
                <a:srgbClr val="CC0000"/>
              </a:solidFill>
              <a:latin typeface="宋体" panose="02010600030101010101" pitchFamily="2" charset="-122"/>
            </a:endParaRPr>
          </a:p>
          <a:p>
            <a:pPr marL="210007" indent="0" defTabSz="967710">
              <a:buNone/>
            </a:pPr>
            <a:endParaRPr lang="en-US" altLang="zh-CN" sz="2800" b="1" dirty="0">
              <a:solidFill>
                <a:srgbClr val="CC0000"/>
              </a:solidFill>
              <a:latin typeface="宋体" panose="02010600030101010101" pitchFamily="2" charset="-122"/>
            </a:endParaRPr>
          </a:p>
          <a:p>
            <a:pPr marL="210007" indent="0" defTabSz="967710">
              <a:buNone/>
            </a:pPr>
            <a:r>
              <a:rPr lang="zh-CN" altLang="en-US" sz="2800" b="1" dirty="0">
                <a:solidFill>
                  <a:srgbClr val="0070C0"/>
                </a:solidFill>
                <a:latin typeface="宋体" panose="02010600030101010101" pitchFamily="2" charset="-122"/>
              </a:rPr>
              <a:t>第一个出现的运算符因为没有前一个运算符，不能判断优先级，所以初始化时栈顶为‘</a:t>
            </a:r>
            <a:r>
              <a:rPr lang="en-US" altLang="zh-CN" sz="2800" b="1" dirty="0">
                <a:solidFill>
                  <a:srgbClr val="0070C0"/>
                </a:solidFill>
                <a:latin typeface="宋体" panose="02010600030101010101" pitchFamily="2" charset="-122"/>
              </a:rPr>
              <a:t>#</a:t>
            </a:r>
            <a:r>
              <a:rPr lang="zh-CN" altLang="en-US" sz="2800" b="1" dirty="0">
                <a:solidFill>
                  <a:srgbClr val="0070C0"/>
                </a:solidFill>
                <a:latin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 calcmode="lin" valueType="num">
                                      <p:cBhvr additive="base">
                                        <p:cTn id="7" dur="500" fill="hold"/>
                                        <p:tgtEl>
                                          <p:spTgt spid="91138"/>
                                        </p:tgtEl>
                                        <p:attrNameLst>
                                          <p:attrName>ppt_x</p:attrName>
                                        </p:attrNameLst>
                                      </p:cBhvr>
                                      <p:tavLst>
                                        <p:tav tm="0">
                                          <p:val>
                                            <p:strVal val="0-#ppt_w/2"/>
                                          </p:val>
                                        </p:tav>
                                        <p:tav tm="100000">
                                          <p:val>
                                            <p:strVal val="#ppt_x"/>
                                          </p:val>
                                        </p:tav>
                                      </p:tavLst>
                                    </p:anim>
                                    <p:anim calcmode="lin" valueType="num">
                                      <p:cBhvr additive="base">
                                        <p:cTn id="8" dur="500" fill="hold"/>
                                        <p:tgtEl>
                                          <p:spTgt spid="91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39">
                                            <p:txEl>
                                              <p:pRg st="0" end="0"/>
                                            </p:txEl>
                                          </p:spTgt>
                                        </p:tgtEl>
                                        <p:attrNameLst>
                                          <p:attrName>style.visibility</p:attrName>
                                        </p:attrNameLst>
                                      </p:cBhvr>
                                      <p:to>
                                        <p:strVal val="visible"/>
                                      </p:to>
                                    </p:set>
                                    <p:anim calcmode="lin" valueType="num">
                                      <p:cBhvr additive="base">
                                        <p:cTn id="13"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39">
                                            <p:txEl>
                                              <p:pRg st="1" end="1"/>
                                            </p:txEl>
                                          </p:spTgt>
                                        </p:tgtEl>
                                        <p:attrNameLst>
                                          <p:attrName>style.visibility</p:attrName>
                                        </p:attrNameLst>
                                      </p:cBhvr>
                                      <p:to>
                                        <p:strVal val="visible"/>
                                      </p:to>
                                    </p:set>
                                    <p:anim calcmode="lin" valueType="num">
                                      <p:cBhvr additive="base">
                                        <p:cTn id="19"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1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39">
                                            <p:txEl>
                                              <p:pRg st="2" end="2"/>
                                            </p:txEl>
                                          </p:spTgt>
                                        </p:tgtEl>
                                        <p:attrNameLst>
                                          <p:attrName>style.visibility</p:attrName>
                                        </p:attrNameLst>
                                      </p:cBhvr>
                                      <p:to>
                                        <p:strVal val="visible"/>
                                      </p:to>
                                    </p:set>
                                    <p:anim calcmode="lin" valueType="num">
                                      <p:cBhvr additive="base">
                                        <p:cTn id="25" dur="500" fill="hold"/>
                                        <p:tgtEl>
                                          <p:spTgt spid="9113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1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1139">
                                            <p:txEl>
                                              <p:pRg st="4" end="4"/>
                                            </p:txEl>
                                          </p:spTgt>
                                        </p:tgtEl>
                                        <p:attrNameLst>
                                          <p:attrName>style.visibility</p:attrName>
                                        </p:attrNameLst>
                                      </p:cBhvr>
                                      <p:to>
                                        <p:strVal val="visible"/>
                                      </p:to>
                                    </p:set>
                                    <p:anim calcmode="lin" valueType="num">
                                      <p:cBhvr additive="base">
                                        <p:cTn id="31" dur="500" fill="hold"/>
                                        <p:tgtEl>
                                          <p:spTgt spid="911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11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68026C7-5C3D-4C6D-B03D-6C044C5DD6BC}"/>
              </a:ext>
            </a:extLst>
          </p:cNvPr>
          <p:cNvSpPr/>
          <p:nvPr/>
        </p:nvSpPr>
        <p:spPr bwMode="auto">
          <a:xfrm>
            <a:off x="3047743" y="3047968"/>
            <a:ext cx="304826" cy="228619"/>
          </a:xfrm>
          <a:prstGeom prst="rect">
            <a:avLst/>
          </a:prstGeom>
          <a:solidFill>
            <a:schemeClr val="accent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96771" tIns="48386" rIns="96771" bIns="48386" numCol="1" spcCol="0" rtlCol="0" fromWordArt="0" anchor="t" anchorCtr="0" forceAA="0" compatLnSpc="1">
            <a:prstTxWarp prst="textNoShape">
              <a:avLst/>
            </a:prstTxWarp>
            <a:noAutofit/>
          </a:bodyPr>
          <a:lstStyle/>
          <a:p>
            <a:pPr defTabSz="967710" eaLnBrk="0" fontAlgn="base" hangingPunct="0">
              <a:spcBef>
                <a:spcPct val="0"/>
              </a:spcBef>
              <a:spcAft>
                <a:spcPct val="0"/>
              </a:spcAft>
              <a:buSzPct val="100000"/>
            </a:pPr>
            <a:endParaRPr lang="zh-CN" altLang="en-US" sz="1905" b="1">
              <a:solidFill>
                <a:srgbClr val="000000"/>
              </a:solidFill>
              <a:latin typeface="Arial" panose="020B0604020202020204" pitchFamily="34" charset="0"/>
              <a:ea typeface="宋体" panose="02010600030101010101" pitchFamily="2" charset="-122"/>
            </a:endParaRPr>
          </a:p>
        </p:txBody>
      </p:sp>
      <p:pic>
        <p:nvPicPr>
          <p:cNvPr id="37890" name="Picture 4">
            <a:extLst>
              <a:ext uri="{FF2B5EF4-FFF2-40B4-BE49-F238E27FC236}">
                <a16:creationId xmlns:a16="http://schemas.microsoft.com/office/drawing/2014/main" id="{F0D6AB20-AB14-4AF9-BD52-FB71614BF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743" y="791967"/>
            <a:ext cx="7088169" cy="4220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5">
            <a:extLst>
              <a:ext uri="{FF2B5EF4-FFF2-40B4-BE49-F238E27FC236}">
                <a16:creationId xmlns:a16="http://schemas.microsoft.com/office/drawing/2014/main" id="{4A1AABCC-7E21-4C88-A209-81EBBA7AE95E}"/>
              </a:ext>
            </a:extLst>
          </p:cNvPr>
          <p:cNvSpPr>
            <a:spLocks noChangeArrowheads="1"/>
          </p:cNvSpPr>
          <p:nvPr>
            <p:ph type="body" idx="4294967295"/>
          </p:nvPr>
        </p:nvSpPr>
        <p:spPr>
          <a:xfrm>
            <a:off x="189383" y="340473"/>
            <a:ext cx="7543464" cy="761066"/>
          </a:xfrm>
        </p:spPr>
        <p:txBody>
          <a:bodyPr/>
          <a:lstStyle/>
          <a:p>
            <a:pPr marL="210007" indent="0" defTabSz="967710">
              <a:lnSpc>
                <a:spcPct val="90000"/>
              </a:lnSpc>
              <a:buNone/>
            </a:pPr>
            <a:r>
              <a:rPr lang="zh-CN" altLang="en-US" sz="2117" b="1" dirty="0"/>
              <a:t>表中，</a:t>
            </a:r>
            <a:r>
              <a:rPr lang="en-US" altLang="zh-CN" sz="2117" b="1" dirty="0"/>
              <a:t>x1</a:t>
            </a:r>
            <a:r>
              <a:rPr lang="zh-CN" altLang="en-US" sz="2117" b="1" dirty="0"/>
              <a:t>代表栈顶运算符，</a:t>
            </a:r>
            <a:r>
              <a:rPr lang="en-US" altLang="zh-CN" sz="2117" b="1" dirty="0"/>
              <a:t>x2</a:t>
            </a:r>
            <a:r>
              <a:rPr lang="zh-CN" altLang="en-US" sz="2117" b="1" dirty="0"/>
              <a:t>代表当前扫描读到的运算符。</a:t>
            </a:r>
            <a:r>
              <a:rPr lang="zh-CN" altLang="en-US" sz="2117" dirty="0"/>
              <a:t>  </a:t>
            </a:r>
          </a:p>
        </p:txBody>
      </p:sp>
      <p:sp>
        <p:nvSpPr>
          <p:cNvPr id="4" name="文本框 3">
            <a:extLst>
              <a:ext uri="{FF2B5EF4-FFF2-40B4-BE49-F238E27FC236}">
                <a16:creationId xmlns:a16="http://schemas.microsoft.com/office/drawing/2014/main" id="{0DFA3B82-22DA-4395-AA23-1DDD274A60E4}"/>
              </a:ext>
            </a:extLst>
          </p:cNvPr>
          <p:cNvSpPr txBox="1"/>
          <p:nvPr/>
        </p:nvSpPr>
        <p:spPr>
          <a:xfrm>
            <a:off x="7437287" y="316411"/>
            <a:ext cx="4565330" cy="1508105"/>
          </a:xfrm>
          <a:prstGeom prst="rect">
            <a:avLst/>
          </a:prstGeom>
          <a:noFill/>
        </p:spPr>
        <p:txBody>
          <a:bodyPr wrap="square" rtlCol="0">
            <a:spAutoFit/>
          </a:bodyPr>
          <a:lstStyle/>
          <a:p>
            <a:endParaRPr lang="en-US" altLang="zh-CN" sz="3200" dirty="0"/>
          </a:p>
          <a:p>
            <a:r>
              <a:rPr lang="zh-CN" altLang="en-US" sz="2000" b="1" dirty="0"/>
              <a:t> </a:t>
            </a:r>
            <a:r>
              <a:rPr lang="en-US" altLang="zh-CN" sz="2000" b="1" dirty="0"/>
              <a:t># </a:t>
            </a:r>
            <a:r>
              <a:rPr lang="zh-CN" altLang="en-US" sz="2000" b="1" dirty="0"/>
              <a:t>优先级最低</a:t>
            </a:r>
            <a:endParaRPr lang="en-US" altLang="zh-CN" sz="2000" b="1" dirty="0"/>
          </a:p>
          <a:p>
            <a:r>
              <a:rPr lang="zh-CN" altLang="en-US" sz="2000" b="1" dirty="0"/>
              <a:t> </a:t>
            </a:r>
            <a:r>
              <a:rPr lang="en-US" altLang="zh-CN" sz="2000" b="1" dirty="0"/>
              <a:t>( </a:t>
            </a:r>
            <a:r>
              <a:rPr lang="zh-CN" altLang="en-US" sz="2000" b="1" dirty="0"/>
              <a:t>直接入栈</a:t>
            </a:r>
            <a:endParaRPr lang="en-US" altLang="zh-CN" sz="2000" b="1" dirty="0"/>
          </a:p>
          <a:p>
            <a:r>
              <a:rPr lang="zh-CN" altLang="en-US" sz="2000" b="1" dirty="0"/>
              <a:t>）栈顶出栈，</a:t>
            </a:r>
            <a:endParaRPr lang="en-US" altLang="zh-CN" sz="2000" b="1" dirty="0"/>
          </a:p>
        </p:txBody>
      </p:sp>
      <p:sp>
        <p:nvSpPr>
          <p:cNvPr id="6" name="对话气泡: 圆角矩形 5">
            <a:extLst>
              <a:ext uri="{FF2B5EF4-FFF2-40B4-BE49-F238E27FC236}">
                <a16:creationId xmlns:a16="http://schemas.microsoft.com/office/drawing/2014/main" id="{3F581ECB-AD2B-439E-A295-2E766E98B1D5}"/>
              </a:ext>
            </a:extLst>
          </p:cNvPr>
          <p:cNvSpPr/>
          <p:nvPr/>
        </p:nvSpPr>
        <p:spPr bwMode="auto">
          <a:xfrm>
            <a:off x="380743" y="5274450"/>
            <a:ext cx="6932747" cy="962025"/>
          </a:xfrm>
          <a:prstGeom prst="wedgeRoundRectCallou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Pct val="100000"/>
              <a:buFont typeface="Arial" panose="020B0604020202020204" pitchFamily="34" charset="0"/>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关键点：一定要遇到比栈顶运算符优先级低的运算符才能出栈</a:t>
            </a:r>
          </a:p>
        </p:txBody>
      </p:sp>
      <p:grpSp>
        <p:nvGrpSpPr>
          <p:cNvPr id="9" name="组合 8">
            <a:extLst>
              <a:ext uri="{FF2B5EF4-FFF2-40B4-BE49-F238E27FC236}">
                <a16:creationId xmlns:a16="http://schemas.microsoft.com/office/drawing/2014/main" id="{111227CB-2FA7-4010-9C74-0066FDA35256}"/>
              </a:ext>
            </a:extLst>
          </p:cNvPr>
          <p:cNvGrpSpPr/>
          <p:nvPr/>
        </p:nvGrpSpPr>
        <p:grpSpPr>
          <a:xfrm>
            <a:off x="7732847" y="1968916"/>
            <a:ext cx="1065971" cy="4267559"/>
            <a:chOff x="1224037" y="1871935"/>
            <a:chExt cx="1007244" cy="4032448"/>
          </a:xfrm>
        </p:grpSpPr>
        <p:sp>
          <p:nvSpPr>
            <p:cNvPr id="10" name="矩形 9">
              <a:extLst>
                <a:ext uri="{FF2B5EF4-FFF2-40B4-BE49-F238E27FC236}">
                  <a16:creationId xmlns:a16="http://schemas.microsoft.com/office/drawing/2014/main" id="{6D3AC568-56D4-4A9C-A46A-C7F71ED01015}"/>
                </a:ext>
              </a:extLst>
            </p:cNvPr>
            <p:cNvSpPr/>
            <p:nvPr/>
          </p:nvSpPr>
          <p:spPr bwMode="auto">
            <a:xfrm>
              <a:off x="1224037" y="1871935"/>
              <a:ext cx="1007244" cy="4032448"/>
            </a:xfrm>
            <a:prstGeom prst="rect">
              <a:avLst/>
            </a:prstGeom>
            <a:solidFill>
              <a:schemeClr val="accent1"/>
            </a:solidFill>
            <a:ln w="9525" cap="flat" cmpd="sng" algn="ctr">
              <a:solidFill>
                <a:schemeClr val="tx1"/>
              </a:solidFill>
              <a:prstDash val="solid"/>
              <a:round/>
              <a:headEnd type="none" w="med" len="med"/>
              <a:tailEnd type="none" w="med" len="med"/>
            </a:ln>
          </p:spPr>
          <p:txBody>
            <a:bodyPr rot="0" spcFirstLastPara="0" vertOverflow="overflow" horzOverflow="overflow" vert="horz" wrap="square" lIns="96771" tIns="48386" rIns="96771" bIns="48386" numCol="1" spcCol="0" rtlCol="0" fromWordArt="0" anchor="t" anchorCtr="0" forceAA="0" compatLnSpc="1">
              <a:prstTxWarp prst="textNoShape">
                <a:avLst/>
              </a:prstTxWarp>
              <a:noAutofit/>
            </a:bodyPr>
            <a:lstStyle/>
            <a:p>
              <a:pPr defTabSz="967710" eaLnBrk="0" fontAlgn="base" hangingPunct="0">
                <a:spcBef>
                  <a:spcPct val="0"/>
                </a:spcBef>
                <a:spcAft>
                  <a:spcPct val="0"/>
                </a:spcAft>
                <a:buSzPct val="100000"/>
              </a:pPr>
              <a:endParaRPr lang="zh-CN" altLang="en-US" sz="1905" b="1">
                <a:solidFill>
                  <a:srgbClr val="000000"/>
                </a:solidFill>
                <a:latin typeface="Arial" panose="020B0604020202020204" pitchFamily="34" charset="0"/>
                <a:ea typeface="宋体" panose="02010600030101010101" pitchFamily="2" charset="-122"/>
              </a:endParaRPr>
            </a:p>
          </p:txBody>
        </p:sp>
        <p:cxnSp>
          <p:nvCxnSpPr>
            <p:cNvPr id="11" name="直接连接符 10">
              <a:extLst>
                <a:ext uri="{FF2B5EF4-FFF2-40B4-BE49-F238E27FC236}">
                  <a16:creationId xmlns:a16="http://schemas.microsoft.com/office/drawing/2014/main" id="{550B0CAB-B4BC-4884-B50F-91AEB50D8934}"/>
                </a:ext>
              </a:extLst>
            </p:cNvPr>
            <p:cNvCxnSpPr/>
            <p:nvPr/>
          </p:nvCxnSpPr>
          <p:spPr bwMode="auto">
            <a:xfrm>
              <a:off x="1224037" y="554434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a:extLst>
                <a:ext uri="{FF2B5EF4-FFF2-40B4-BE49-F238E27FC236}">
                  <a16:creationId xmlns:a16="http://schemas.microsoft.com/office/drawing/2014/main" id="{3E1F99D5-A6ED-467B-8AAA-45E7D7B15852}"/>
                </a:ext>
              </a:extLst>
            </p:cNvPr>
            <p:cNvCxnSpPr/>
            <p:nvPr/>
          </p:nvCxnSpPr>
          <p:spPr bwMode="auto">
            <a:xfrm>
              <a:off x="1224037" y="518430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连接符 12">
              <a:extLst>
                <a:ext uri="{FF2B5EF4-FFF2-40B4-BE49-F238E27FC236}">
                  <a16:creationId xmlns:a16="http://schemas.microsoft.com/office/drawing/2014/main" id="{E09879A0-2646-4D1D-B00A-0A0391B3BC05}"/>
                </a:ext>
              </a:extLst>
            </p:cNvPr>
            <p:cNvCxnSpPr/>
            <p:nvPr/>
          </p:nvCxnSpPr>
          <p:spPr bwMode="auto">
            <a:xfrm>
              <a:off x="1224037" y="482426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F68360E9-5DA2-4E25-8C8D-3BDC617E1BA7}"/>
                </a:ext>
              </a:extLst>
            </p:cNvPr>
            <p:cNvCxnSpPr/>
            <p:nvPr/>
          </p:nvCxnSpPr>
          <p:spPr bwMode="auto">
            <a:xfrm>
              <a:off x="1224037" y="446422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28290ECF-425D-4A61-B2C8-C11C9C3CC102}"/>
                </a:ext>
              </a:extLst>
            </p:cNvPr>
            <p:cNvCxnSpPr/>
            <p:nvPr/>
          </p:nvCxnSpPr>
          <p:spPr bwMode="auto">
            <a:xfrm>
              <a:off x="1224037" y="4104183"/>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019B6A5A-1994-47C4-81C9-D5503FD97E53}"/>
                </a:ext>
              </a:extLst>
            </p:cNvPr>
            <p:cNvCxnSpPr/>
            <p:nvPr/>
          </p:nvCxnSpPr>
          <p:spPr bwMode="auto">
            <a:xfrm>
              <a:off x="1224037" y="367213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a:extLst>
                <a:ext uri="{FF2B5EF4-FFF2-40B4-BE49-F238E27FC236}">
                  <a16:creationId xmlns:a16="http://schemas.microsoft.com/office/drawing/2014/main" id="{C9408BEE-58A5-43E5-BA6B-F4411E047087}"/>
                </a:ext>
              </a:extLst>
            </p:cNvPr>
            <p:cNvCxnSpPr/>
            <p:nvPr/>
          </p:nvCxnSpPr>
          <p:spPr bwMode="auto">
            <a:xfrm>
              <a:off x="1224037" y="331209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7BBB4221-0649-4BFA-813A-9D79F2B83F6E}"/>
                </a:ext>
              </a:extLst>
            </p:cNvPr>
            <p:cNvCxnSpPr/>
            <p:nvPr/>
          </p:nvCxnSpPr>
          <p:spPr bwMode="auto">
            <a:xfrm>
              <a:off x="1224037" y="295205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9790F2B4-9098-40B9-B8C5-1DF6AF87E176}"/>
                </a:ext>
              </a:extLst>
            </p:cNvPr>
            <p:cNvCxnSpPr/>
            <p:nvPr/>
          </p:nvCxnSpPr>
          <p:spPr bwMode="auto">
            <a:xfrm>
              <a:off x="1224037" y="259201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3FE520E6-5647-4FBF-964A-D3DC0E72D760}"/>
                </a:ext>
              </a:extLst>
            </p:cNvPr>
            <p:cNvCxnSpPr/>
            <p:nvPr/>
          </p:nvCxnSpPr>
          <p:spPr bwMode="auto">
            <a:xfrm>
              <a:off x="1224037" y="2231975"/>
              <a:ext cx="1007244" cy="0"/>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7" name="矩形 6">
            <a:extLst>
              <a:ext uri="{FF2B5EF4-FFF2-40B4-BE49-F238E27FC236}">
                <a16:creationId xmlns:a16="http://schemas.microsoft.com/office/drawing/2014/main" id="{98902D43-387A-48B7-9BA3-8BDF24B55BF6}"/>
              </a:ext>
            </a:extLst>
          </p:cNvPr>
          <p:cNvSpPr/>
          <p:nvPr/>
        </p:nvSpPr>
        <p:spPr>
          <a:xfrm>
            <a:off x="7437287" y="143776"/>
            <a:ext cx="1588897" cy="369332"/>
          </a:xfrm>
          <a:prstGeom prst="rect">
            <a:avLst/>
          </a:prstGeom>
        </p:spPr>
        <p:txBody>
          <a:bodyPr wrap="none">
            <a:spAutoFit/>
          </a:bodyPr>
          <a:lstStyle/>
          <a:p>
            <a:r>
              <a:rPr lang="en-US" altLang="zh-CN" b="1" dirty="0">
                <a:solidFill>
                  <a:srgbClr val="0000FF"/>
                </a:solidFill>
                <a:ea typeface="楷体_GB2312" pitchFamily="49" charset="-122"/>
              </a:rPr>
              <a:t>(A+B)*C+D/E</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D7B23CF-B5AE-401A-8BD5-1D20ADB78026}"/>
              </a:ext>
            </a:extLst>
          </p:cNvPr>
          <p:cNvSpPr>
            <a:spLocks noChangeArrowheads="1"/>
          </p:cNvSpPr>
          <p:nvPr>
            <p:ph type="body" idx="4294967295"/>
          </p:nvPr>
        </p:nvSpPr>
        <p:spPr>
          <a:xfrm>
            <a:off x="365760" y="1424717"/>
            <a:ext cx="11826240" cy="5180478"/>
          </a:xfrm>
        </p:spPr>
        <p:txBody>
          <a:bodyPr/>
          <a:lstStyle/>
          <a:p>
            <a:pPr marL="915628" indent="-611539" defTabSz="967710">
              <a:buNone/>
            </a:pPr>
            <a:r>
              <a:rPr lang="zh-CN" altLang="en-US" sz="2800" b="1" dirty="0">
                <a:solidFill>
                  <a:srgbClr val="0000FF"/>
                </a:solidFill>
                <a:latin typeface="宋体" panose="02010600030101010101" pitchFamily="2" charset="-122"/>
              </a:rPr>
              <a:t>中缀转后缀的过程：</a:t>
            </a:r>
          </a:p>
          <a:p>
            <a:pPr marL="915628" indent="-611539" defTabSz="967710">
              <a:buFont typeface="Windings" charset="0"/>
              <a:buAutoNum type="arabicParenR"/>
            </a:pPr>
            <a:r>
              <a:rPr lang="zh-CN" altLang="en-US" sz="2400" b="1" dirty="0">
                <a:latin typeface="宋体" panose="02010600030101010101" pitchFamily="2" charset="-122"/>
              </a:rPr>
              <a:t>操作符栈初始化，将 ‘</a:t>
            </a:r>
            <a:r>
              <a:rPr lang="en-US" altLang="zh-CN" sz="2400" b="1" dirty="0">
                <a:latin typeface="宋体" panose="02010600030101010101" pitchFamily="2" charset="-122"/>
              </a:rPr>
              <a:t>#</a:t>
            </a:r>
            <a:r>
              <a:rPr lang="zh-CN" altLang="en-US" sz="2400" b="1" dirty="0">
                <a:latin typeface="宋体" panose="02010600030101010101" pitchFamily="2" charset="-122"/>
              </a:rPr>
              <a:t>’进栈，设表达式的结束符为‘</a:t>
            </a:r>
            <a:r>
              <a:rPr lang="en-US" altLang="zh-CN" sz="2400" b="1" dirty="0">
                <a:latin typeface="宋体" panose="02010600030101010101" pitchFamily="2" charset="-122"/>
              </a:rPr>
              <a:t>#</a:t>
            </a:r>
            <a:r>
              <a:rPr lang="zh-CN" altLang="en-US" sz="2400" b="1" dirty="0">
                <a:latin typeface="宋体" panose="02010600030101010101" pitchFamily="2" charset="-122"/>
              </a:rPr>
              <a:t>’，读中缀表达式的首字符赋给</a:t>
            </a:r>
            <a:r>
              <a:rPr lang="en-US" altLang="zh-CN" sz="2400" b="1" dirty="0"/>
              <a:t>x2</a:t>
            </a:r>
            <a:r>
              <a:rPr lang="zh-CN" altLang="en-US" sz="2400" b="1" dirty="0">
                <a:latin typeface="宋体" panose="02010600030101010101" pitchFamily="2" charset="-122"/>
              </a:rPr>
              <a:t>。</a:t>
            </a:r>
          </a:p>
          <a:p>
            <a:pPr marL="915628" indent="-611539" defTabSz="967710">
              <a:buFont typeface="Windings" charset="0"/>
              <a:buAutoNum type="arabicParenR"/>
            </a:pPr>
            <a:r>
              <a:rPr lang="zh-CN" altLang="en-US" sz="2400" b="1" dirty="0">
                <a:latin typeface="宋体" panose="02010600030101010101" pitchFamily="2" charset="-122"/>
              </a:rPr>
              <a:t>重复执行以下步骤，直到</a:t>
            </a:r>
            <a:r>
              <a:rPr lang="en-US" altLang="zh-CN" sz="2400" b="1" dirty="0"/>
              <a:t>x2</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且栈顶操作符</a:t>
            </a:r>
            <a:r>
              <a:rPr lang="en-US" altLang="zh-CN" sz="2400" b="1" dirty="0"/>
              <a:t>x1</a:t>
            </a:r>
            <a:r>
              <a:rPr lang="zh-CN" altLang="en-US" sz="2400" b="1" dirty="0">
                <a:latin typeface="宋体" panose="02010600030101010101" pitchFamily="2" charset="-122"/>
              </a:rPr>
              <a:t>也是‘</a:t>
            </a:r>
            <a:r>
              <a:rPr lang="en-US" altLang="zh-CN" sz="2400" b="1" dirty="0">
                <a:latin typeface="宋体" panose="02010600030101010101" pitchFamily="2" charset="-122"/>
              </a:rPr>
              <a:t>#’</a:t>
            </a:r>
            <a:r>
              <a:rPr lang="zh-CN" altLang="en-US" sz="2400" b="1" dirty="0">
                <a:latin typeface="宋体" panose="02010600030101010101" pitchFamily="2" charset="-122"/>
              </a:rPr>
              <a:t>时，停止循环。</a:t>
            </a:r>
          </a:p>
          <a:p>
            <a:pPr marL="1125634" lvl="1" indent="-524176" defTabSz="967710">
              <a:buFont typeface="Windings" charset="0"/>
              <a:buAutoNum type="alphaLcParenR"/>
            </a:pPr>
            <a:r>
              <a:rPr lang="zh-CN" altLang="en-US" sz="2400" b="1" dirty="0">
                <a:latin typeface="宋体" panose="02010600030101010101" pitchFamily="2" charset="-122"/>
              </a:rPr>
              <a:t>若</a:t>
            </a:r>
            <a:r>
              <a:rPr lang="en-US" altLang="zh-CN" sz="2400" b="1" dirty="0"/>
              <a:t>x2</a:t>
            </a:r>
            <a:r>
              <a:rPr lang="zh-CN" altLang="en-US" sz="2400" b="1" dirty="0">
                <a:latin typeface="宋体" panose="02010600030101010101" pitchFamily="2" charset="-122"/>
              </a:rPr>
              <a:t>是操作数时直接输出，读表达式的下一个单词</a:t>
            </a:r>
            <a:r>
              <a:rPr lang="en-US" altLang="zh-CN" sz="2400" b="1" dirty="0"/>
              <a:t>x2</a:t>
            </a:r>
            <a:r>
              <a:rPr lang="zh-CN" altLang="en-US" sz="2400" b="1" dirty="0">
                <a:latin typeface="宋体" panose="02010600030101010101" pitchFamily="2" charset="-122"/>
              </a:rPr>
              <a:t>。</a:t>
            </a:r>
          </a:p>
          <a:p>
            <a:pPr marL="1125634" lvl="1" indent="-524176" defTabSz="967710">
              <a:buFont typeface="Windings" charset="0"/>
              <a:buAutoNum type="alphaLcParenR"/>
            </a:pPr>
            <a:r>
              <a:rPr lang="zh-CN" altLang="en-US" sz="2400" b="1" dirty="0">
                <a:latin typeface="宋体" panose="02010600030101010101" pitchFamily="2" charset="-122"/>
              </a:rPr>
              <a:t>否则 （</a:t>
            </a:r>
            <a:r>
              <a:rPr lang="en-US" altLang="zh-CN" sz="2400" b="1" dirty="0"/>
              <a:t>x2</a:t>
            </a:r>
            <a:r>
              <a:rPr lang="zh-CN" altLang="en-US" sz="2400" b="1" dirty="0">
                <a:latin typeface="宋体" panose="02010600030101010101" pitchFamily="2" charset="-122"/>
              </a:rPr>
              <a:t>是操作符）</a:t>
            </a:r>
          </a:p>
          <a:p>
            <a:pPr marL="1542287" lvl="2" indent="-436813" defTabSz="967710">
              <a:buFont typeface="Windings" charset="0"/>
              <a:buAutoNum type="romanLcPeriod"/>
            </a:pPr>
            <a:r>
              <a:rPr lang="zh-CN" altLang="en-US" sz="2400" b="1" dirty="0">
                <a:latin typeface="宋体" panose="02010600030101010101" pitchFamily="2" charset="-122"/>
              </a:rPr>
              <a:t>若</a:t>
            </a:r>
            <a:r>
              <a:rPr lang="en-US" altLang="zh-CN" sz="2400" b="1" dirty="0"/>
              <a:t>x1</a:t>
            </a:r>
            <a:r>
              <a:rPr lang="zh-CN" altLang="en-US" sz="2400" b="1" dirty="0">
                <a:latin typeface="宋体" panose="02010600030101010101" pitchFamily="2" charset="-122"/>
              </a:rPr>
              <a:t>的优先级＜</a:t>
            </a:r>
            <a:r>
              <a:rPr lang="en-US" altLang="zh-CN" sz="2400" b="1" dirty="0"/>
              <a:t>x2</a:t>
            </a:r>
            <a:r>
              <a:rPr lang="zh-CN" altLang="en-US" sz="2400" b="1" dirty="0">
                <a:latin typeface="宋体" panose="02010600030101010101" pitchFamily="2" charset="-122"/>
              </a:rPr>
              <a:t>的优先级，</a:t>
            </a:r>
            <a:r>
              <a:rPr lang="en-US" altLang="zh-CN" sz="2400" b="1" dirty="0"/>
              <a:t>x2</a:t>
            </a:r>
            <a:r>
              <a:rPr lang="zh-CN" altLang="en-US" sz="2400" b="1" dirty="0">
                <a:latin typeface="宋体" panose="02010600030101010101" pitchFamily="2" charset="-122"/>
              </a:rPr>
              <a:t>进栈，读下一个</a:t>
            </a:r>
            <a:r>
              <a:rPr lang="en-US" altLang="zh-CN" sz="2400" b="1" dirty="0"/>
              <a:t>x2 </a:t>
            </a:r>
            <a:r>
              <a:rPr lang="zh-CN" altLang="en-US" sz="2400" b="1" dirty="0">
                <a:latin typeface="宋体" panose="02010600030101010101" pitchFamily="2" charset="-122"/>
              </a:rPr>
              <a:t>；</a:t>
            </a:r>
          </a:p>
          <a:p>
            <a:pPr marL="1542287" lvl="2" indent="-436813" defTabSz="967710">
              <a:buFont typeface="Windings" charset="0"/>
              <a:buAutoNum type="romanLcPeriod"/>
            </a:pPr>
            <a:r>
              <a:rPr lang="zh-CN" altLang="en-US" sz="2400" b="1" dirty="0">
                <a:latin typeface="宋体" panose="02010600030101010101" pitchFamily="2" charset="-122"/>
              </a:rPr>
              <a:t>若</a:t>
            </a:r>
            <a:r>
              <a:rPr lang="en-US" altLang="zh-CN" sz="2400" b="1" dirty="0"/>
              <a:t>x1</a:t>
            </a:r>
            <a:r>
              <a:rPr lang="zh-CN" altLang="en-US" sz="2400" b="1" dirty="0">
                <a:latin typeface="宋体" panose="02010600030101010101" pitchFamily="2" charset="-122"/>
              </a:rPr>
              <a:t>的优先级＞</a:t>
            </a:r>
            <a:r>
              <a:rPr lang="en-US" altLang="zh-CN" sz="2400" b="1" dirty="0"/>
              <a:t>x2</a:t>
            </a:r>
            <a:r>
              <a:rPr lang="zh-CN" altLang="en-US" sz="2400" b="1" dirty="0">
                <a:latin typeface="宋体" panose="02010600030101010101" pitchFamily="2" charset="-122"/>
              </a:rPr>
              <a:t>的优先级，</a:t>
            </a:r>
            <a:r>
              <a:rPr lang="en-US" altLang="zh-CN" sz="2400" b="1" dirty="0"/>
              <a:t>x1</a:t>
            </a:r>
            <a:r>
              <a:rPr lang="zh-CN" altLang="en-US" sz="2400" b="1" dirty="0">
                <a:latin typeface="宋体" panose="02010600030101010101" pitchFamily="2" charset="-122"/>
              </a:rPr>
              <a:t>退栈，</a:t>
            </a:r>
            <a:r>
              <a:rPr lang="en-US" altLang="zh-CN" sz="2400" b="1" dirty="0"/>
              <a:t> x1</a:t>
            </a:r>
            <a:r>
              <a:rPr lang="zh-CN" altLang="en-US" sz="2400" b="1" dirty="0">
                <a:latin typeface="宋体" panose="02010600030101010101" pitchFamily="2" charset="-122"/>
              </a:rPr>
              <a:t>入后缀表达式；</a:t>
            </a:r>
            <a:endParaRPr lang="en-US" altLang="zh-CN" sz="2400" b="1" dirty="0">
              <a:latin typeface="宋体" panose="02010600030101010101" pitchFamily="2" charset="-122"/>
            </a:endParaRPr>
          </a:p>
          <a:p>
            <a:pPr marL="1542287" lvl="2" indent="-436813" defTabSz="967710">
              <a:buFont typeface="Windings" charset="0"/>
              <a:buAutoNum type="romanLcPeriod"/>
            </a:pPr>
            <a:r>
              <a:rPr lang="zh-CN" altLang="en-US" sz="2400" b="1" dirty="0">
                <a:latin typeface="宋体" panose="02010600030101010101" pitchFamily="2" charset="-122"/>
              </a:rPr>
              <a:t>若</a:t>
            </a:r>
            <a:r>
              <a:rPr lang="en-US" altLang="zh-CN" sz="2400" b="1" dirty="0"/>
              <a:t>x1</a:t>
            </a:r>
            <a:r>
              <a:rPr lang="zh-CN" altLang="en-US" sz="2400" b="1" dirty="0">
                <a:latin typeface="宋体" panose="02010600030101010101" pitchFamily="2" charset="-122"/>
              </a:rPr>
              <a:t>的优先级</a:t>
            </a:r>
            <a:r>
              <a:rPr lang="en-US" altLang="zh-CN" sz="2400" b="1" dirty="0">
                <a:latin typeface="宋体" panose="02010600030101010101" pitchFamily="2" charset="-122"/>
              </a:rPr>
              <a:t>==</a:t>
            </a:r>
            <a:r>
              <a:rPr lang="en-US" altLang="zh-CN" sz="2400" b="1" dirty="0"/>
              <a:t>x2</a:t>
            </a:r>
            <a:r>
              <a:rPr lang="zh-CN" altLang="en-US" sz="2400" b="1" dirty="0">
                <a:latin typeface="宋体" panose="02010600030101010101" pitchFamily="2" charset="-122"/>
              </a:rPr>
              <a:t>的优先级，且</a:t>
            </a:r>
            <a:r>
              <a:rPr lang="en-US" altLang="zh-CN" sz="2400" b="1" dirty="0"/>
              <a:t>x1</a:t>
            </a:r>
            <a:r>
              <a:rPr lang="zh-CN" altLang="en-US" sz="2400" b="1" dirty="0">
                <a:latin typeface="宋体" panose="02010600030101010101" pitchFamily="2" charset="-122"/>
              </a:rPr>
              <a:t>为</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t>x2</a:t>
            </a:r>
            <a:r>
              <a:rPr lang="zh-CN" altLang="en-US" sz="2400" b="1" dirty="0">
                <a:latin typeface="宋体" panose="02010600030101010101" pitchFamily="2" charset="-122"/>
              </a:rPr>
              <a:t>为</a:t>
            </a:r>
            <a:r>
              <a:rPr lang="en-US" altLang="zh-CN" sz="2400" b="1" dirty="0">
                <a:latin typeface="宋体" panose="02010600030101010101" pitchFamily="2" charset="-122"/>
              </a:rPr>
              <a:t>“</a:t>
            </a:r>
            <a:r>
              <a:rPr lang="zh-CN" altLang="en-US" sz="2400" b="1" dirty="0">
                <a:latin typeface="宋体" panose="02010600030101010101" pitchFamily="2" charset="-122"/>
              </a:rPr>
              <a:t>）</a:t>
            </a:r>
            <a:r>
              <a:rPr lang="en-US" altLang="zh-CN" sz="2400" b="1" dirty="0">
                <a:latin typeface="宋体" panose="02010600030101010101" pitchFamily="2" charset="-122"/>
              </a:rPr>
              <a:t>”</a:t>
            </a:r>
            <a:r>
              <a:rPr lang="zh-CN" altLang="en-US" sz="2400" b="1" dirty="0">
                <a:latin typeface="宋体" panose="02010600030101010101" pitchFamily="2" charset="-122"/>
              </a:rPr>
              <a:t>，将</a:t>
            </a:r>
            <a:r>
              <a:rPr lang="en-US" altLang="zh-CN" sz="2400" b="1" dirty="0"/>
              <a:t>x1</a:t>
            </a:r>
            <a:r>
              <a:rPr lang="zh-CN" altLang="en-US" sz="2400" b="1" dirty="0">
                <a:latin typeface="宋体" panose="02010600030101010101" pitchFamily="2" charset="-122"/>
              </a:rPr>
              <a:t>退栈，然后读下一个字符</a:t>
            </a:r>
            <a:r>
              <a:rPr lang="en-US" altLang="zh-CN" sz="2400" b="1" dirty="0"/>
              <a:t>x2</a:t>
            </a:r>
            <a:r>
              <a:rPr lang="zh-CN" altLang="en-US" sz="2400" b="1" dirty="0">
                <a:latin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anim calcmode="lin" valueType="num">
                                      <p:cBhvr additive="base">
                                        <p:cTn id="7" dur="500" fill="hold"/>
                                        <p:tgtEl>
                                          <p:spTgt spid="931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6">
                                            <p:txEl>
                                              <p:pRg st="1" end="1"/>
                                            </p:txEl>
                                          </p:spTgt>
                                        </p:tgtEl>
                                        <p:attrNameLst>
                                          <p:attrName>style.visibility</p:attrName>
                                        </p:attrNameLst>
                                      </p:cBhvr>
                                      <p:to>
                                        <p:strVal val="visible"/>
                                      </p:to>
                                    </p:set>
                                    <p:anim calcmode="lin" valueType="num">
                                      <p:cBhvr additive="base">
                                        <p:cTn id="13" dur="500" fill="hold"/>
                                        <p:tgtEl>
                                          <p:spTgt spid="931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6">
                                            <p:txEl>
                                              <p:pRg st="2" end="2"/>
                                            </p:txEl>
                                          </p:spTgt>
                                        </p:tgtEl>
                                        <p:attrNameLst>
                                          <p:attrName>style.visibility</p:attrName>
                                        </p:attrNameLst>
                                      </p:cBhvr>
                                      <p:to>
                                        <p:strVal val="visible"/>
                                      </p:to>
                                    </p:set>
                                    <p:anim calcmode="lin" valueType="num">
                                      <p:cBhvr additive="base">
                                        <p:cTn id="19" dur="500" fill="hold"/>
                                        <p:tgtEl>
                                          <p:spTgt spid="931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6">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3186">
                                            <p:txEl>
                                              <p:pRg st="3" end="3"/>
                                            </p:txEl>
                                          </p:spTgt>
                                        </p:tgtEl>
                                        <p:attrNameLst>
                                          <p:attrName>style.visibility</p:attrName>
                                        </p:attrNameLst>
                                      </p:cBhvr>
                                      <p:to>
                                        <p:strVal val="visible"/>
                                      </p:to>
                                    </p:set>
                                    <p:anim calcmode="lin" valueType="num">
                                      <p:cBhvr additive="base">
                                        <p:cTn id="23" dur="500" fill="hold"/>
                                        <p:tgtEl>
                                          <p:spTgt spid="9318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3186">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93186">
                                            <p:txEl>
                                              <p:pRg st="4" end="4"/>
                                            </p:txEl>
                                          </p:spTgt>
                                        </p:tgtEl>
                                        <p:attrNameLst>
                                          <p:attrName>style.visibility</p:attrName>
                                        </p:attrNameLst>
                                      </p:cBhvr>
                                      <p:to>
                                        <p:strVal val="visible"/>
                                      </p:to>
                                    </p:set>
                                    <p:anim calcmode="lin" valueType="num">
                                      <p:cBhvr additive="base">
                                        <p:cTn id="27" dur="500" fill="hold"/>
                                        <p:tgtEl>
                                          <p:spTgt spid="9318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3186">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93186">
                                            <p:txEl>
                                              <p:pRg st="5" end="5"/>
                                            </p:txEl>
                                          </p:spTgt>
                                        </p:tgtEl>
                                        <p:attrNameLst>
                                          <p:attrName>style.visibility</p:attrName>
                                        </p:attrNameLst>
                                      </p:cBhvr>
                                      <p:to>
                                        <p:strVal val="visible"/>
                                      </p:to>
                                    </p:set>
                                    <p:anim calcmode="lin" valueType="num">
                                      <p:cBhvr additive="base">
                                        <p:cTn id="31" dur="500" fill="hold"/>
                                        <p:tgtEl>
                                          <p:spTgt spid="9318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3186">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3186">
                                            <p:txEl>
                                              <p:pRg st="6" end="6"/>
                                            </p:txEl>
                                          </p:spTgt>
                                        </p:tgtEl>
                                        <p:attrNameLst>
                                          <p:attrName>style.visibility</p:attrName>
                                        </p:attrNameLst>
                                      </p:cBhvr>
                                      <p:to>
                                        <p:strVal val="visible"/>
                                      </p:to>
                                    </p:set>
                                    <p:anim calcmode="lin" valueType="num">
                                      <p:cBhvr additive="base">
                                        <p:cTn id="35" dur="500" fill="hold"/>
                                        <p:tgtEl>
                                          <p:spTgt spid="93186">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93186">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93186">
                                            <p:txEl>
                                              <p:pRg st="7" end="7"/>
                                            </p:txEl>
                                          </p:spTgt>
                                        </p:tgtEl>
                                        <p:attrNameLst>
                                          <p:attrName>style.visibility</p:attrName>
                                        </p:attrNameLst>
                                      </p:cBhvr>
                                      <p:to>
                                        <p:strVal val="visible"/>
                                      </p:to>
                                    </p:set>
                                    <p:anim calcmode="lin" valueType="num">
                                      <p:cBhvr additive="base">
                                        <p:cTn id="39" dur="500" fill="hold"/>
                                        <p:tgtEl>
                                          <p:spTgt spid="93186">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318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ACE8362-8743-47FA-BB3B-D1361AC9DFF6}"/>
              </a:ext>
            </a:extLst>
          </p:cNvPr>
          <p:cNvSpPr>
            <a:spLocks noChangeArrowheads="1"/>
          </p:cNvSpPr>
          <p:nvPr>
            <p:ph type="body" idx="4294967295"/>
          </p:nvPr>
        </p:nvSpPr>
        <p:spPr>
          <a:xfrm>
            <a:off x="3047535" y="685465"/>
            <a:ext cx="6858000" cy="456976"/>
          </a:xfrm>
        </p:spPr>
        <p:txBody>
          <a:bodyPr/>
          <a:lstStyle/>
          <a:p>
            <a:pPr algn="l">
              <a:lnSpc>
                <a:spcPct val="90000"/>
              </a:lnSpc>
              <a:buFont typeface="Windings" charset="0"/>
              <a:buNone/>
            </a:pPr>
            <a:r>
              <a:rPr lang="en-US" altLang="zh-CN" sz="2540" b="1" dirty="0">
                <a:solidFill>
                  <a:srgbClr val="0000FF"/>
                </a:solidFill>
                <a:ea typeface="楷体_GB2312" pitchFamily="49" charset="-122"/>
              </a:rPr>
              <a:t>(A+B)*C+D/E      </a:t>
            </a:r>
            <a:r>
              <a:rPr lang="en-US" altLang="zh-CN" sz="2540" b="1" dirty="0">
                <a:solidFill>
                  <a:srgbClr val="0000FF"/>
                </a:solidFill>
                <a:ea typeface="楷体_GB2312" pitchFamily="49" charset="-122"/>
                <a:sym typeface="Wingdings" panose="05000000000000000000" pitchFamily="2" charset="2"/>
              </a:rPr>
              <a:t>      </a:t>
            </a:r>
            <a:r>
              <a:rPr lang="en-US" altLang="zh-CN" sz="2540" b="1" dirty="0">
                <a:solidFill>
                  <a:srgbClr val="0000FF"/>
                </a:solidFill>
                <a:ea typeface="楷体_GB2312" pitchFamily="49" charset="-122"/>
              </a:rPr>
              <a:t>AB+C*DE/+ </a:t>
            </a:r>
          </a:p>
        </p:txBody>
      </p:sp>
      <p:graphicFrame>
        <p:nvGraphicFramePr>
          <p:cNvPr id="40963" name="Object 3">
            <a:extLst>
              <a:ext uri="{FF2B5EF4-FFF2-40B4-BE49-F238E27FC236}">
                <a16:creationId xmlns:a16="http://schemas.microsoft.com/office/drawing/2014/main" id="{83CDE24A-EC99-4EE2-A187-FCC1F6FD498E}"/>
              </a:ext>
            </a:extLst>
          </p:cNvPr>
          <p:cNvGraphicFramePr>
            <a:graphicFrameLocks noChangeAspect="1"/>
          </p:cNvGraphicFramePr>
          <p:nvPr/>
        </p:nvGraphicFramePr>
        <p:xfrm>
          <a:off x="1753889" y="1295326"/>
          <a:ext cx="8838789" cy="5562674"/>
        </p:xfrm>
        <a:graphic>
          <a:graphicData uri="http://schemas.openxmlformats.org/presentationml/2006/ole">
            <mc:AlternateContent xmlns:mc="http://schemas.openxmlformats.org/markup-compatibility/2006">
              <mc:Choice xmlns:v="urn:schemas-microsoft-com:vml" Requires="v">
                <p:oleObj spid="_x0000_s1045" r:id="rId3" imgW="6571429" imgH="5353797" progId="PBrush">
                  <p:embed/>
                </p:oleObj>
              </mc:Choice>
              <mc:Fallback>
                <p:oleObj r:id="rId3" imgW="6571429" imgH="5353797" progId="PBrush">
                  <p:embed/>
                  <p:pic>
                    <p:nvPicPr>
                      <p:cNvPr id="40963" name="Object 3">
                        <a:extLst>
                          <a:ext uri="{FF2B5EF4-FFF2-40B4-BE49-F238E27FC236}">
                            <a16:creationId xmlns:a16="http://schemas.microsoft.com/office/drawing/2014/main" id="{83CDE24A-EC99-4EE2-A187-FCC1F6FD4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3889" y="1295326"/>
                        <a:ext cx="8838789" cy="556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5">
            <a:extLst>
              <a:ext uri="{FF2B5EF4-FFF2-40B4-BE49-F238E27FC236}">
                <a16:creationId xmlns:a16="http://schemas.microsoft.com/office/drawing/2014/main" id="{27CAB9F7-9674-43E8-A530-9EAA12856084}"/>
              </a:ext>
            </a:extLst>
          </p:cNvPr>
          <p:cNvSpPr txBox="1">
            <a:spLocks noChangeArrowheads="1"/>
          </p:cNvSpPr>
          <p:nvPr/>
        </p:nvSpPr>
        <p:spPr bwMode="auto">
          <a:xfrm>
            <a:off x="4532706" y="1528855"/>
            <a:ext cx="2284880"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2434" b="0">
                <a:latin typeface="Times New Roman" panose="02020603050405020304" pitchFamily="18" charset="0"/>
              </a:rPr>
              <a:t>3 * ( 7 – 2 ) #</a:t>
            </a:r>
          </a:p>
        </p:txBody>
      </p:sp>
      <p:grpSp>
        <p:nvGrpSpPr>
          <p:cNvPr id="2" name="Group 6">
            <a:extLst>
              <a:ext uri="{FF2B5EF4-FFF2-40B4-BE49-F238E27FC236}">
                <a16:creationId xmlns:a16="http://schemas.microsoft.com/office/drawing/2014/main" id="{42F89BE4-4290-451A-808E-33AABFC7F811}"/>
              </a:ext>
            </a:extLst>
          </p:cNvPr>
          <p:cNvGrpSpPr>
            <a:grpSpLocks/>
          </p:cNvGrpSpPr>
          <p:nvPr/>
        </p:nvGrpSpPr>
        <p:grpSpPr bwMode="auto">
          <a:xfrm>
            <a:off x="3676061" y="2343684"/>
            <a:ext cx="841338" cy="2968386"/>
            <a:chOff x="-2" y="0"/>
            <a:chExt cx="530" cy="1870"/>
          </a:xfrm>
        </p:grpSpPr>
        <p:grpSp>
          <p:nvGrpSpPr>
            <p:cNvPr id="97333" name="Group 7">
              <a:extLst>
                <a:ext uri="{FF2B5EF4-FFF2-40B4-BE49-F238E27FC236}">
                  <a16:creationId xmlns:a16="http://schemas.microsoft.com/office/drawing/2014/main" id="{6FC68E10-9B8A-4590-AC0C-8D7AAF2C8052}"/>
                </a:ext>
              </a:extLst>
            </p:cNvPr>
            <p:cNvGrpSpPr>
              <a:grpSpLocks/>
            </p:cNvGrpSpPr>
            <p:nvPr/>
          </p:nvGrpSpPr>
          <p:grpSpPr bwMode="auto">
            <a:xfrm>
              <a:off x="25" y="0"/>
              <a:ext cx="486" cy="1548"/>
              <a:chOff x="0" y="0"/>
              <a:chExt cx="486" cy="1548"/>
            </a:xfrm>
          </p:grpSpPr>
          <p:sp>
            <p:nvSpPr>
              <p:cNvPr id="97335" name="Line 8">
                <a:extLst>
                  <a:ext uri="{FF2B5EF4-FFF2-40B4-BE49-F238E27FC236}">
                    <a16:creationId xmlns:a16="http://schemas.microsoft.com/office/drawing/2014/main" id="{721487B9-A5DD-4AC0-90F8-6C049B329D2A}"/>
                  </a:ext>
                </a:extLst>
              </p:cNvPr>
              <p:cNvSpPr>
                <a:spLocks noChangeShapeType="1"/>
              </p:cNvSpPr>
              <p:nvPr/>
            </p:nvSpPr>
            <p:spPr bwMode="auto">
              <a:xfrm>
                <a:off x="3" y="9"/>
                <a:ext cx="0" cy="153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36" name="Line 9">
                <a:extLst>
                  <a:ext uri="{FF2B5EF4-FFF2-40B4-BE49-F238E27FC236}">
                    <a16:creationId xmlns:a16="http://schemas.microsoft.com/office/drawing/2014/main" id="{66DA608C-6C29-494F-9A61-08CFF3A321AF}"/>
                  </a:ext>
                </a:extLst>
              </p:cNvPr>
              <p:cNvSpPr>
                <a:spLocks noChangeShapeType="1"/>
              </p:cNvSpPr>
              <p:nvPr/>
            </p:nvSpPr>
            <p:spPr bwMode="auto">
              <a:xfrm>
                <a:off x="480" y="0"/>
                <a:ext cx="0" cy="1548"/>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37" name="Line 10">
                <a:extLst>
                  <a:ext uri="{FF2B5EF4-FFF2-40B4-BE49-F238E27FC236}">
                    <a16:creationId xmlns:a16="http://schemas.microsoft.com/office/drawing/2014/main" id="{CE57AB6E-CC19-41CB-AB2E-46382A119E0F}"/>
                  </a:ext>
                </a:extLst>
              </p:cNvPr>
              <p:cNvSpPr>
                <a:spLocks noChangeShapeType="1"/>
              </p:cNvSpPr>
              <p:nvPr/>
            </p:nvSpPr>
            <p:spPr bwMode="auto">
              <a:xfrm>
                <a:off x="3" y="1548"/>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38" name="Line 11">
                <a:extLst>
                  <a:ext uri="{FF2B5EF4-FFF2-40B4-BE49-F238E27FC236}">
                    <a16:creationId xmlns:a16="http://schemas.microsoft.com/office/drawing/2014/main" id="{3A51B9A8-5823-41E9-9A85-9839A1AC796F}"/>
                  </a:ext>
                </a:extLst>
              </p:cNvPr>
              <p:cNvSpPr>
                <a:spLocks noChangeShapeType="1"/>
              </p:cNvSpPr>
              <p:nvPr/>
            </p:nvSpPr>
            <p:spPr bwMode="auto">
              <a:xfrm>
                <a:off x="0" y="1302"/>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39" name="Line 12">
                <a:extLst>
                  <a:ext uri="{FF2B5EF4-FFF2-40B4-BE49-F238E27FC236}">
                    <a16:creationId xmlns:a16="http://schemas.microsoft.com/office/drawing/2014/main" id="{0DC33654-821E-46CF-8FBA-05720D41B8FF}"/>
                  </a:ext>
                </a:extLst>
              </p:cNvPr>
              <p:cNvSpPr>
                <a:spLocks noChangeShapeType="1"/>
              </p:cNvSpPr>
              <p:nvPr/>
            </p:nvSpPr>
            <p:spPr bwMode="auto">
              <a:xfrm>
                <a:off x="0" y="1041"/>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40" name="Line 13">
                <a:extLst>
                  <a:ext uri="{FF2B5EF4-FFF2-40B4-BE49-F238E27FC236}">
                    <a16:creationId xmlns:a16="http://schemas.microsoft.com/office/drawing/2014/main" id="{893E707A-5427-46DA-87DB-585EB197C4EA}"/>
                  </a:ext>
                </a:extLst>
              </p:cNvPr>
              <p:cNvSpPr>
                <a:spLocks noChangeShapeType="1"/>
              </p:cNvSpPr>
              <p:nvPr/>
            </p:nvSpPr>
            <p:spPr bwMode="auto">
              <a:xfrm>
                <a:off x="0" y="780"/>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41" name="Line 14">
                <a:extLst>
                  <a:ext uri="{FF2B5EF4-FFF2-40B4-BE49-F238E27FC236}">
                    <a16:creationId xmlns:a16="http://schemas.microsoft.com/office/drawing/2014/main" id="{CF2E8322-26FF-4C15-8A96-BC3979D2E665}"/>
                  </a:ext>
                </a:extLst>
              </p:cNvPr>
              <p:cNvSpPr>
                <a:spLocks noChangeShapeType="1"/>
              </p:cNvSpPr>
              <p:nvPr/>
            </p:nvSpPr>
            <p:spPr bwMode="auto">
              <a:xfrm>
                <a:off x="9" y="519"/>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42" name="Line 15">
                <a:extLst>
                  <a:ext uri="{FF2B5EF4-FFF2-40B4-BE49-F238E27FC236}">
                    <a16:creationId xmlns:a16="http://schemas.microsoft.com/office/drawing/2014/main" id="{43E43570-EDAD-483C-8B7D-C09B0EA4AC8D}"/>
                  </a:ext>
                </a:extLst>
              </p:cNvPr>
              <p:cNvSpPr>
                <a:spLocks noChangeShapeType="1"/>
              </p:cNvSpPr>
              <p:nvPr/>
            </p:nvSpPr>
            <p:spPr bwMode="auto">
              <a:xfrm>
                <a:off x="0" y="258"/>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grpSp>
        <p:sp>
          <p:nvSpPr>
            <p:cNvPr id="97334" name="Text Box 16">
              <a:extLst>
                <a:ext uri="{FF2B5EF4-FFF2-40B4-BE49-F238E27FC236}">
                  <a16:creationId xmlns:a16="http://schemas.microsoft.com/office/drawing/2014/main" id="{3A1BB2C7-DFD6-4FCC-8311-F66DEDEF20A1}"/>
                </a:ext>
              </a:extLst>
            </p:cNvPr>
            <p:cNvSpPr txBox="1">
              <a:spLocks noChangeArrowheads="1"/>
            </p:cNvSpPr>
            <p:nvPr/>
          </p:nvSpPr>
          <p:spPr bwMode="auto">
            <a:xfrm>
              <a:off x="-2" y="1617"/>
              <a:ext cx="53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011" b="0">
                  <a:latin typeface="Times New Roman" panose="02020603050405020304" pitchFamily="18" charset="0"/>
                </a:rPr>
                <a:t>OPTR</a:t>
              </a:r>
            </a:p>
          </p:txBody>
        </p:sp>
      </p:grpSp>
      <p:grpSp>
        <p:nvGrpSpPr>
          <p:cNvPr id="4" name="Group 17">
            <a:extLst>
              <a:ext uri="{FF2B5EF4-FFF2-40B4-BE49-F238E27FC236}">
                <a16:creationId xmlns:a16="http://schemas.microsoft.com/office/drawing/2014/main" id="{B85AD88C-5F88-432E-9587-14CE8AF72F8C}"/>
              </a:ext>
            </a:extLst>
          </p:cNvPr>
          <p:cNvGrpSpPr>
            <a:grpSpLocks/>
          </p:cNvGrpSpPr>
          <p:nvPr/>
        </p:nvGrpSpPr>
        <p:grpSpPr bwMode="auto">
          <a:xfrm>
            <a:off x="6585738" y="2338642"/>
            <a:ext cx="896972" cy="2973427"/>
            <a:chOff x="0" y="0"/>
            <a:chExt cx="564" cy="1873"/>
          </a:xfrm>
        </p:grpSpPr>
        <p:grpSp>
          <p:nvGrpSpPr>
            <p:cNvPr id="97323" name="Group 18">
              <a:extLst>
                <a:ext uri="{FF2B5EF4-FFF2-40B4-BE49-F238E27FC236}">
                  <a16:creationId xmlns:a16="http://schemas.microsoft.com/office/drawing/2014/main" id="{51D5429C-46BF-49F9-AC53-B867393B1FF1}"/>
                </a:ext>
              </a:extLst>
            </p:cNvPr>
            <p:cNvGrpSpPr>
              <a:grpSpLocks/>
            </p:cNvGrpSpPr>
            <p:nvPr/>
          </p:nvGrpSpPr>
          <p:grpSpPr bwMode="auto">
            <a:xfrm>
              <a:off x="0" y="0"/>
              <a:ext cx="486" cy="1548"/>
              <a:chOff x="0" y="0"/>
              <a:chExt cx="486" cy="1548"/>
            </a:xfrm>
          </p:grpSpPr>
          <p:sp>
            <p:nvSpPr>
              <p:cNvPr id="97325" name="Line 19">
                <a:extLst>
                  <a:ext uri="{FF2B5EF4-FFF2-40B4-BE49-F238E27FC236}">
                    <a16:creationId xmlns:a16="http://schemas.microsoft.com/office/drawing/2014/main" id="{5F698198-C733-4E0A-BFF5-FC97B1510F06}"/>
                  </a:ext>
                </a:extLst>
              </p:cNvPr>
              <p:cNvSpPr>
                <a:spLocks noChangeShapeType="1"/>
              </p:cNvSpPr>
              <p:nvPr/>
            </p:nvSpPr>
            <p:spPr bwMode="auto">
              <a:xfrm>
                <a:off x="3" y="9"/>
                <a:ext cx="0" cy="1539"/>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26" name="Line 20">
                <a:extLst>
                  <a:ext uri="{FF2B5EF4-FFF2-40B4-BE49-F238E27FC236}">
                    <a16:creationId xmlns:a16="http://schemas.microsoft.com/office/drawing/2014/main" id="{17DCB10F-8214-4C08-BDDA-5164FA718385}"/>
                  </a:ext>
                </a:extLst>
              </p:cNvPr>
              <p:cNvSpPr>
                <a:spLocks noChangeShapeType="1"/>
              </p:cNvSpPr>
              <p:nvPr/>
            </p:nvSpPr>
            <p:spPr bwMode="auto">
              <a:xfrm>
                <a:off x="480" y="0"/>
                <a:ext cx="0" cy="1548"/>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27" name="Line 21">
                <a:extLst>
                  <a:ext uri="{FF2B5EF4-FFF2-40B4-BE49-F238E27FC236}">
                    <a16:creationId xmlns:a16="http://schemas.microsoft.com/office/drawing/2014/main" id="{F8D8905C-8256-4248-8AFE-B109C22A83F1}"/>
                  </a:ext>
                </a:extLst>
              </p:cNvPr>
              <p:cNvSpPr>
                <a:spLocks noChangeShapeType="1"/>
              </p:cNvSpPr>
              <p:nvPr/>
            </p:nvSpPr>
            <p:spPr bwMode="auto">
              <a:xfrm>
                <a:off x="3" y="1548"/>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28" name="Line 22">
                <a:extLst>
                  <a:ext uri="{FF2B5EF4-FFF2-40B4-BE49-F238E27FC236}">
                    <a16:creationId xmlns:a16="http://schemas.microsoft.com/office/drawing/2014/main" id="{29E01549-4C15-4202-9C2D-DB8A17BB9B50}"/>
                  </a:ext>
                </a:extLst>
              </p:cNvPr>
              <p:cNvSpPr>
                <a:spLocks noChangeShapeType="1"/>
              </p:cNvSpPr>
              <p:nvPr/>
            </p:nvSpPr>
            <p:spPr bwMode="auto">
              <a:xfrm>
                <a:off x="0" y="1302"/>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29" name="Line 23">
                <a:extLst>
                  <a:ext uri="{FF2B5EF4-FFF2-40B4-BE49-F238E27FC236}">
                    <a16:creationId xmlns:a16="http://schemas.microsoft.com/office/drawing/2014/main" id="{51A59A73-9A52-414B-952E-ECA9B2987F78}"/>
                  </a:ext>
                </a:extLst>
              </p:cNvPr>
              <p:cNvSpPr>
                <a:spLocks noChangeShapeType="1"/>
              </p:cNvSpPr>
              <p:nvPr/>
            </p:nvSpPr>
            <p:spPr bwMode="auto">
              <a:xfrm>
                <a:off x="0" y="1041"/>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30" name="Line 24">
                <a:extLst>
                  <a:ext uri="{FF2B5EF4-FFF2-40B4-BE49-F238E27FC236}">
                    <a16:creationId xmlns:a16="http://schemas.microsoft.com/office/drawing/2014/main" id="{CDC80F51-E910-41AC-BD05-56B53EA9CF06}"/>
                  </a:ext>
                </a:extLst>
              </p:cNvPr>
              <p:cNvSpPr>
                <a:spLocks noChangeShapeType="1"/>
              </p:cNvSpPr>
              <p:nvPr/>
            </p:nvSpPr>
            <p:spPr bwMode="auto">
              <a:xfrm>
                <a:off x="0" y="780"/>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31" name="Line 25">
                <a:extLst>
                  <a:ext uri="{FF2B5EF4-FFF2-40B4-BE49-F238E27FC236}">
                    <a16:creationId xmlns:a16="http://schemas.microsoft.com/office/drawing/2014/main" id="{67AD1C80-5509-48B5-A4A7-2643E368F1AE}"/>
                  </a:ext>
                </a:extLst>
              </p:cNvPr>
              <p:cNvSpPr>
                <a:spLocks noChangeShapeType="1"/>
              </p:cNvSpPr>
              <p:nvPr/>
            </p:nvSpPr>
            <p:spPr bwMode="auto">
              <a:xfrm>
                <a:off x="9" y="519"/>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97332" name="Line 26">
                <a:extLst>
                  <a:ext uri="{FF2B5EF4-FFF2-40B4-BE49-F238E27FC236}">
                    <a16:creationId xmlns:a16="http://schemas.microsoft.com/office/drawing/2014/main" id="{51082719-4C71-4E87-A133-B8F18AD23884}"/>
                  </a:ext>
                </a:extLst>
              </p:cNvPr>
              <p:cNvSpPr>
                <a:spLocks noChangeShapeType="1"/>
              </p:cNvSpPr>
              <p:nvPr/>
            </p:nvSpPr>
            <p:spPr bwMode="auto">
              <a:xfrm>
                <a:off x="0" y="258"/>
                <a:ext cx="4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grpSp>
        <p:sp>
          <p:nvSpPr>
            <p:cNvPr id="97324" name="Text Box 27">
              <a:extLst>
                <a:ext uri="{FF2B5EF4-FFF2-40B4-BE49-F238E27FC236}">
                  <a16:creationId xmlns:a16="http://schemas.microsoft.com/office/drawing/2014/main" id="{74E8749E-9E3B-4180-868F-75BE6D01A9D3}"/>
                </a:ext>
              </a:extLst>
            </p:cNvPr>
            <p:cNvSpPr txBox="1">
              <a:spLocks noChangeArrowheads="1"/>
            </p:cNvSpPr>
            <p:nvPr/>
          </p:nvSpPr>
          <p:spPr bwMode="auto">
            <a:xfrm>
              <a:off x="7" y="1620"/>
              <a:ext cx="55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011" b="0">
                  <a:latin typeface="Times New Roman" panose="02020603050405020304" pitchFamily="18" charset="0"/>
                </a:rPr>
                <a:t>OPND</a:t>
              </a:r>
            </a:p>
          </p:txBody>
        </p:sp>
      </p:grpSp>
      <p:sp>
        <p:nvSpPr>
          <p:cNvPr id="83994" name="Text Box 28">
            <a:extLst>
              <a:ext uri="{FF2B5EF4-FFF2-40B4-BE49-F238E27FC236}">
                <a16:creationId xmlns:a16="http://schemas.microsoft.com/office/drawing/2014/main" id="{B05E7E6C-C615-4098-8047-3E351518F0A6}"/>
              </a:ext>
            </a:extLst>
          </p:cNvPr>
          <p:cNvSpPr txBox="1">
            <a:spLocks noChangeArrowheads="1"/>
          </p:cNvSpPr>
          <p:nvPr/>
        </p:nvSpPr>
        <p:spPr bwMode="auto">
          <a:xfrm>
            <a:off x="3940093" y="4389995"/>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a:t>
            </a:r>
          </a:p>
        </p:txBody>
      </p:sp>
      <p:sp>
        <p:nvSpPr>
          <p:cNvPr id="83995" name="Line 29">
            <a:extLst>
              <a:ext uri="{FF2B5EF4-FFF2-40B4-BE49-F238E27FC236}">
                <a16:creationId xmlns:a16="http://schemas.microsoft.com/office/drawing/2014/main" id="{9B8FF1D6-F2E6-4265-BA6E-13F1AA39360A}"/>
              </a:ext>
            </a:extLst>
          </p:cNvPr>
          <p:cNvSpPr>
            <a:spLocks noChangeShapeType="1"/>
          </p:cNvSpPr>
          <p:nvPr/>
        </p:nvSpPr>
        <p:spPr bwMode="auto">
          <a:xfrm>
            <a:off x="4566308" y="1925348"/>
            <a:ext cx="2587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3996" name="Text Box 30">
            <a:extLst>
              <a:ext uri="{FF2B5EF4-FFF2-40B4-BE49-F238E27FC236}">
                <a16:creationId xmlns:a16="http://schemas.microsoft.com/office/drawing/2014/main" id="{F72F480F-10FD-4D2F-868F-9EAFE0E8CAE8}"/>
              </a:ext>
            </a:extLst>
          </p:cNvPr>
          <p:cNvSpPr txBox="1">
            <a:spLocks noChangeArrowheads="1"/>
          </p:cNvSpPr>
          <p:nvPr/>
        </p:nvSpPr>
        <p:spPr bwMode="auto">
          <a:xfrm>
            <a:off x="6812154" y="4389995"/>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3</a:t>
            </a:r>
          </a:p>
        </p:txBody>
      </p:sp>
      <p:sp>
        <p:nvSpPr>
          <p:cNvPr id="83997" name="Rectangle 31">
            <a:extLst>
              <a:ext uri="{FF2B5EF4-FFF2-40B4-BE49-F238E27FC236}">
                <a16:creationId xmlns:a16="http://schemas.microsoft.com/office/drawing/2014/main" id="{7FBD31AB-7243-41DA-BCD1-2A9B548AFB38}"/>
              </a:ext>
            </a:extLst>
          </p:cNvPr>
          <p:cNvSpPr>
            <a:spLocks noChangeArrowheads="1"/>
          </p:cNvSpPr>
          <p:nvPr/>
        </p:nvSpPr>
        <p:spPr bwMode="auto">
          <a:xfrm>
            <a:off x="4452064" y="1618359"/>
            <a:ext cx="372973"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3998" name="Line 32">
            <a:extLst>
              <a:ext uri="{FF2B5EF4-FFF2-40B4-BE49-F238E27FC236}">
                <a16:creationId xmlns:a16="http://schemas.microsoft.com/office/drawing/2014/main" id="{80B50C21-4872-492E-80B0-68CFCBD76B42}"/>
              </a:ext>
            </a:extLst>
          </p:cNvPr>
          <p:cNvSpPr>
            <a:spLocks noChangeShapeType="1"/>
          </p:cNvSpPr>
          <p:nvPr/>
        </p:nvSpPr>
        <p:spPr bwMode="auto">
          <a:xfrm>
            <a:off x="4825037" y="1925348"/>
            <a:ext cx="1999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3999" name="Text Box 33">
            <a:extLst>
              <a:ext uri="{FF2B5EF4-FFF2-40B4-BE49-F238E27FC236}">
                <a16:creationId xmlns:a16="http://schemas.microsoft.com/office/drawing/2014/main" id="{69A3ED0B-1950-4867-A321-9BECF479ADA0}"/>
              </a:ext>
            </a:extLst>
          </p:cNvPr>
          <p:cNvSpPr txBox="1">
            <a:spLocks noChangeArrowheads="1"/>
          </p:cNvSpPr>
          <p:nvPr/>
        </p:nvSpPr>
        <p:spPr bwMode="auto">
          <a:xfrm>
            <a:off x="3925813" y="4003582"/>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2434" b="0">
                <a:latin typeface="Times New Roman" panose="02020603050405020304" pitchFamily="18" charset="0"/>
              </a:rPr>
              <a:t>*</a:t>
            </a:r>
          </a:p>
        </p:txBody>
      </p:sp>
      <p:sp>
        <p:nvSpPr>
          <p:cNvPr id="84000" name="Rectangle 34">
            <a:extLst>
              <a:ext uri="{FF2B5EF4-FFF2-40B4-BE49-F238E27FC236}">
                <a16:creationId xmlns:a16="http://schemas.microsoft.com/office/drawing/2014/main" id="{3DBE91CF-D038-4F08-BC5B-5A11B020FCE3}"/>
              </a:ext>
            </a:extLst>
          </p:cNvPr>
          <p:cNvSpPr>
            <a:spLocks noChangeArrowheads="1"/>
          </p:cNvSpPr>
          <p:nvPr/>
        </p:nvSpPr>
        <p:spPr bwMode="auto">
          <a:xfrm>
            <a:off x="4705751" y="1613319"/>
            <a:ext cx="371294"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01" name="Line 35">
            <a:extLst>
              <a:ext uri="{FF2B5EF4-FFF2-40B4-BE49-F238E27FC236}">
                <a16:creationId xmlns:a16="http://schemas.microsoft.com/office/drawing/2014/main" id="{A7CC7A86-29EA-4C12-9FC1-1F7E98F11803}"/>
              </a:ext>
            </a:extLst>
          </p:cNvPr>
          <p:cNvSpPr>
            <a:spLocks noChangeShapeType="1"/>
          </p:cNvSpPr>
          <p:nvPr/>
        </p:nvSpPr>
        <p:spPr bwMode="auto">
          <a:xfrm>
            <a:off x="5082085" y="2039592"/>
            <a:ext cx="1428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4002" name="Text Box 36">
            <a:extLst>
              <a:ext uri="{FF2B5EF4-FFF2-40B4-BE49-F238E27FC236}">
                <a16:creationId xmlns:a16="http://schemas.microsoft.com/office/drawing/2014/main" id="{2990CD3F-253F-403F-9EAE-C0EB1E3408DB}"/>
              </a:ext>
            </a:extLst>
          </p:cNvPr>
          <p:cNvSpPr txBox="1">
            <a:spLocks noChangeArrowheads="1"/>
          </p:cNvSpPr>
          <p:nvPr/>
        </p:nvSpPr>
        <p:spPr bwMode="auto">
          <a:xfrm>
            <a:off x="3924579" y="3575166"/>
            <a:ext cx="288862"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a:t>
            </a:r>
          </a:p>
        </p:txBody>
      </p:sp>
      <p:sp>
        <p:nvSpPr>
          <p:cNvPr id="84003" name="Rectangle 37">
            <a:extLst>
              <a:ext uri="{FF2B5EF4-FFF2-40B4-BE49-F238E27FC236}">
                <a16:creationId xmlns:a16="http://schemas.microsoft.com/office/drawing/2014/main" id="{92146940-05FF-48CD-8E29-3123424C5C27}"/>
              </a:ext>
            </a:extLst>
          </p:cNvPr>
          <p:cNvSpPr>
            <a:spLocks noChangeArrowheads="1"/>
          </p:cNvSpPr>
          <p:nvPr/>
        </p:nvSpPr>
        <p:spPr bwMode="auto">
          <a:xfrm>
            <a:off x="4856957" y="1623400"/>
            <a:ext cx="372973"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04" name="Line 38">
            <a:extLst>
              <a:ext uri="{FF2B5EF4-FFF2-40B4-BE49-F238E27FC236}">
                <a16:creationId xmlns:a16="http://schemas.microsoft.com/office/drawing/2014/main" id="{355F0AD7-CACD-47BE-9291-6A2632C9D7F2}"/>
              </a:ext>
            </a:extLst>
          </p:cNvPr>
          <p:cNvSpPr>
            <a:spLocks noChangeShapeType="1"/>
          </p:cNvSpPr>
          <p:nvPr/>
        </p:nvSpPr>
        <p:spPr bwMode="auto">
          <a:xfrm>
            <a:off x="5224891" y="1969029"/>
            <a:ext cx="1562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4005" name="Text Box 39">
            <a:extLst>
              <a:ext uri="{FF2B5EF4-FFF2-40B4-BE49-F238E27FC236}">
                <a16:creationId xmlns:a16="http://schemas.microsoft.com/office/drawing/2014/main" id="{768158D2-75B3-4896-B626-B7AA6D3981D9}"/>
              </a:ext>
            </a:extLst>
          </p:cNvPr>
          <p:cNvSpPr txBox="1">
            <a:spLocks noChangeArrowheads="1"/>
          </p:cNvSpPr>
          <p:nvPr/>
        </p:nvSpPr>
        <p:spPr bwMode="auto">
          <a:xfrm>
            <a:off x="6757104" y="4052302"/>
            <a:ext cx="336012" cy="183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7</a:t>
            </a:r>
          </a:p>
        </p:txBody>
      </p:sp>
      <p:sp>
        <p:nvSpPr>
          <p:cNvPr id="84006" name="Rectangle 40">
            <a:extLst>
              <a:ext uri="{FF2B5EF4-FFF2-40B4-BE49-F238E27FC236}">
                <a16:creationId xmlns:a16="http://schemas.microsoft.com/office/drawing/2014/main" id="{1DB241AA-8BB4-4707-8908-533EA33E275D}"/>
              </a:ext>
            </a:extLst>
          </p:cNvPr>
          <p:cNvSpPr>
            <a:spLocks noChangeArrowheads="1"/>
          </p:cNvSpPr>
          <p:nvPr/>
        </p:nvSpPr>
        <p:spPr bwMode="auto">
          <a:xfrm>
            <a:off x="5038403" y="1633480"/>
            <a:ext cx="371294"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07" name="Line 41">
            <a:extLst>
              <a:ext uri="{FF2B5EF4-FFF2-40B4-BE49-F238E27FC236}">
                <a16:creationId xmlns:a16="http://schemas.microsoft.com/office/drawing/2014/main" id="{2DCCC9E9-48CE-42E0-99FF-D628F2F303D3}"/>
              </a:ext>
            </a:extLst>
          </p:cNvPr>
          <p:cNvSpPr>
            <a:spLocks noChangeShapeType="1"/>
          </p:cNvSpPr>
          <p:nvPr/>
        </p:nvSpPr>
        <p:spPr bwMode="auto">
          <a:xfrm>
            <a:off x="5438258" y="1969029"/>
            <a:ext cx="199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4008" name="Text Box 42">
            <a:extLst>
              <a:ext uri="{FF2B5EF4-FFF2-40B4-BE49-F238E27FC236}">
                <a16:creationId xmlns:a16="http://schemas.microsoft.com/office/drawing/2014/main" id="{7ED49662-95BB-4B07-95C8-FDA290806B16}"/>
              </a:ext>
            </a:extLst>
          </p:cNvPr>
          <p:cNvSpPr txBox="1">
            <a:spLocks noChangeArrowheads="1"/>
          </p:cNvSpPr>
          <p:nvPr/>
        </p:nvSpPr>
        <p:spPr bwMode="auto">
          <a:xfrm>
            <a:off x="3846425" y="3126591"/>
            <a:ext cx="497251"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2434" b="0">
                <a:latin typeface="Times New Roman" panose="02020603050405020304" pitchFamily="18" charset="0"/>
              </a:rPr>
              <a:t>－</a:t>
            </a:r>
          </a:p>
        </p:txBody>
      </p:sp>
      <p:sp>
        <p:nvSpPr>
          <p:cNvPr id="84009" name="Rectangle 43">
            <a:extLst>
              <a:ext uri="{FF2B5EF4-FFF2-40B4-BE49-F238E27FC236}">
                <a16:creationId xmlns:a16="http://schemas.microsoft.com/office/drawing/2014/main" id="{E0207E40-9CAC-44C0-B789-EC09D873CE04}"/>
              </a:ext>
            </a:extLst>
          </p:cNvPr>
          <p:cNvSpPr>
            <a:spLocks noChangeArrowheads="1"/>
          </p:cNvSpPr>
          <p:nvPr/>
        </p:nvSpPr>
        <p:spPr bwMode="auto">
          <a:xfrm>
            <a:off x="5305534" y="1628439"/>
            <a:ext cx="371292"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10" name="Line 44">
            <a:extLst>
              <a:ext uri="{FF2B5EF4-FFF2-40B4-BE49-F238E27FC236}">
                <a16:creationId xmlns:a16="http://schemas.microsoft.com/office/drawing/2014/main" id="{FB697D5A-6AEF-4AF5-88A1-E8DB72D87A0F}"/>
              </a:ext>
            </a:extLst>
          </p:cNvPr>
          <p:cNvSpPr>
            <a:spLocks noChangeShapeType="1"/>
          </p:cNvSpPr>
          <p:nvPr/>
        </p:nvSpPr>
        <p:spPr bwMode="auto">
          <a:xfrm>
            <a:off x="5710427" y="1953909"/>
            <a:ext cx="1562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4011" name="Text Box 45">
            <a:extLst>
              <a:ext uri="{FF2B5EF4-FFF2-40B4-BE49-F238E27FC236}">
                <a16:creationId xmlns:a16="http://schemas.microsoft.com/office/drawing/2014/main" id="{99EC0FF0-FD51-4287-B112-BCE98F83AF3D}"/>
              </a:ext>
            </a:extLst>
          </p:cNvPr>
          <p:cNvSpPr txBox="1">
            <a:spLocks noChangeArrowheads="1"/>
          </p:cNvSpPr>
          <p:nvPr/>
        </p:nvSpPr>
        <p:spPr bwMode="auto">
          <a:xfrm>
            <a:off x="6799105" y="3560046"/>
            <a:ext cx="336012"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2</a:t>
            </a:r>
          </a:p>
        </p:txBody>
      </p:sp>
      <p:sp>
        <p:nvSpPr>
          <p:cNvPr id="84012" name="Rectangle 46">
            <a:extLst>
              <a:ext uri="{FF2B5EF4-FFF2-40B4-BE49-F238E27FC236}">
                <a16:creationId xmlns:a16="http://schemas.microsoft.com/office/drawing/2014/main" id="{1544CA44-032E-408D-BB03-C0EE390B31DA}"/>
              </a:ext>
            </a:extLst>
          </p:cNvPr>
          <p:cNvSpPr>
            <a:spLocks noChangeArrowheads="1"/>
          </p:cNvSpPr>
          <p:nvPr/>
        </p:nvSpPr>
        <p:spPr bwMode="auto">
          <a:xfrm>
            <a:off x="5528980" y="1637679"/>
            <a:ext cx="371294"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13" name="Line 47">
            <a:extLst>
              <a:ext uri="{FF2B5EF4-FFF2-40B4-BE49-F238E27FC236}">
                <a16:creationId xmlns:a16="http://schemas.microsoft.com/office/drawing/2014/main" id="{B8E51758-329D-45C2-BEA9-469C345B156F}"/>
              </a:ext>
            </a:extLst>
          </p:cNvPr>
          <p:cNvSpPr>
            <a:spLocks noChangeShapeType="1"/>
          </p:cNvSpPr>
          <p:nvPr/>
        </p:nvSpPr>
        <p:spPr bwMode="auto">
          <a:xfrm>
            <a:off x="5881793" y="1953909"/>
            <a:ext cx="15624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4014" name="Rectangle 48">
            <a:extLst>
              <a:ext uri="{FF2B5EF4-FFF2-40B4-BE49-F238E27FC236}">
                <a16:creationId xmlns:a16="http://schemas.microsoft.com/office/drawing/2014/main" id="{B31ACDA7-E7DF-423D-B556-F23764A743EE}"/>
              </a:ext>
            </a:extLst>
          </p:cNvPr>
          <p:cNvSpPr>
            <a:spLocks noChangeArrowheads="1"/>
          </p:cNvSpPr>
          <p:nvPr/>
        </p:nvSpPr>
        <p:spPr bwMode="auto">
          <a:xfrm>
            <a:off x="3937966" y="3186695"/>
            <a:ext cx="184731"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15" name="Text Box 49">
            <a:extLst>
              <a:ext uri="{FF2B5EF4-FFF2-40B4-BE49-F238E27FC236}">
                <a16:creationId xmlns:a16="http://schemas.microsoft.com/office/drawing/2014/main" id="{784B4C1B-7022-4731-BA91-78C04C7470A3}"/>
              </a:ext>
            </a:extLst>
          </p:cNvPr>
          <p:cNvSpPr txBox="1">
            <a:spLocks noChangeArrowheads="1"/>
          </p:cNvSpPr>
          <p:nvPr/>
        </p:nvSpPr>
        <p:spPr bwMode="auto">
          <a:xfrm>
            <a:off x="8574480" y="2735137"/>
            <a:ext cx="442750" cy="40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2011" b="0">
                <a:latin typeface="Times New Roman" panose="02020603050405020304" pitchFamily="18" charset="0"/>
              </a:rPr>
              <a:t>－</a:t>
            </a:r>
          </a:p>
        </p:txBody>
      </p:sp>
      <p:sp>
        <p:nvSpPr>
          <p:cNvPr id="84016" name="Rectangle 50">
            <a:extLst>
              <a:ext uri="{FF2B5EF4-FFF2-40B4-BE49-F238E27FC236}">
                <a16:creationId xmlns:a16="http://schemas.microsoft.com/office/drawing/2014/main" id="{E3EBFCDE-2F8E-4529-9BC0-2CB7E57B72FE}"/>
              </a:ext>
            </a:extLst>
          </p:cNvPr>
          <p:cNvSpPr>
            <a:spLocks noChangeArrowheads="1"/>
          </p:cNvSpPr>
          <p:nvPr/>
        </p:nvSpPr>
        <p:spPr bwMode="auto">
          <a:xfrm>
            <a:off x="6805825" y="3588228"/>
            <a:ext cx="314172"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17" name="Text Box 51">
            <a:extLst>
              <a:ext uri="{FF2B5EF4-FFF2-40B4-BE49-F238E27FC236}">
                <a16:creationId xmlns:a16="http://schemas.microsoft.com/office/drawing/2014/main" id="{5A528A90-2D04-4D26-808D-A333B73F2E6A}"/>
              </a:ext>
            </a:extLst>
          </p:cNvPr>
          <p:cNvSpPr txBox="1">
            <a:spLocks noChangeArrowheads="1"/>
          </p:cNvSpPr>
          <p:nvPr/>
        </p:nvSpPr>
        <p:spPr bwMode="auto">
          <a:xfrm>
            <a:off x="8969350" y="2689776"/>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2</a:t>
            </a:r>
          </a:p>
        </p:txBody>
      </p:sp>
      <p:sp>
        <p:nvSpPr>
          <p:cNvPr id="84018" name="Rectangle 52">
            <a:extLst>
              <a:ext uri="{FF2B5EF4-FFF2-40B4-BE49-F238E27FC236}">
                <a16:creationId xmlns:a16="http://schemas.microsoft.com/office/drawing/2014/main" id="{F7C04C5C-5C47-4BEF-9415-9BDF45C0932A}"/>
              </a:ext>
            </a:extLst>
          </p:cNvPr>
          <p:cNvSpPr>
            <a:spLocks noChangeArrowheads="1"/>
          </p:cNvSpPr>
          <p:nvPr/>
        </p:nvSpPr>
        <p:spPr bwMode="auto">
          <a:xfrm>
            <a:off x="6825986" y="4029244"/>
            <a:ext cx="314172"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19" name="Text Box 53">
            <a:extLst>
              <a:ext uri="{FF2B5EF4-FFF2-40B4-BE49-F238E27FC236}">
                <a16:creationId xmlns:a16="http://schemas.microsoft.com/office/drawing/2014/main" id="{F3660085-7EFA-4660-8849-E64A8809DFB6}"/>
              </a:ext>
            </a:extLst>
          </p:cNvPr>
          <p:cNvSpPr txBox="1">
            <a:spLocks noChangeArrowheads="1"/>
          </p:cNvSpPr>
          <p:nvPr/>
        </p:nvSpPr>
        <p:spPr bwMode="auto">
          <a:xfrm>
            <a:off x="8312446" y="2703216"/>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7</a:t>
            </a:r>
          </a:p>
        </p:txBody>
      </p:sp>
      <p:sp>
        <p:nvSpPr>
          <p:cNvPr id="84020" name="Text Box 54">
            <a:extLst>
              <a:ext uri="{FF2B5EF4-FFF2-40B4-BE49-F238E27FC236}">
                <a16:creationId xmlns:a16="http://schemas.microsoft.com/office/drawing/2014/main" id="{89F85AF5-B0AB-4D75-840D-6AB7065FCC76}"/>
              </a:ext>
            </a:extLst>
          </p:cNvPr>
          <p:cNvSpPr txBox="1">
            <a:spLocks noChangeArrowheads="1"/>
          </p:cNvSpPr>
          <p:nvPr/>
        </p:nvSpPr>
        <p:spPr bwMode="auto">
          <a:xfrm>
            <a:off x="6797426" y="4035502"/>
            <a:ext cx="337691" cy="27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5</a:t>
            </a:r>
          </a:p>
        </p:txBody>
      </p:sp>
      <p:sp>
        <p:nvSpPr>
          <p:cNvPr id="84021" name="Rectangle 55">
            <a:extLst>
              <a:ext uri="{FF2B5EF4-FFF2-40B4-BE49-F238E27FC236}">
                <a16:creationId xmlns:a16="http://schemas.microsoft.com/office/drawing/2014/main" id="{CF99A209-1BBD-49A5-9A99-4960EF235BD7}"/>
              </a:ext>
            </a:extLst>
          </p:cNvPr>
          <p:cNvSpPr>
            <a:spLocks noChangeArrowheads="1"/>
          </p:cNvSpPr>
          <p:nvPr/>
        </p:nvSpPr>
        <p:spPr bwMode="auto">
          <a:xfrm>
            <a:off x="3958126" y="3626870"/>
            <a:ext cx="314170"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22" name="Rectangle 56">
            <a:extLst>
              <a:ext uri="{FF2B5EF4-FFF2-40B4-BE49-F238E27FC236}">
                <a16:creationId xmlns:a16="http://schemas.microsoft.com/office/drawing/2014/main" id="{3B620D5E-2B49-4C34-B5B0-DA73C2F06505}"/>
              </a:ext>
            </a:extLst>
          </p:cNvPr>
          <p:cNvSpPr>
            <a:spLocks noChangeArrowheads="1"/>
          </p:cNvSpPr>
          <p:nvPr/>
        </p:nvSpPr>
        <p:spPr bwMode="auto">
          <a:xfrm>
            <a:off x="5681867" y="1633480"/>
            <a:ext cx="371292"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23" name="Line 57">
            <a:extLst>
              <a:ext uri="{FF2B5EF4-FFF2-40B4-BE49-F238E27FC236}">
                <a16:creationId xmlns:a16="http://schemas.microsoft.com/office/drawing/2014/main" id="{361E7FC7-577F-471D-A8A4-39A5F33D0CDE}"/>
              </a:ext>
            </a:extLst>
          </p:cNvPr>
          <p:cNvSpPr>
            <a:spLocks noChangeShapeType="1"/>
          </p:cNvSpPr>
          <p:nvPr/>
        </p:nvSpPr>
        <p:spPr bwMode="auto">
          <a:xfrm>
            <a:off x="6081721" y="1982470"/>
            <a:ext cx="1999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905"/>
          </a:p>
        </p:txBody>
      </p:sp>
      <p:sp>
        <p:nvSpPr>
          <p:cNvPr id="84024" name="Rectangle 58">
            <a:extLst>
              <a:ext uri="{FF2B5EF4-FFF2-40B4-BE49-F238E27FC236}">
                <a16:creationId xmlns:a16="http://schemas.microsoft.com/office/drawing/2014/main" id="{7444347B-8C88-4A98-8E51-360174FF74FF}"/>
              </a:ext>
            </a:extLst>
          </p:cNvPr>
          <p:cNvSpPr>
            <a:spLocks noChangeArrowheads="1"/>
          </p:cNvSpPr>
          <p:nvPr/>
        </p:nvSpPr>
        <p:spPr bwMode="auto">
          <a:xfrm>
            <a:off x="3981647" y="4036804"/>
            <a:ext cx="314170"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25" name="Text Box 59">
            <a:extLst>
              <a:ext uri="{FF2B5EF4-FFF2-40B4-BE49-F238E27FC236}">
                <a16:creationId xmlns:a16="http://schemas.microsoft.com/office/drawing/2014/main" id="{5A7EDCD9-2B7C-4406-89BE-5BFF3B5813B8}"/>
              </a:ext>
            </a:extLst>
          </p:cNvPr>
          <p:cNvSpPr txBox="1">
            <a:spLocks noChangeArrowheads="1"/>
          </p:cNvSpPr>
          <p:nvPr/>
        </p:nvSpPr>
        <p:spPr bwMode="auto">
          <a:xfrm>
            <a:off x="8598056" y="3518044"/>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2434" b="0">
                <a:latin typeface="Times New Roman" panose="02020603050405020304" pitchFamily="18" charset="0"/>
              </a:rPr>
              <a:t>*</a:t>
            </a:r>
          </a:p>
        </p:txBody>
      </p:sp>
      <p:sp>
        <p:nvSpPr>
          <p:cNvPr id="84026" name="Rectangle 60">
            <a:extLst>
              <a:ext uri="{FF2B5EF4-FFF2-40B4-BE49-F238E27FC236}">
                <a16:creationId xmlns:a16="http://schemas.microsoft.com/office/drawing/2014/main" id="{E9E2D52D-994E-4D51-A22C-AE06674DAA62}"/>
              </a:ext>
            </a:extLst>
          </p:cNvPr>
          <p:cNvSpPr>
            <a:spLocks noChangeArrowheads="1"/>
          </p:cNvSpPr>
          <p:nvPr/>
        </p:nvSpPr>
        <p:spPr bwMode="auto">
          <a:xfrm>
            <a:off x="6814226" y="4030084"/>
            <a:ext cx="314170"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27" name="Text Box 61">
            <a:extLst>
              <a:ext uri="{FF2B5EF4-FFF2-40B4-BE49-F238E27FC236}">
                <a16:creationId xmlns:a16="http://schemas.microsoft.com/office/drawing/2014/main" id="{576AF22C-56EC-4B10-80B7-F21207629182}"/>
              </a:ext>
            </a:extLst>
          </p:cNvPr>
          <p:cNvSpPr txBox="1">
            <a:spLocks noChangeArrowheads="1"/>
          </p:cNvSpPr>
          <p:nvPr/>
        </p:nvSpPr>
        <p:spPr bwMode="auto">
          <a:xfrm>
            <a:off x="8969350" y="3460922"/>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5</a:t>
            </a:r>
          </a:p>
        </p:txBody>
      </p:sp>
      <p:sp>
        <p:nvSpPr>
          <p:cNvPr id="84028" name="Text Box 62">
            <a:extLst>
              <a:ext uri="{FF2B5EF4-FFF2-40B4-BE49-F238E27FC236}">
                <a16:creationId xmlns:a16="http://schemas.microsoft.com/office/drawing/2014/main" id="{0B6359C2-1BB9-4ECF-B9C6-96BFE0685B2C}"/>
              </a:ext>
            </a:extLst>
          </p:cNvPr>
          <p:cNvSpPr txBox="1">
            <a:spLocks noChangeArrowheads="1"/>
          </p:cNvSpPr>
          <p:nvPr/>
        </p:nvSpPr>
        <p:spPr bwMode="auto">
          <a:xfrm>
            <a:off x="8283886" y="3460922"/>
            <a:ext cx="340157"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3</a:t>
            </a:r>
          </a:p>
        </p:txBody>
      </p:sp>
      <p:sp>
        <p:nvSpPr>
          <p:cNvPr id="84029" name="Rectangle 63">
            <a:extLst>
              <a:ext uri="{FF2B5EF4-FFF2-40B4-BE49-F238E27FC236}">
                <a16:creationId xmlns:a16="http://schemas.microsoft.com/office/drawing/2014/main" id="{DDD03349-F9A1-461A-8939-AAF7039B7CF5}"/>
              </a:ext>
            </a:extLst>
          </p:cNvPr>
          <p:cNvSpPr>
            <a:spLocks noChangeArrowheads="1"/>
          </p:cNvSpPr>
          <p:nvPr/>
        </p:nvSpPr>
        <p:spPr bwMode="auto">
          <a:xfrm>
            <a:off x="6852867" y="4421537"/>
            <a:ext cx="314172" cy="38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SzPct val="100000"/>
              <a:buFont typeface="Arial" panose="020B0604020202020204" pitchFamily="34" charset="0"/>
              <a:buNone/>
            </a:pPr>
            <a:endParaRPr lang="zh-CN" altLang="en-US" sz="1905"/>
          </a:p>
        </p:txBody>
      </p:sp>
      <p:sp>
        <p:nvSpPr>
          <p:cNvPr id="84030" name="Text Box 64">
            <a:extLst>
              <a:ext uri="{FF2B5EF4-FFF2-40B4-BE49-F238E27FC236}">
                <a16:creationId xmlns:a16="http://schemas.microsoft.com/office/drawing/2014/main" id="{3B0643E4-B850-4F20-9C56-ACCF00DEE159}"/>
              </a:ext>
            </a:extLst>
          </p:cNvPr>
          <p:cNvSpPr txBox="1">
            <a:spLocks noChangeArrowheads="1"/>
          </p:cNvSpPr>
          <p:nvPr/>
        </p:nvSpPr>
        <p:spPr bwMode="auto">
          <a:xfrm>
            <a:off x="6736943" y="4403436"/>
            <a:ext cx="577940" cy="46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en-US" altLang="zh-CN" sz="2434" b="0">
                <a:latin typeface="Times New Roman" panose="02020603050405020304" pitchFamily="18" charset="0"/>
              </a:rPr>
              <a:t>15</a:t>
            </a:r>
          </a:p>
        </p:txBody>
      </p:sp>
      <p:sp>
        <p:nvSpPr>
          <p:cNvPr id="63" name="Text Box 4">
            <a:extLst>
              <a:ext uri="{FF2B5EF4-FFF2-40B4-BE49-F238E27FC236}">
                <a16:creationId xmlns:a16="http://schemas.microsoft.com/office/drawing/2014/main" id="{A4F20D7E-0128-40A9-91E6-43C2EC4CC8FD}"/>
              </a:ext>
            </a:extLst>
          </p:cNvPr>
          <p:cNvSpPr txBox="1">
            <a:spLocks noChangeArrowheads="1"/>
          </p:cNvSpPr>
          <p:nvPr/>
        </p:nvSpPr>
        <p:spPr bwMode="auto">
          <a:xfrm>
            <a:off x="1622845" y="730977"/>
            <a:ext cx="5311354" cy="51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752" dirty="0">
                <a:latin typeface="楷体_GB2312" pitchFamily="49" charset="-122"/>
                <a:ea typeface="楷体_GB2312" pitchFamily="49" charset="-122"/>
              </a:rPr>
              <a:t>中缀表达式求值     </a:t>
            </a:r>
            <a:r>
              <a:rPr lang="en-US" altLang="zh-CN" sz="2752" dirty="0">
                <a:latin typeface="楷体_GB2312" pitchFamily="49" charset="-122"/>
                <a:ea typeface="楷体_GB2312" pitchFamily="49" charset="-122"/>
              </a:rPr>
              <a:t>3*(7-2)</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94"/>
                                        </p:tgtEl>
                                        <p:attrNameLst>
                                          <p:attrName>style.visibility</p:attrName>
                                        </p:attrNameLst>
                                      </p:cBhvr>
                                      <p:to>
                                        <p:strVal val="visible"/>
                                      </p:to>
                                    </p:set>
                                    <p:anim calcmode="lin" valueType="num">
                                      <p:cBhvr additive="base">
                                        <p:cTn id="19" dur="500" fill="hold"/>
                                        <p:tgtEl>
                                          <p:spTgt spid="83994"/>
                                        </p:tgtEl>
                                        <p:attrNameLst>
                                          <p:attrName>ppt_x</p:attrName>
                                        </p:attrNameLst>
                                      </p:cBhvr>
                                      <p:tavLst>
                                        <p:tav tm="0">
                                          <p:val>
                                            <p:strVal val="0-#ppt_w/2"/>
                                          </p:val>
                                        </p:tav>
                                        <p:tav tm="100000">
                                          <p:val>
                                            <p:strVal val="#ppt_x"/>
                                          </p:val>
                                        </p:tav>
                                      </p:tavLst>
                                    </p:anim>
                                    <p:anim calcmode="lin" valueType="num">
                                      <p:cBhvr additive="base">
                                        <p:cTn id="20" dur="500" fill="hold"/>
                                        <p:tgtEl>
                                          <p:spTgt spid="839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gtEl>
                                        <p:attrNameLst>
                                          <p:attrName>style.visibility</p:attrName>
                                        </p:attrNameLst>
                                      </p:cBhvr>
                                      <p:to>
                                        <p:strVal val="visible"/>
                                      </p:to>
                                    </p:set>
                                    <p:anim calcmode="lin" valueType="num">
                                      <p:cBhvr additive="base">
                                        <p:cTn id="25" dur="500" fill="hold"/>
                                        <p:tgtEl>
                                          <p:spTgt spid="83971"/>
                                        </p:tgtEl>
                                        <p:attrNameLst>
                                          <p:attrName>ppt_x</p:attrName>
                                        </p:attrNameLst>
                                      </p:cBhvr>
                                      <p:tavLst>
                                        <p:tav tm="0">
                                          <p:val>
                                            <p:strVal val="0-#ppt_w/2"/>
                                          </p:val>
                                        </p:tav>
                                        <p:tav tm="100000">
                                          <p:val>
                                            <p:strVal val="#ppt_x"/>
                                          </p:val>
                                        </p:tav>
                                      </p:tavLst>
                                    </p:anim>
                                    <p:anim calcmode="lin" valueType="num">
                                      <p:cBhvr additive="base">
                                        <p:cTn id="26"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3995"/>
                                        </p:tgtEl>
                                        <p:attrNameLst>
                                          <p:attrName>style.visibility</p:attrName>
                                        </p:attrNameLst>
                                      </p:cBhvr>
                                      <p:to>
                                        <p:strVal val="visible"/>
                                      </p:to>
                                    </p:set>
                                    <p:anim calcmode="lin" valueType="num">
                                      <p:cBhvr additive="base">
                                        <p:cTn id="31" dur="500" fill="hold"/>
                                        <p:tgtEl>
                                          <p:spTgt spid="83995"/>
                                        </p:tgtEl>
                                        <p:attrNameLst>
                                          <p:attrName>ppt_x</p:attrName>
                                        </p:attrNameLst>
                                      </p:cBhvr>
                                      <p:tavLst>
                                        <p:tav tm="0">
                                          <p:val>
                                            <p:strVal val="0-#ppt_w/2"/>
                                          </p:val>
                                        </p:tav>
                                        <p:tav tm="100000">
                                          <p:val>
                                            <p:strVal val="#ppt_x"/>
                                          </p:val>
                                        </p:tav>
                                      </p:tavLst>
                                    </p:anim>
                                    <p:anim calcmode="lin" valueType="num">
                                      <p:cBhvr additive="base">
                                        <p:cTn id="32" dur="500" fill="hold"/>
                                        <p:tgtEl>
                                          <p:spTgt spid="8399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96"/>
                                        </p:tgtEl>
                                        <p:attrNameLst>
                                          <p:attrName>style.visibility</p:attrName>
                                        </p:attrNameLst>
                                      </p:cBhvr>
                                      <p:to>
                                        <p:strVal val="visible"/>
                                      </p:to>
                                    </p:set>
                                    <p:anim calcmode="lin" valueType="num">
                                      <p:cBhvr additive="base">
                                        <p:cTn id="37" dur="500" fill="hold"/>
                                        <p:tgtEl>
                                          <p:spTgt spid="83996"/>
                                        </p:tgtEl>
                                        <p:attrNameLst>
                                          <p:attrName>ppt_x</p:attrName>
                                        </p:attrNameLst>
                                      </p:cBhvr>
                                      <p:tavLst>
                                        <p:tav tm="0">
                                          <p:val>
                                            <p:strVal val="0-#ppt_w/2"/>
                                          </p:val>
                                        </p:tav>
                                        <p:tav tm="100000">
                                          <p:val>
                                            <p:strVal val="#ppt_x"/>
                                          </p:val>
                                        </p:tav>
                                      </p:tavLst>
                                    </p:anim>
                                    <p:anim calcmode="lin" valueType="num">
                                      <p:cBhvr additive="base">
                                        <p:cTn id="38" dur="500" fill="hold"/>
                                        <p:tgtEl>
                                          <p:spTgt spid="8399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997"/>
                                        </p:tgtEl>
                                        <p:attrNameLst>
                                          <p:attrName>style.visibility</p:attrName>
                                        </p:attrNameLst>
                                      </p:cBhvr>
                                      <p:to>
                                        <p:strVal val="visible"/>
                                      </p:to>
                                    </p:set>
                                    <p:anim calcmode="lin" valueType="num">
                                      <p:cBhvr additive="base">
                                        <p:cTn id="43" dur="500" fill="hold"/>
                                        <p:tgtEl>
                                          <p:spTgt spid="83997"/>
                                        </p:tgtEl>
                                        <p:attrNameLst>
                                          <p:attrName>ppt_x</p:attrName>
                                        </p:attrNameLst>
                                      </p:cBhvr>
                                      <p:tavLst>
                                        <p:tav tm="0">
                                          <p:val>
                                            <p:strVal val="0-#ppt_w/2"/>
                                          </p:val>
                                        </p:tav>
                                        <p:tav tm="100000">
                                          <p:val>
                                            <p:strVal val="#ppt_x"/>
                                          </p:val>
                                        </p:tav>
                                      </p:tavLst>
                                    </p:anim>
                                    <p:anim calcmode="lin" valueType="num">
                                      <p:cBhvr additive="base">
                                        <p:cTn id="44" dur="500" fill="hold"/>
                                        <p:tgtEl>
                                          <p:spTgt spid="8399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83998"/>
                                        </p:tgtEl>
                                        <p:attrNameLst>
                                          <p:attrName>style.visibility</p:attrName>
                                        </p:attrNameLst>
                                      </p:cBhvr>
                                      <p:to>
                                        <p:strVal val="visible"/>
                                      </p:to>
                                    </p:set>
                                    <p:anim calcmode="lin" valueType="num">
                                      <p:cBhvr additive="base">
                                        <p:cTn id="49" dur="500" fill="hold"/>
                                        <p:tgtEl>
                                          <p:spTgt spid="83998"/>
                                        </p:tgtEl>
                                        <p:attrNameLst>
                                          <p:attrName>ppt_x</p:attrName>
                                        </p:attrNameLst>
                                      </p:cBhvr>
                                      <p:tavLst>
                                        <p:tav tm="0">
                                          <p:val>
                                            <p:strVal val="0-#ppt_w/2"/>
                                          </p:val>
                                        </p:tav>
                                        <p:tav tm="100000">
                                          <p:val>
                                            <p:strVal val="#ppt_x"/>
                                          </p:val>
                                        </p:tav>
                                      </p:tavLst>
                                    </p:anim>
                                    <p:anim calcmode="lin" valueType="num">
                                      <p:cBhvr additive="base">
                                        <p:cTn id="50" dur="500" fill="hold"/>
                                        <p:tgtEl>
                                          <p:spTgt spid="83998"/>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3999"/>
                                        </p:tgtEl>
                                        <p:attrNameLst>
                                          <p:attrName>style.visibility</p:attrName>
                                        </p:attrNameLst>
                                      </p:cBhvr>
                                      <p:to>
                                        <p:strVal val="visible"/>
                                      </p:to>
                                    </p:set>
                                    <p:anim calcmode="lin" valueType="num">
                                      <p:cBhvr additive="base">
                                        <p:cTn id="55" dur="500" fill="hold"/>
                                        <p:tgtEl>
                                          <p:spTgt spid="83999"/>
                                        </p:tgtEl>
                                        <p:attrNameLst>
                                          <p:attrName>ppt_x</p:attrName>
                                        </p:attrNameLst>
                                      </p:cBhvr>
                                      <p:tavLst>
                                        <p:tav tm="0">
                                          <p:val>
                                            <p:strVal val="0-#ppt_w/2"/>
                                          </p:val>
                                        </p:tav>
                                        <p:tav tm="100000">
                                          <p:val>
                                            <p:strVal val="#ppt_x"/>
                                          </p:val>
                                        </p:tav>
                                      </p:tavLst>
                                    </p:anim>
                                    <p:anim calcmode="lin" valueType="num">
                                      <p:cBhvr additive="base">
                                        <p:cTn id="56" dur="500" fill="hold"/>
                                        <p:tgtEl>
                                          <p:spTgt spid="83999"/>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4000"/>
                                        </p:tgtEl>
                                        <p:attrNameLst>
                                          <p:attrName>style.visibility</p:attrName>
                                        </p:attrNameLst>
                                      </p:cBhvr>
                                      <p:to>
                                        <p:strVal val="visible"/>
                                      </p:to>
                                    </p:set>
                                    <p:anim calcmode="lin" valueType="num">
                                      <p:cBhvr additive="base">
                                        <p:cTn id="61" dur="500" fill="hold"/>
                                        <p:tgtEl>
                                          <p:spTgt spid="84000"/>
                                        </p:tgtEl>
                                        <p:attrNameLst>
                                          <p:attrName>ppt_x</p:attrName>
                                        </p:attrNameLst>
                                      </p:cBhvr>
                                      <p:tavLst>
                                        <p:tav tm="0">
                                          <p:val>
                                            <p:strVal val="0-#ppt_w/2"/>
                                          </p:val>
                                        </p:tav>
                                        <p:tav tm="100000">
                                          <p:val>
                                            <p:strVal val="#ppt_x"/>
                                          </p:val>
                                        </p:tav>
                                      </p:tavLst>
                                    </p:anim>
                                    <p:anim calcmode="lin" valueType="num">
                                      <p:cBhvr additive="base">
                                        <p:cTn id="62" dur="500" fill="hold"/>
                                        <p:tgtEl>
                                          <p:spTgt spid="8400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84001"/>
                                        </p:tgtEl>
                                        <p:attrNameLst>
                                          <p:attrName>style.visibility</p:attrName>
                                        </p:attrNameLst>
                                      </p:cBhvr>
                                      <p:to>
                                        <p:strVal val="visible"/>
                                      </p:to>
                                    </p:set>
                                    <p:anim calcmode="lin" valueType="num">
                                      <p:cBhvr additive="base">
                                        <p:cTn id="67" dur="500" fill="hold"/>
                                        <p:tgtEl>
                                          <p:spTgt spid="84001"/>
                                        </p:tgtEl>
                                        <p:attrNameLst>
                                          <p:attrName>ppt_x</p:attrName>
                                        </p:attrNameLst>
                                      </p:cBhvr>
                                      <p:tavLst>
                                        <p:tav tm="0">
                                          <p:val>
                                            <p:strVal val="0-#ppt_w/2"/>
                                          </p:val>
                                        </p:tav>
                                        <p:tav tm="100000">
                                          <p:val>
                                            <p:strVal val="#ppt_x"/>
                                          </p:val>
                                        </p:tav>
                                      </p:tavLst>
                                    </p:anim>
                                    <p:anim calcmode="lin" valueType="num">
                                      <p:cBhvr additive="base">
                                        <p:cTn id="68" dur="500" fill="hold"/>
                                        <p:tgtEl>
                                          <p:spTgt spid="84001"/>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84002"/>
                                        </p:tgtEl>
                                        <p:attrNameLst>
                                          <p:attrName>style.visibility</p:attrName>
                                        </p:attrNameLst>
                                      </p:cBhvr>
                                      <p:to>
                                        <p:strVal val="visible"/>
                                      </p:to>
                                    </p:set>
                                    <p:anim calcmode="lin" valueType="num">
                                      <p:cBhvr additive="base">
                                        <p:cTn id="73" dur="500" fill="hold"/>
                                        <p:tgtEl>
                                          <p:spTgt spid="84002"/>
                                        </p:tgtEl>
                                        <p:attrNameLst>
                                          <p:attrName>ppt_x</p:attrName>
                                        </p:attrNameLst>
                                      </p:cBhvr>
                                      <p:tavLst>
                                        <p:tav tm="0">
                                          <p:val>
                                            <p:strVal val="0-#ppt_w/2"/>
                                          </p:val>
                                        </p:tav>
                                        <p:tav tm="100000">
                                          <p:val>
                                            <p:strVal val="#ppt_x"/>
                                          </p:val>
                                        </p:tav>
                                      </p:tavLst>
                                    </p:anim>
                                    <p:anim calcmode="lin" valueType="num">
                                      <p:cBhvr additive="base">
                                        <p:cTn id="74" dur="500" fill="hold"/>
                                        <p:tgtEl>
                                          <p:spTgt spid="84002"/>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84003"/>
                                        </p:tgtEl>
                                        <p:attrNameLst>
                                          <p:attrName>style.visibility</p:attrName>
                                        </p:attrNameLst>
                                      </p:cBhvr>
                                      <p:to>
                                        <p:strVal val="visible"/>
                                      </p:to>
                                    </p:set>
                                    <p:anim calcmode="lin" valueType="num">
                                      <p:cBhvr additive="base">
                                        <p:cTn id="79" dur="500" fill="hold"/>
                                        <p:tgtEl>
                                          <p:spTgt spid="84003"/>
                                        </p:tgtEl>
                                        <p:attrNameLst>
                                          <p:attrName>ppt_x</p:attrName>
                                        </p:attrNameLst>
                                      </p:cBhvr>
                                      <p:tavLst>
                                        <p:tav tm="0">
                                          <p:val>
                                            <p:strVal val="0-#ppt_w/2"/>
                                          </p:val>
                                        </p:tav>
                                        <p:tav tm="100000">
                                          <p:val>
                                            <p:strVal val="#ppt_x"/>
                                          </p:val>
                                        </p:tav>
                                      </p:tavLst>
                                    </p:anim>
                                    <p:anim calcmode="lin" valueType="num">
                                      <p:cBhvr additive="base">
                                        <p:cTn id="80" dur="500" fill="hold"/>
                                        <p:tgtEl>
                                          <p:spTgt spid="84003"/>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84004"/>
                                        </p:tgtEl>
                                        <p:attrNameLst>
                                          <p:attrName>style.visibility</p:attrName>
                                        </p:attrNameLst>
                                      </p:cBhvr>
                                      <p:to>
                                        <p:strVal val="visible"/>
                                      </p:to>
                                    </p:set>
                                    <p:anim calcmode="lin" valueType="num">
                                      <p:cBhvr additive="base">
                                        <p:cTn id="85" dur="500" fill="hold"/>
                                        <p:tgtEl>
                                          <p:spTgt spid="84004"/>
                                        </p:tgtEl>
                                        <p:attrNameLst>
                                          <p:attrName>ppt_x</p:attrName>
                                        </p:attrNameLst>
                                      </p:cBhvr>
                                      <p:tavLst>
                                        <p:tav tm="0">
                                          <p:val>
                                            <p:strVal val="0-#ppt_w/2"/>
                                          </p:val>
                                        </p:tav>
                                        <p:tav tm="100000">
                                          <p:val>
                                            <p:strVal val="#ppt_x"/>
                                          </p:val>
                                        </p:tav>
                                      </p:tavLst>
                                    </p:anim>
                                    <p:anim calcmode="lin" valueType="num">
                                      <p:cBhvr additive="base">
                                        <p:cTn id="86" dur="500" fill="hold"/>
                                        <p:tgtEl>
                                          <p:spTgt spid="84004"/>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84005"/>
                                        </p:tgtEl>
                                        <p:attrNameLst>
                                          <p:attrName>style.visibility</p:attrName>
                                        </p:attrNameLst>
                                      </p:cBhvr>
                                      <p:to>
                                        <p:strVal val="visible"/>
                                      </p:to>
                                    </p:set>
                                    <p:anim calcmode="lin" valueType="num">
                                      <p:cBhvr additive="base">
                                        <p:cTn id="91" dur="500" fill="hold"/>
                                        <p:tgtEl>
                                          <p:spTgt spid="84005"/>
                                        </p:tgtEl>
                                        <p:attrNameLst>
                                          <p:attrName>ppt_x</p:attrName>
                                        </p:attrNameLst>
                                      </p:cBhvr>
                                      <p:tavLst>
                                        <p:tav tm="0">
                                          <p:val>
                                            <p:strVal val="0-#ppt_w/2"/>
                                          </p:val>
                                        </p:tav>
                                        <p:tav tm="100000">
                                          <p:val>
                                            <p:strVal val="#ppt_x"/>
                                          </p:val>
                                        </p:tav>
                                      </p:tavLst>
                                    </p:anim>
                                    <p:anim calcmode="lin" valueType="num">
                                      <p:cBhvr additive="base">
                                        <p:cTn id="92" dur="500" fill="hold"/>
                                        <p:tgtEl>
                                          <p:spTgt spid="84005"/>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84006"/>
                                        </p:tgtEl>
                                        <p:attrNameLst>
                                          <p:attrName>style.visibility</p:attrName>
                                        </p:attrNameLst>
                                      </p:cBhvr>
                                      <p:to>
                                        <p:strVal val="visible"/>
                                      </p:to>
                                    </p:set>
                                    <p:anim calcmode="lin" valueType="num">
                                      <p:cBhvr additive="base">
                                        <p:cTn id="97" dur="500" fill="hold"/>
                                        <p:tgtEl>
                                          <p:spTgt spid="84006"/>
                                        </p:tgtEl>
                                        <p:attrNameLst>
                                          <p:attrName>ppt_x</p:attrName>
                                        </p:attrNameLst>
                                      </p:cBhvr>
                                      <p:tavLst>
                                        <p:tav tm="0">
                                          <p:val>
                                            <p:strVal val="0-#ppt_w/2"/>
                                          </p:val>
                                        </p:tav>
                                        <p:tav tm="100000">
                                          <p:val>
                                            <p:strVal val="#ppt_x"/>
                                          </p:val>
                                        </p:tav>
                                      </p:tavLst>
                                    </p:anim>
                                    <p:anim calcmode="lin" valueType="num">
                                      <p:cBhvr additive="base">
                                        <p:cTn id="98" dur="500" fill="hold"/>
                                        <p:tgtEl>
                                          <p:spTgt spid="84006"/>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nodeType="clickEffect">
                                  <p:stCondLst>
                                    <p:cond delay="0"/>
                                  </p:stCondLst>
                                  <p:childTnLst>
                                    <p:set>
                                      <p:cBhvr>
                                        <p:cTn id="102" dur="1" fill="hold">
                                          <p:stCondLst>
                                            <p:cond delay="0"/>
                                          </p:stCondLst>
                                        </p:cTn>
                                        <p:tgtEl>
                                          <p:spTgt spid="84007"/>
                                        </p:tgtEl>
                                        <p:attrNameLst>
                                          <p:attrName>style.visibility</p:attrName>
                                        </p:attrNameLst>
                                      </p:cBhvr>
                                      <p:to>
                                        <p:strVal val="visible"/>
                                      </p:to>
                                    </p:set>
                                    <p:anim calcmode="lin" valueType="num">
                                      <p:cBhvr additive="base">
                                        <p:cTn id="103" dur="500" fill="hold"/>
                                        <p:tgtEl>
                                          <p:spTgt spid="84007"/>
                                        </p:tgtEl>
                                        <p:attrNameLst>
                                          <p:attrName>ppt_x</p:attrName>
                                        </p:attrNameLst>
                                      </p:cBhvr>
                                      <p:tavLst>
                                        <p:tav tm="0">
                                          <p:val>
                                            <p:strVal val="0-#ppt_w/2"/>
                                          </p:val>
                                        </p:tav>
                                        <p:tav tm="100000">
                                          <p:val>
                                            <p:strVal val="#ppt_x"/>
                                          </p:val>
                                        </p:tav>
                                      </p:tavLst>
                                    </p:anim>
                                    <p:anim calcmode="lin" valueType="num">
                                      <p:cBhvr additive="base">
                                        <p:cTn id="104" dur="500" fill="hold"/>
                                        <p:tgtEl>
                                          <p:spTgt spid="84007"/>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84008"/>
                                        </p:tgtEl>
                                        <p:attrNameLst>
                                          <p:attrName>style.visibility</p:attrName>
                                        </p:attrNameLst>
                                      </p:cBhvr>
                                      <p:to>
                                        <p:strVal val="visible"/>
                                      </p:to>
                                    </p:set>
                                    <p:anim calcmode="lin" valueType="num">
                                      <p:cBhvr additive="base">
                                        <p:cTn id="109" dur="500" fill="hold"/>
                                        <p:tgtEl>
                                          <p:spTgt spid="84008"/>
                                        </p:tgtEl>
                                        <p:attrNameLst>
                                          <p:attrName>ppt_x</p:attrName>
                                        </p:attrNameLst>
                                      </p:cBhvr>
                                      <p:tavLst>
                                        <p:tav tm="0">
                                          <p:val>
                                            <p:strVal val="0-#ppt_w/2"/>
                                          </p:val>
                                        </p:tav>
                                        <p:tav tm="100000">
                                          <p:val>
                                            <p:strVal val="#ppt_x"/>
                                          </p:val>
                                        </p:tav>
                                      </p:tavLst>
                                    </p:anim>
                                    <p:anim calcmode="lin" valueType="num">
                                      <p:cBhvr additive="base">
                                        <p:cTn id="110" dur="500" fill="hold"/>
                                        <p:tgtEl>
                                          <p:spTgt spid="84008"/>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84009"/>
                                        </p:tgtEl>
                                        <p:attrNameLst>
                                          <p:attrName>style.visibility</p:attrName>
                                        </p:attrNameLst>
                                      </p:cBhvr>
                                      <p:to>
                                        <p:strVal val="visible"/>
                                      </p:to>
                                    </p:set>
                                    <p:anim calcmode="lin" valueType="num">
                                      <p:cBhvr additive="base">
                                        <p:cTn id="115" dur="500" fill="hold"/>
                                        <p:tgtEl>
                                          <p:spTgt spid="84009"/>
                                        </p:tgtEl>
                                        <p:attrNameLst>
                                          <p:attrName>ppt_x</p:attrName>
                                        </p:attrNameLst>
                                      </p:cBhvr>
                                      <p:tavLst>
                                        <p:tav tm="0">
                                          <p:val>
                                            <p:strVal val="0-#ppt_w/2"/>
                                          </p:val>
                                        </p:tav>
                                        <p:tav tm="100000">
                                          <p:val>
                                            <p:strVal val="#ppt_x"/>
                                          </p:val>
                                        </p:tav>
                                      </p:tavLst>
                                    </p:anim>
                                    <p:anim calcmode="lin" valueType="num">
                                      <p:cBhvr additive="base">
                                        <p:cTn id="116" dur="500" fill="hold"/>
                                        <p:tgtEl>
                                          <p:spTgt spid="84009"/>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nodeType="clickEffect">
                                  <p:stCondLst>
                                    <p:cond delay="0"/>
                                  </p:stCondLst>
                                  <p:childTnLst>
                                    <p:set>
                                      <p:cBhvr>
                                        <p:cTn id="120" dur="1" fill="hold">
                                          <p:stCondLst>
                                            <p:cond delay="0"/>
                                          </p:stCondLst>
                                        </p:cTn>
                                        <p:tgtEl>
                                          <p:spTgt spid="84010"/>
                                        </p:tgtEl>
                                        <p:attrNameLst>
                                          <p:attrName>style.visibility</p:attrName>
                                        </p:attrNameLst>
                                      </p:cBhvr>
                                      <p:to>
                                        <p:strVal val="visible"/>
                                      </p:to>
                                    </p:set>
                                    <p:anim calcmode="lin" valueType="num">
                                      <p:cBhvr additive="base">
                                        <p:cTn id="121" dur="500" fill="hold"/>
                                        <p:tgtEl>
                                          <p:spTgt spid="84010"/>
                                        </p:tgtEl>
                                        <p:attrNameLst>
                                          <p:attrName>ppt_x</p:attrName>
                                        </p:attrNameLst>
                                      </p:cBhvr>
                                      <p:tavLst>
                                        <p:tav tm="0">
                                          <p:val>
                                            <p:strVal val="0-#ppt_w/2"/>
                                          </p:val>
                                        </p:tav>
                                        <p:tav tm="100000">
                                          <p:val>
                                            <p:strVal val="#ppt_x"/>
                                          </p:val>
                                        </p:tav>
                                      </p:tavLst>
                                    </p:anim>
                                    <p:anim calcmode="lin" valueType="num">
                                      <p:cBhvr additive="base">
                                        <p:cTn id="122" dur="500" fill="hold"/>
                                        <p:tgtEl>
                                          <p:spTgt spid="84010"/>
                                        </p:tgtEl>
                                        <p:attrNameLst>
                                          <p:attrName>ppt_y</p:attrName>
                                        </p:attrNameLst>
                                      </p:cBhvr>
                                      <p:tavLst>
                                        <p:tav tm="0">
                                          <p:val>
                                            <p:strVal val="#ppt_y"/>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84011"/>
                                        </p:tgtEl>
                                        <p:attrNameLst>
                                          <p:attrName>style.visibility</p:attrName>
                                        </p:attrNameLst>
                                      </p:cBhvr>
                                      <p:to>
                                        <p:strVal val="visible"/>
                                      </p:to>
                                    </p:set>
                                    <p:anim calcmode="lin" valueType="num">
                                      <p:cBhvr additive="base">
                                        <p:cTn id="127" dur="500" fill="hold"/>
                                        <p:tgtEl>
                                          <p:spTgt spid="84011"/>
                                        </p:tgtEl>
                                        <p:attrNameLst>
                                          <p:attrName>ppt_x</p:attrName>
                                        </p:attrNameLst>
                                      </p:cBhvr>
                                      <p:tavLst>
                                        <p:tav tm="0">
                                          <p:val>
                                            <p:strVal val="0-#ppt_w/2"/>
                                          </p:val>
                                        </p:tav>
                                        <p:tav tm="100000">
                                          <p:val>
                                            <p:strVal val="#ppt_x"/>
                                          </p:val>
                                        </p:tav>
                                      </p:tavLst>
                                    </p:anim>
                                    <p:anim calcmode="lin" valueType="num">
                                      <p:cBhvr additive="base">
                                        <p:cTn id="128" dur="500" fill="hold"/>
                                        <p:tgtEl>
                                          <p:spTgt spid="84011"/>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84012"/>
                                        </p:tgtEl>
                                        <p:attrNameLst>
                                          <p:attrName>style.visibility</p:attrName>
                                        </p:attrNameLst>
                                      </p:cBhvr>
                                      <p:to>
                                        <p:strVal val="visible"/>
                                      </p:to>
                                    </p:set>
                                    <p:anim calcmode="lin" valueType="num">
                                      <p:cBhvr additive="base">
                                        <p:cTn id="133" dur="500" fill="hold"/>
                                        <p:tgtEl>
                                          <p:spTgt spid="84012"/>
                                        </p:tgtEl>
                                        <p:attrNameLst>
                                          <p:attrName>ppt_x</p:attrName>
                                        </p:attrNameLst>
                                      </p:cBhvr>
                                      <p:tavLst>
                                        <p:tav tm="0">
                                          <p:val>
                                            <p:strVal val="0-#ppt_w/2"/>
                                          </p:val>
                                        </p:tav>
                                        <p:tav tm="100000">
                                          <p:val>
                                            <p:strVal val="#ppt_x"/>
                                          </p:val>
                                        </p:tav>
                                      </p:tavLst>
                                    </p:anim>
                                    <p:anim calcmode="lin" valueType="num">
                                      <p:cBhvr additive="base">
                                        <p:cTn id="134" dur="500" fill="hold"/>
                                        <p:tgtEl>
                                          <p:spTgt spid="84012"/>
                                        </p:tgtEl>
                                        <p:attrNameLst>
                                          <p:attrName>ppt_y</p:attrName>
                                        </p:attrNameLst>
                                      </p:cBhvr>
                                      <p:tavLst>
                                        <p:tav tm="0">
                                          <p:val>
                                            <p:strVal val="#ppt_y"/>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nodeType="clickEffect">
                                  <p:stCondLst>
                                    <p:cond delay="0"/>
                                  </p:stCondLst>
                                  <p:childTnLst>
                                    <p:set>
                                      <p:cBhvr>
                                        <p:cTn id="138" dur="1" fill="hold">
                                          <p:stCondLst>
                                            <p:cond delay="0"/>
                                          </p:stCondLst>
                                        </p:cTn>
                                        <p:tgtEl>
                                          <p:spTgt spid="84013"/>
                                        </p:tgtEl>
                                        <p:attrNameLst>
                                          <p:attrName>style.visibility</p:attrName>
                                        </p:attrNameLst>
                                      </p:cBhvr>
                                      <p:to>
                                        <p:strVal val="visible"/>
                                      </p:to>
                                    </p:set>
                                    <p:anim calcmode="lin" valueType="num">
                                      <p:cBhvr additive="base">
                                        <p:cTn id="139" dur="500" fill="hold"/>
                                        <p:tgtEl>
                                          <p:spTgt spid="84013"/>
                                        </p:tgtEl>
                                        <p:attrNameLst>
                                          <p:attrName>ppt_x</p:attrName>
                                        </p:attrNameLst>
                                      </p:cBhvr>
                                      <p:tavLst>
                                        <p:tav tm="0">
                                          <p:val>
                                            <p:strVal val="0-#ppt_w/2"/>
                                          </p:val>
                                        </p:tav>
                                        <p:tav tm="100000">
                                          <p:val>
                                            <p:strVal val="#ppt_x"/>
                                          </p:val>
                                        </p:tav>
                                      </p:tavLst>
                                    </p:anim>
                                    <p:anim calcmode="lin" valueType="num">
                                      <p:cBhvr additive="base">
                                        <p:cTn id="140" dur="500" fill="hold"/>
                                        <p:tgtEl>
                                          <p:spTgt spid="84013"/>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84014"/>
                                        </p:tgtEl>
                                        <p:attrNameLst>
                                          <p:attrName>style.visibility</p:attrName>
                                        </p:attrNameLst>
                                      </p:cBhvr>
                                      <p:to>
                                        <p:strVal val="visible"/>
                                      </p:to>
                                    </p:set>
                                    <p:anim calcmode="lin" valueType="num">
                                      <p:cBhvr additive="base">
                                        <p:cTn id="145" dur="500" fill="hold"/>
                                        <p:tgtEl>
                                          <p:spTgt spid="84014"/>
                                        </p:tgtEl>
                                        <p:attrNameLst>
                                          <p:attrName>ppt_x</p:attrName>
                                        </p:attrNameLst>
                                      </p:cBhvr>
                                      <p:tavLst>
                                        <p:tav tm="0">
                                          <p:val>
                                            <p:strVal val="0-#ppt_w/2"/>
                                          </p:val>
                                        </p:tav>
                                        <p:tav tm="100000">
                                          <p:val>
                                            <p:strVal val="#ppt_x"/>
                                          </p:val>
                                        </p:tav>
                                      </p:tavLst>
                                    </p:anim>
                                    <p:anim calcmode="lin" valueType="num">
                                      <p:cBhvr additive="base">
                                        <p:cTn id="146" dur="500" fill="hold"/>
                                        <p:tgtEl>
                                          <p:spTgt spid="84014"/>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84015"/>
                                        </p:tgtEl>
                                        <p:attrNameLst>
                                          <p:attrName>style.visibility</p:attrName>
                                        </p:attrNameLst>
                                      </p:cBhvr>
                                      <p:to>
                                        <p:strVal val="visible"/>
                                      </p:to>
                                    </p:set>
                                    <p:anim calcmode="lin" valueType="num">
                                      <p:cBhvr additive="base">
                                        <p:cTn id="151" dur="500" fill="hold"/>
                                        <p:tgtEl>
                                          <p:spTgt spid="84015"/>
                                        </p:tgtEl>
                                        <p:attrNameLst>
                                          <p:attrName>ppt_x</p:attrName>
                                        </p:attrNameLst>
                                      </p:cBhvr>
                                      <p:tavLst>
                                        <p:tav tm="0">
                                          <p:val>
                                            <p:strVal val="0-#ppt_w/2"/>
                                          </p:val>
                                        </p:tav>
                                        <p:tav tm="100000">
                                          <p:val>
                                            <p:strVal val="#ppt_x"/>
                                          </p:val>
                                        </p:tav>
                                      </p:tavLst>
                                    </p:anim>
                                    <p:anim calcmode="lin" valueType="num">
                                      <p:cBhvr additive="base">
                                        <p:cTn id="152" dur="500" fill="hold"/>
                                        <p:tgtEl>
                                          <p:spTgt spid="84015"/>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84016"/>
                                        </p:tgtEl>
                                        <p:attrNameLst>
                                          <p:attrName>style.visibility</p:attrName>
                                        </p:attrNameLst>
                                      </p:cBhvr>
                                      <p:to>
                                        <p:strVal val="visible"/>
                                      </p:to>
                                    </p:set>
                                    <p:anim calcmode="lin" valueType="num">
                                      <p:cBhvr additive="base">
                                        <p:cTn id="157" dur="500" fill="hold"/>
                                        <p:tgtEl>
                                          <p:spTgt spid="84016"/>
                                        </p:tgtEl>
                                        <p:attrNameLst>
                                          <p:attrName>ppt_x</p:attrName>
                                        </p:attrNameLst>
                                      </p:cBhvr>
                                      <p:tavLst>
                                        <p:tav tm="0">
                                          <p:val>
                                            <p:strVal val="0-#ppt_w/2"/>
                                          </p:val>
                                        </p:tav>
                                        <p:tav tm="100000">
                                          <p:val>
                                            <p:strVal val="#ppt_x"/>
                                          </p:val>
                                        </p:tav>
                                      </p:tavLst>
                                    </p:anim>
                                    <p:anim calcmode="lin" valueType="num">
                                      <p:cBhvr additive="base">
                                        <p:cTn id="158" dur="500" fill="hold"/>
                                        <p:tgtEl>
                                          <p:spTgt spid="84016"/>
                                        </p:tgtEl>
                                        <p:attrNameLst>
                                          <p:attrName>ppt_y</p:attrName>
                                        </p:attrNameLst>
                                      </p:cBhvr>
                                      <p:tavLst>
                                        <p:tav tm="0">
                                          <p:val>
                                            <p:strVal val="#ppt_y"/>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84017"/>
                                        </p:tgtEl>
                                        <p:attrNameLst>
                                          <p:attrName>style.visibility</p:attrName>
                                        </p:attrNameLst>
                                      </p:cBhvr>
                                      <p:to>
                                        <p:strVal val="visible"/>
                                      </p:to>
                                    </p:set>
                                    <p:anim calcmode="lin" valueType="num">
                                      <p:cBhvr additive="base">
                                        <p:cTn id="163" dur="500" fill="hold"/>
                                        <p:tgtEl>
                                          <p:spTgt spid="84017"/>
                                        </p:tgtEl>
                                        <p:attrNameLst>
                                          <p:attrName>ppt_x</p:attrName>
                                        </p:attrNameLst>
                                      </p:cBhvr>
                                      <p:tavLst>
                                        <p:tav tm="0">
                                          <p:val>
                                            <p:strVal val="0-#ppt_w/2"/>
                                          </p:val>
                                        </p:tav>
                                        <p:tav tm="100000">
                                          <p:val>
                                            <p:strVal val="#ppt_x"/>
                                          </p:val>
                                        </p:tav>
                                      </p:tavLst>
                                    </p:anim>
                                    <p:anim calcmode="lin" valueType="num">
                                      <p:cBhvr additive="base">
                                        <p:cTn id="164" dur="500" fill="hold"/>
                                        <p:tgtEl>
                                          <p:spTgt spid="84017"/>
                                        </p:tgtEl>
                                        <p:attrNameLst>
                                          <p:attrName>ppt_y</p:attrName>
                                        </p:attrNameLst>
                                      </p:cBhvr>
                                      <p:tavLst>
                                        <p:tav tm="0">
                                          <p:val>
                                            <p:strVal val="#ppt_y"/>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8" fill="hold" grpId="0" nodeType="clickEffect">
                                  <p:stCondLst>
                                    <p:cond delay="0"/>
                                  </p:stCondLst>
                                  <p:childTnLst>
                                    <p:set>
                                      <p:cBhvr>
                                        <p:cTn id="168" dur="1" fill="hold">
                                          <p:stCondLst>
                                            <p:cond delay="0"/>
                                          </p:stCondLst>
                                        </p:cTn>
                                        <p:tgtEl>
                                          <p:spTgt spid="84018"/>
                                        </p:tgtEl>
                                        <p:attrNameLst>
                                          <p:attrName>style.visibility</p:attrName>
                                        </p:attrNameLst>
                                      </p:cBhvr>
                                      <p:to>
                                        <p:strVal val="visible"/>
                                      </p:to>
                                    </p:set>
                                    <p:anim calcmode="lin" valueType="num">
                                      <p:cBhvr additive="base">
                                        <p:cTn id="169" dur="500" fill="hold"/>
                                        <p:tgtEl>
                                          <p:spTgt spid="84018"/>
                                        </p:tgtEl>
                                        <p:attrNameLst>
                                          <p:attrName>ppt_x</p:attrName>
                                        </p:attrNameLst>
                                      </p:cBhvr>
                                      <p:tavLst>
                                        <p:tav tm="0">
                                          <p:val>
                                            <p:strVal val="0-#ppt_w/2"/>
                                          </p:val>
                                        </p:tav>
                                        <p:tav tm="100000">
                                          <p:val>
                                            <p:strVal val="#ppt_x"/>
                                          </p:val>
                                        </p:tav>
                                      </p:tavLst>
                                    </p:anim>
                                    <p:anim calcmode="lin" valueType="num">
                                      <p:cBhvr additive="base">
                                        <p:cTn id="170" dur="500" fill="hold"/>
                                        <p:tgtEl>
                                          <p:spTgt spid="84018"/>
                                        </p:tgtEl>
                                        <p:attrNameLst>
                                          <p:attrName>ppt_y</p:attrName>
                                        </p:attrNameLst>
                                      </p:cBhvr>
                                      <p:tavLst>
                                        <p:tav tm="0">
                                          <p:val>
                                            <p:strVal val="#ppt_y"/>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84019"/>
                                        </p:tgtEl>
                                        <p:attrNameLst>
                                          <p:attrName>style.visibility</p:attrName>
                                        </p:attrNameLst>
                                      </p:cBhvr>
                                      <p:to>
                                        <p:strVal val="visible"/>
                                      </p:to>
                                    </p:set>
                                    <p:anim calcmode="lin" valueType="num">
                                      <p:cBhvr additive="base">
                                        <p:cTn id="175" dur="500" fill="hold"/>
                                        <p:tgtEl>
                                          <p:spTgt spid="84019"/>
                                        </p:tgtEl>
                                        <p:attrNameLst>
                                          <p:attrName>ppt_x</p:attrName>
                                        </p:attrNameLst>
                                      </p:cBhvr>
                                      <p:tavLst>
                                        <p:tav tm="0">
                                          <p:val>
                                            <p:strVal val="0-#ppt_w/2"/>
                                          </p:val>
                                        </p:tav>
                                        <p:tav tm="100000">
                                          <p:val>
                                            <p:strVal val="#ppt_x"/>
                                          </p:val>
                                        </p:tav>
                                      </p:tavLst>
                                    </p:anim>
                                    <p:anim calcmode="lin" valueType="num">
                                      <p:cBhvr additive="base">
                                        <p:cTn id="176" dur="500" fill="hold"/>
                                        <p:tgtEl>
                                          <p:spTgt spid="84019"/>
                                        </p:tgtEl>
                                        <p:attrNameLst>
                                          <p:attrName>ppt_y</p:attrName>
                                        </p:attrNameLst>
                                      </p:cBhvr>
                                      <p:tavLst>
                                        <p:tav tm="0">
                                          <p:val>
                                            <p:strVal val="#ppt_y"/>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8" fill="hold" grpId="0" nodeType="clickEffect">
                                  <p:stCondLst>
                                    <p:cond delay="0"/>
                                  </p:stCondLst>
                                  <p:childTnLst>
                                    <p:set>
                                      <p:cBhvr>
                                        <p:cTn id="180" dur="1" fill="hold">
                                          <p:stCondLst>
                                            <p:cond delay="0"/>
                                          </p:stCondLst>
                                        </p:cTn>
                                        <p:tgtEl>
                                          <p:spTgt spid="84020"/>
                                        </p:tgtEl>
                                        <p:attrNameLst>
                                          <p:attrName>style.visibility</p:attrName>
                                        </p:attrNameLst>
                                      </p:cBhvr>
                                      <p:to>
                                        <p:strVal val="visible"/>
                                      </p:to>
                                    </p:set>
                                    <p:anim calcmode="lin" valueType="num">
                                      <p:cBhvr additive="base">
                                        <p:cTn id="181" dur="500" fill="hold"/>
                                        <p:tgtEl>
                                          <p:spTgt spid="84020"/>
                                        </p:tgtEl>
                                        <p:attrNameLst>
                                          <p:attrName>ppt_x</p:attrName>
                                        </p:attrNameLst>
                                      </p:cBhvr>
                                      <p:tavLst>
                                        <p:tav tm="0">
                                          <p:val>
                                            <p:strVal val="0-#ppt_w/2"/>
                                          </p:val>
                                        </p:tav>
                                        <p:tav tm="100000">
                                          <p:val>
                                            <p:strVal val="#ppt_x"/>
                                          </p:val>
                                        </p:tav>
                                      </p:tavLst>
                                    </p:anim>
                                    <p:anim calcmode="lin" valueType="num">
                                      <p:cBhvr additive="base">
                                        <p:cTn id="182" dur="500" fill="hold"/>
                                        <p:tgtEl>
                                          <p:spTgt spid="84020"/>
                                        </p:tgtEl>
                                        <p:attrNameLst>
                                          <p:attrName>ppt_y</p:attrName>
                                        </p:attrNameLst>
                                      </p:cBhvr>
                                      <p:tavLst>
                                        <p:tav tm="0">
                                          <p:val>
                                            <p:strVal val="#ppt_y"/>
                                          </p:val>
                                        </p:tav>
                                        <p:tav tm="100000">
                                          <p:val>
                                            <p:strVal val="#ppt_y"/>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84021"/>
                                        </p:tgtEl>
                                        <p:attrNameLst>
                                          <p:attrName>style.visibility</p:attrName>
                                        </p:attrNameLst>
                                      </p:cBhvr>
                                      <p:to>
                                        <p:strVal val="visible"/>
                                      </p:to>
                                    </p:set>
                                    <p:anim calcmode="lin" valueType="num">
                                      <p:cBhvr additive="base">
                                        <p:cTn id="187" dur="500" fill="hold"/>
                                        <p:tgtEl>
                                          <p:spTgt spid="84021"/>
                                        </p:tgtEl>
                                        <p:attrNameLst>
                                          <p:attrName>ppt_x</p:attrName>
                                        </p:attrNameLst>
                                      </p:cBhvr>
                                      <p:tavLst>
                                        <p:tav tm="0">
                                          <p:val>
                                            <p:strVal val="0-#ppt_w/2"/>
                                          </p:val>
                                        </p:tav>
                                        <p:tav tm="100000">
                                          <p:val>
                                            <p:strVal val="#ppt_x"/>
                                          </p:val>
                                        </p:tav>
                                      </p:tavLst>
                                    </p:anim>
                                    <p:anim calcmode="lin" valueType="num">
                                      <p:cBhvr additive="base">
                                        <p:cTn id="188" dur="500" fill="hold"/>
                                        <p:tgtEl>
                                          <p:spTgt spid="84021"/>
                                        </p:tgtEl>
                                        <p:attrNameLst>
                                          <p:attrName>ppt_y</p:attrName>
                                        </p:attrNameLst>
                                      </p:cBhvr>
                                      <p:tavLst>
                                        <p:tav tm="0">
                                          <p:val>
                                            <p:strVal val="#ppt_y"/>
                                          </p:val>
                                        </p:tav>
                                        <p:tav tm="100000">
                                          <p:val>
                                            <p:strVal val="#ppt_y"/>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 presetClass="entr" presetSubtype="8" fill="hold" grpId="0" nodeType="clickEffect">
                                  <p:stCondLst>
                                    <p:cond delay="0"/>
                                  </p:stCondLst>
                                  <p:childTnLst>
                                    <p:set>
                                      <p:cBhvr>
                                        <p:cTn id="192" dur="1" fill="hold">
                                          <p:stCondLst>
                                            <p:cond delay="0"/>
                                          </p:stCondLst>
                                        </p:cTn>
                                        <p:tgtEl>
                                          <p:spTgt spid="84022"/>
                                        </p:tgtEl>
                                        <p:attrNameLst>
                                          <p:attrName>style.visibility</p:attrName>
                                        </p:attrNameLst>
                                      </p:cBhvr>
                                      <p:to>
                                        <p:strVal val="visible"/>
                                      </p:to>
                                    </p:set>
                                    <p:anim calcmode="lin" valueType="num">
                                      <p:cBhvr additive="base">
                                        <p:cTn id="193" dur="500" fill="hold"/>
                                        <p:tgtEl>
                                          <p:spTgt spid="84022"/>
                                        </p:tgtEl>
                                        <p:attrNameLst>
                                          <p:attrName>ppt_x</p:attrName>
                                        </p:attrNameLst>
                                      </p:cBhvr>
                                      <p:tavLst>
                                        <p:tav tm="0">
                                          <p:val>
                                            <p:strVal val="0-#ppt_w/2"/>
                                          </p:val>
                                        </p:tav>
                                        <p:tav tm="100000">
                                          <p:val>
                                            <p:strVal val="#ppt_x"/>
                                          </p:val>
                                        </p:tav>
                                      </p:tavLst>
                                    </p:anim>
                                    <p:anim calcmode="lin" valueType="num">
                                      <p:cBhvr additive="base">
                                        <p:cTn id="194" dur="500" fill="hold"/>
                                        <p:tgtEl>
                                          <p:spTgt spid="84022"/>
                                        </p:tgtEl>
                                        <p:attrNameLst>
                                          <p:attrName>ppt_y</p:attrName>
                                        </p:attrNameLst>
                                      </p:cBhvr>
                                      <p:tavLst>
                                        <p:tav tm="0">
                                          <p:val>
                                            <p:strVal val="#ppt_y"/>
                                          </p:val>
                                        </p:tav>
                                        <p:tav tm="100000">
                                          <p:val>
                                            <p:strVal val="#ppt_y"/>
                                          </p:val>
                                        </p:tav>
                                      </p:tavLst>
                                    </p:anim>
                                  </p:childTnLst>
                                </p:cTn>
                              </p:par>
                            </p:childTnLst>
                          </p:cTn>
                        </p:par>
                      </p:childTnLst>
                    </p:cTn>
                  </p:par>
                  <p:par>
                    <p:cTn id="195" fill="hold" nodeType="clickPar">
                      <p:stCondLst>
                        <p:cond delay="indefinite"/>
                      </p:stCondLst>
                      <p:childTnLst>
                        <p:par>
                          <p:cTn id="196" fill="hold" nodeType="withGroup">
                            <p:stCondLst>
                              <p:cond delay="0"/>
                            </p:stCondLst>
                            <p:childTnLst>
                              <p:par>
                                <p:cTn id="197" presetID="2" presetClass="entr" presetSubtype="8" fill="hold" nodeType="clickEffect">
                                  <p:stCondLst>
                                    <p:cond delay="0"/>
                                  </p:stCondLst>
                                  <p:childTnLst>
                                    <p:set>
                                      <p:cBhvr>
                                        <p:cTn id="198" dur="1" fill="hold">
                                          <p:stCondLst>
                                            <p:cond delay="0"/>
                                          </p:stCondLst>
                                        </p:cTn>
                                        <p:tgtEl>
                                          <p:spTgt spid="84023"/>
                                        </p:tgtEl>
                                        <p:attrNameLst>
                                          <p:attrName>style.visibility</p:attrName>
                                        </p:attrNameLst>
                                      </p:cBhvr>
                                      <p:to>
                                        <p:strVal val="visible"/>
                                      </p:to>
                                    </p:set>
                                    <p:anim calcmode="lin" valueType="num">
                                      <p:cBhvr additive="base">
                                        <p:cTn id="199" dur="500" fill="hold"/>
                                        <p:tgtEl>
                                          <p:spTgt spid="84023"/>
                                        </p:tgtEl>
                                        <p:attrNameLst>
                                          <p:attrName>ppt_x</p:attrName>
                                        </p:attrNameLst>
                                      </p:cBhvr>
                                      <p:tavLst>
                                        <p:tav tm="0">
                                          <p:val>
                                            <p:strVal val="0-#ppt_w/2"/>
                                          </p:val>
                                        </p:tav>
                                        <p:tav tm="100000">
                                          <p:val>
                                            <p:strVal val="#ppt_x"/>
                                          </p:val>
                                        </p:tav>
                                      </p:tavLst>
                                    </p:anim>
                                    <p:anim calcmode="lin" valueType="num">
                                      <p:cBhvr additive="base">
                                        <p:cTn id="200" dur="500" fill="hold"/>
                                        <p:tgtEl>
                                          <p:spTgt spid="84023"/>
                                        </p:tgtEl>
                                        <p:attrNameLst>
                                          <p:attrName>ppt_y</p:attrName>
                                        </p:attrNameLst>
                                      </p:cBhvr>
                                      <p:tavLst>
                                        <p:tav tm="0">
                                          <p:val>
                                            <p:strVal val="#ppt_y"/>
                                          </p:val>
                                        </p:tav>
                                        <p:tav tm="100000">
                                          <p:val>
                                            <p:strVal val="#ppt_y"/>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84024"/>
                                        </p:tgtEl>
                                        <p:attrNameLst>
                                          <p:attrName>style.visibility</p:attrName>
                                        </p:attrNameLst>
                                      </p:cBhvr>
                                      <p:to>
                                        <p:strVal val="visible"/>
                                      </p:to>
                                    </p:set>
                                    <p:anim calcmode="lin" valueType="num">
                                      <p:cBhvr additive="base">
                                        <p:cTn id="205" dur="500" fill="hold"/>
                                        <p:tgtEl>
                                          <p:spTgt spid="84024"/>
                                        </p:tgtEl>
                                        <p:attrNameLst>
                                          <p:attrName>ppt_x</p:attrName>
                                        </p:attrNameLst>
                                      </p:cBhvr>
                                      <p:tavLst>
                                        <p:tav tm="0">
                                          <p:val>
                                            <p:strVal val="0-#ppt_w/2"/>
                                          </p:val>
                                        </p:tav>
                                        <p:tav tm="100000">
                                          <p:val>
                                            <p:strVal val="#ppt_x"/>
                                          </p:val>
                                        </p:tav>
                                      </p:tavLst>
                                    </p:anim>
                                    <p:anim calcmode="lin" valueType="num">
                                      <p:cBhvr additive="base">
                                        <p:cTn id="206" dur="500" fill="hold"/>
                                        <p:tgtEl>
                                          <p:spTgt spid="84024"/>
                                        </p:tgtEl>
                                        <p:attrNameLst>
                                          <p:attrName>ppt_y</p:attrName>
                                        </p:attrNameLst>
                                      </p:cBhvr>
                                      <p:tavLst>
                                        <p:tav tm="0">
                                          <p:val>
                                            <p:strVal val="#ppt_y"/>
                                          </p:val>
                                        </p:tav>
                                        <p:tav tm="100000">
                                          <p:val>
                                            <p:strVal val="#ppt_y"/>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8" fill="hold" grpId="0" nodeType="clickEffect">
                                  <p:stCondLst>
                                    <p:cond delay="0"/>
                                  </p:stCondLst>
                                  <p:childTnLst>
                                    <p:set>
                                      <p:cBhvr>
                                        <p:cTn id="210" dur="1" fill="hold">
                                          <p:stCondLst>
                                            <p:cond delay="0"/>
                                          </p:stCondLst>
                                        </p:cTn>
                                        <p:tgtEl>
                                          <p:spTgt spid="84025"/>
                                        </p:tgtEl>
                                        <p:attrNameLst>
                                          <p:attrName>style.visibility</p:attrName>
                                        </p:attrNameLst>
                                      </p:cBhvr>
                                      <p:to>
                                        <p:strVal val="visible"/>
                                      </p:to>
                                    </p:set>
                                    <p:anim calcmode="lin" valueType="num">
                                      <p:cBhvr additive="base">
                                        <p:cTn id="211" dur="500" fill="hold"/>
                                        <p:tgtEl>
                                          <p:spTgt spid="84025"/>
                                        </p:tgtEl>
                                        <p:attrNameLst>
                                          <p:attrName>ppt_x</p:attrName>
                                        </p:attrNameLst>
                                      </p:cBhvr>
                                      <p:tavLst>
                                        <p:tav tm="0">
                                          <p:val>
                                            <p:strVal val="0-#ppt_w/2"/>
                                          </p:val>
                                        </p:tav>
                                        <p:tav tm="100000">
                                          <p:val>
                                            <p:strVal val="#ppt_x"/>
                                          </p:val>
                                        </p:tav>
                                      </p:tavLst>
                                    </p:anim>
                                    <p:anim calcmode="lin" valueType="num">
                                      <p:cBhvr additive="base">
                                        <p:cTn id="212" dur="500" fill="hold"/>
                                        <p:tgtEl>
                                          <p:spTgt spid="84025"/>
                                        </p:tgtEl>
                                        <p:attrNameLst>
                                          <p:attrName>ppt_y</p:attrName>
                                        </p:attrNameLst>
                                      </p:cBhvr>
                                      <p:tavLst>
                                        <p:tav tm="0">
                                          <p:val>
                                            <p:strVal val="#ppt_y"/>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84026"/>
                                        </p:tgtEl>
                                        <p:attrNameLst>
                                          <p:attrName>style.visibility</p:attrName>
                                        </p:attrNameLst>
                                      </p:cBhvr>
                                      <p:to>
                                        <p:strVal val="visible"/>
                                      </p:to>
                                    </p:set>
                                    <p:anim calcmode="lin" valueType="num">
                                      <p:cBhvr additive="base">
                                        <p:cTn id="217" dur="500" fill="hold"/>
                                        <p:tgtEl>
                                          <p:spTgt spid="84026"/>
                                        </p:tgtEl>
                                        <p:attrNameLst>
                                          <p:attrName>ppt_x</p:attrName>
                                        </p:attrNameLst>
                                      </p:cBhvr>
                                      <p:tavLst>
                                        <p:tav tm="0">
                                          <p:val>
                                            <p:strVal val="0-#ppt_w/2"/>
                                          </p:val>
                                        </p:tav>
                                        <p:tav tm="100000">
                                          <p:val>
                                            <p:strVal val="#ppt_x"/>
                                          </p:val>
                                        </p:tav>
                                      </p:tavLst>
                                    </p:anim>
                                    <p:anim calcmode="lin" valueType="num">
                                      <p:cBhvr additive="base">
                                        <p:cTn id="218" dur="500" fill="hold"/>
                                        <p:tgtEl>
                                          <p:spTgt spid="84026"/>
                                        </p:tgtEl>
                                        <p:attrNameLst>
                                          <p:attrName>ppt_y</p:attrName>
                                        </p:attrNameLst>
                                      </p:cBhvr>
                                      <p:tavLst>
                                        <p:tav tm="0">
                                          <p:val>
                                            <p:strVal val="#ppt_y"/>
                                          </p:val>
                                        </p:tav>
                                        <p:tav tm="100000">
                                          <p:val>
                                            <p:strVal val="#ppt_y"/>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84027"/>
                                        </p:tgtEl>
                                        <p:attrNameLst>
                                          <p:attrName>style.visibility</p:attrName>
                                        </p:attrNameLst>
                                      </p:cBhvr>
                                      <p:to>
                                        <p:strVal val="visible"/>
                                      </p:to>
                                    </p:set>
                                    <p:anim calcmode="lin" valueType="num">
                                      <p:cBhvr additive="base">
                                        <p:cTn id="223" dur="500" fill="hold"/>
                                        <p:tgtEl>
                                          <p:spTgt spid="84027"/>
                                        </p:tgtEl>
                                        <p:attrNameLst>
                                          <p:attrName>ppt_x</p:attrName>
                                        </p:attrNameLst>
                                      </p:cBhvr>
                                      <p:tavLst>
                                        <p:tav tm="0">
                                          <p:val>
                                            <p:strVal val="0-#ppt_w/2"/>
                                          </p:val>
                                        </p:tav>
                                        <p:tav tm="100000">
                                          <p:val>
                                            <p:strVal val="#ppt_x"/>
                                          </p:val>
                                        </p:tav>
                                      </p:tavLst>
                                    </p:anim>
                                    <p:anim calcmode="lin" valueType="num">
                                      <p:cBhvr additive="base">
                                        <p:cTn id="224" dur="500" fill="hold"/>
                                        <p:tgtEl>
                                          <p:spTgt spid="84027"/>
                                        </p:tgtEl>
                                        <p:attrNameLst>
                                          <p:attrName>ppt_y</p:attrName>
                                        </p:attrNameLst>
                                      </p:cBhvr>
                                      <p:tavLst>
                                        <p:tav tm="0">
                                          <p:val>
                                            <p:strVal val="#ppt_y"/>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2" presetClass="entr" presetSubtype="8" fill="hold" grpId="0" nodeType="clickEffect">
                                  <p:stCondLst>
                                    <p:cond delay="0"/>
                                  </p:stCondLst>
                                  <p:childTnLst>
                                    <p:set>
                                      <p:cBhvr>
                                        <p:cTn id="228" dur="1" fill="hold">
                                          <p:stCondLst>
                                            <p:cond delay="0"/>
                                          </p:stCondLst>
                                        </p:cTn>
                                        <p:tgtEl>
                                          <p:spTgt spid="84029"/>
                                        </p:tgtEl>
                                        <p:attrNameLst>
                                          <p:attrName>style.visibility</p:attrName>
                                        </p:attrNameLst>
                                      </p:cBhvr>
                                      <p:to>
                                        <p:strVal val="visible"/>
                                      </p:to>
                                    </p:set>
                                    <p:anim calcmode="lin" valueType="num">
                                      <p:cBhvr additive="base">
                                        <p:cTn id="229" dur="500" fill="hold"/>
                                        <p:tgtEl>
                                          <p:spTgt spid="84029"/>
                                        </p:tgtEl>
                                        <p:attrNameLst>
                                          <p:attrName>ppt_x</p:attrName>
                                        </p:attrNameLst>
                                      </p:cBhvr>
                                      <p:tavLst>
                                        <p:tav tm="0">
                                          <p:val>
                                            <p:strVal val="0-#ppt_w/2"/>
                                          </p:val>
                                        </p:tav>
                                        <p:tav tm="100000">
                                          <p:val>
                                            <p:strVal val="#ppt_x"/>
                                          </p:val>
                                        </p:tav>
                                      </p:tavLst>
                                    </p:anim>
                                    <p:anim calcmode="lin" valueType="num">
                                      <p:cBhvr additive="base">
                                        <p:cTn id="230" dur="500" fill="hold"/>
                                        <p:tgtEl>
                                          <p:spTgt spid="84029"/>
                                        </p:tgtEl>
                                        <p:attrNameLst>
                                          <p:attrName>ppt_y</p:attrName>
                                        </p:attrNameLst>
                                      </p:cBhvr>
                                      <p:tavLst>
                                        <p:tav tm="0">
                                          <p:val>
                                            <p:strVal val="#ppt_y"/>
                                          </p:val>
                                        </p:tav>
                                        <p:tav tm="100000">
                                          <p:val>
                                            <p:strVal val="#ppt_y"/>
                                          </p:val>
                                        </p:tav>
                                      </p:tavLst>
                                    </p:anim>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84028"/>
                                        </p:tgtEl>
                                        <p:attrNameLst>
                                          <p:attrName>style.visibility</p:attrName>
                                        </p:attrNameLst>
                                      </p:cBhvr>
                                      <p:to>
                                        <p:strVal val="visible"/>
                                      </p:to>
                                    </p:set>
                                    <p:anim calcmode="lin" valueType="num">
                                      <p:cBhvr additive="base">
                                        <p:cTn id="235" dur="500" fill="hold"/>
                                        <p:tgtEl>
                                          <p:spTgt spid="84028"/>
                                        </p:tgtEl>
                                        <p:attrNameLst>
                                          <p:attrName>ppt_x</p:attrName>
                                        </p:attrNameLst>
                                      </p:cBhvr>
                                      <p:tavLst>
                                        <p:tav tm="0">
                                          <p:val>
                                            <p:strVal val="0-#ppt_w/2"/>
                                          </p:val>
                                        </p:tav>
                                        <p:tav tm="100000">
                                          <p:val>
                                            <p:strVal val="#ppt_x"/>
                                          </p:val>
                                        </p:tav>
                                      </p:tavLst>
                                    </p:anim>
                                    <p:anim calcmode="lin" valueType="num">
                                      <p:cBhvr additive="base">
                                        <p:cTn id="236" dur="500" fill="hold"/>
                                        <p:tgtEl>
                                          <p:spTgt spid="84028"/>
                                        </p:tgtEl>
                                        <p:attrNameLst>
                                          <p:attrName>ppt_y</p:attrName>
                                        </p:attrNameLst>
                                      </p:cBhvr>
                                      <p:tavLst>
                                        <p:tav tm="0">
                                          <p:val>
                                            <p:strVal val="#ppt_y"/>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84030"/>
                                        </p:tgtEl>
                                        <p:attrNameLst>
                                          <p:attrName>style.visibility</p:attrName>
                                        </p:attrNameLst>
                                      </p:cBhvr>
                                      <p:to>
                                        <p:strVal val="visible"/>
                                      </p:to>
                                    </p:set>
                                    <p:anim calcmode="lin" valueType="num">
                                      <p:cBhvr additive="base">
                                        <p:cTn id="241" dur="500" fill="hold"/>
                                        <p:tgtEl>
                                          <p:spTgt spid="84030"/>
                                        </p:tgtEl>
                                        <p:attrNameLst>
                                          <p:attrName>ppt_x</p:attrName>
                                        </p:attrNameLst>
                                      </p:cBhvr>
                                      <p:tavLst>
                                        <p:tav tm="0">
                                          <p:val>
                                            <p:strVal val="0-#ppt_w/2"/>
                                          </p:val>
                                        </p:tav>
                                        <p:tav tm="100000">
                                          <p:val>
                                            <p:strVal val="#ppt_x"/>
                                          </p:val>
                                        </p:tav>
                                      </p:tavLst>
                                    </p:anim>
                                    <p:anim calcmode="lin" valueType="num">
                                      <p:cBhvr additive="base">
                                        <p:cTn id="242" dur="500" fill="hold"/>
                                        <p:tgtEl>
                                          <p:spTgt spid="840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P spid="83994" grpId="0"/>
      <p:bldP spid="83996" grpId="0"/>
      <p:bldP spid="83997" grpId="0" animBg="1"/>
      <p:bldP spid="83999" grpId="0"/>
      <p:bldP spid="84000" grpId="0" animBg="1"/>
      <p:bldP spid="84002" grpId="0"/>
      <p:bldP spid="84003" grpId="0" animBg="1"/>
      <p:bldP spid="84005" grpId="0"/>
      <p:bldP spid="84006" grpId="0" animBg="1"/>
      <p:bldP spid="84008" grpId="0"/>
      <p:bldP spid="84009" grpId="0" animBg="1"/>
      <p:bldP spid="84011" grpId="0"/>
      <p:bldP spid="84012" grpId="0" animBg="1"/>
      <p:bldP spid="84014" grpId="0" animBg="1"/>
      <p:bldP spid="84015" grpId="0"/>
      <p:bldP spid="84016" grpId="0" animBg="1"/>
      <p:bldP spid="84017" grpId="0"/>
      <p:bldP spid="84018" grpId="0" animBg="1"/>
      <p:bldP spid="84019" grpId="0"/>
      <p:bldP spid="84020" grpId="0" animBg="1"/>
      <p:bldP spid="84021" grpId="0" animBg="1"/>
      <p:bldP spid="84022" grpId="0" animBg="1"/>
      <p:bldP spid="84024" grpId="0" animBg="1"/>
      <p:bldP spid="84025" grpId="0"/>
      <p:bldP spid="84026" grpId="0" animBg="1"/>
      <p:bldP spid="84027" grpId="0"/>
      <p:bldP spid="84028" grpId="0"/>
      <p:bldP spid="84029" grpId="0" animBg="1"/>
      <p:bldP spid="8403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4">
            <a:extLst>
              <a:ext uri="{FF2B5EF4-FFF2-40B4-BE49-F238E27FC236}">
                <a16:creationId xmlns:a16="http://schemas.microsoft.com/office/drawing/2014/main" id="{C5B45419-E82F-4906-8FD8-949CA6AFC91B}"/>
              </a:ext>
            </a:extLst>
          </p:cNvPr>
          <p:cNvSpPr txBox="1">
            <a:spLocks noChangeArrowheads="1"/>
          </p:cNvSpPr>
          <p:nvPr/>
        </p:nvSpPr>
        <p:spPr bwMode="auto">
          <a:xfrm>
            <a:off x="1437618" y="693571"/>
            <a:ext cx="6176691" cy="133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963" dirty="0">
                <a:solidFill>
                  <a:srgbClr val="CC3300"/>
                </a:solidFill>
                <a:latin typeface="宋体" panose="02010600030101010101" pitchFamily="2" charset="-122"/>
              </a:rPr>
              <a:t>中缀表达式计算过程</a:t>
            </a:r>
            <a:r>
              <a:rPr lang="zh-CN" altLang="en-US" sz="2540" dirty="0">
                <a:solidFill>
                  <a:srgbClr val="CC3300"/>
                </a:solidFill>
                <a:latin typeface="宋体" panose="02010600030101010101" pitchFamily="2" charset="-122"/>
              </a:rPr>
              <a:t>：</a:t>
            </a:r>
          </a:p>
          <a:p>
            <a:pPr>
              <a:buFont typeface="Arial" panose="020B0604020202020204" pitchFamily="34" charset="0"/>
              <a:buNone/>
            </a:pPr>
            <a:r>
              <a:rPr lang="zh-CN" altLang="en-US" sz="2540" dirty="0">
                <a:latin typeface="宋体" panose="02010600030101010101" pitchFamily="2" charset="-122"/>
              </a:rPr>
              <a:t>       使用两个栈：</a:t>
            </a:r>
            <a:r>
              <a:rPr lang="en-US" altLang="zh-CN" sz="2540" dirty="0">
                <a:latin typeface="Times New Roman" panose="02020603050405020304" pitchFamily="18" charset="0"/>
              </a:rPr>
              <a:t>OPND</a:t>
            </a:r>
            <a:r>
              <a:rPr lang="zh-CN" altLang="en-US" sz="2540" dirty="0">
                <a:latin typeface="宋体" panose="02010600030101010101" pitchFamily="2" charset="-122"/>
              </a:rPr>
              <a:t>－存放操作数</a:t>
            </a:r>
          </a:p>
          <a:p>
            <a:pPr>
              <a:buFont typeface="Arial" panose="020B0604020202020204" pitchFamily="34" charset="0"/>
              <a:buNone/>
            </a:pPr>
            <a:r>
              <a:rPr lang="zh-CN" altLang="en-US" sz="2540" dirty="0">
                <a:latin typeface="宋体" panose="02010600030101010101" pitchFamily="2" charset="-122"/>
              </a:rPr>
              <a:t>                   </a:t>
            </a:r>
            <a:r>
              <a:rPr lang="en-US" altLang="zh-CN" sz="2540" dirty="0">
                <a:latin typeface="Times New Roman" panose="02020603050405020304" pitchFamily="18" charset="0"/>
              </a:rPr>
              <a:t>OPTR</a:t>
            </a:r>
            <a:r>
              <a:rPr lang="zh-CN" altLang="en-US" sz="2540" dirty="0">
                <a:latin typeface="宋体" panose="02010600030101010101" pitchFamily="2" charset="-122"/>
              </a:rPr>
              <a:t>－存放算符</a:t>
            </a:r>
          </a:p>
        </p:txBody>
      </p:sp>
      <p:sp>
        <p:nvSpPr>
          <p:cNvPr id="86019" name="Text Box 5">
            <a:extLst>
              <a:ext uri="{FF2B5EF4-FFF2-40B4-BE49-F238E27FC236}">
                <a16:creationId xmlns:a16="http://schemas.microsoft.com/office/drawing/2014/main" id="{87258B50-86F6-4881-9429-7FD238A47A5B}"/>
              </a:ext>
            </a:extLst>
          </p:cNvPr>
          <p:cNvSpPr txBox="1">
            <a:spLocks noChangeArrowheads="1"/>
          </p:cNvSpPr>
          <p:nvPr/>
        </p:nvSpPr>
        <p:spPr bwMode="auto">
          <a:xfrm>
            <a:off x="1437618" y="2277284"/>
            <a:ext cx="9582765" cy="354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25000"/>
              </a:lnSpc>
              <a:buFont typeface="Arial" panose="020B0604020202020204" pitchFamily="34" charset="0"/>
              <a:buNone/>
            </a:pPr>
            <a:r>
              <a:rPr lang="en-US" altLang="zh-CN" sz="2963" dirty="0">
                <a:latin typeface="宋体" panose="02010600030101010101" pitchFamily="2" charset="-122"/>
              </a:rPr>
              <a:t>1</a:t>
            </a:r>
            <a:r>
              <a:rPr lang="zh-CN" altLang="en-US" sz="2963" dirty="0">
                <a:latin typeface="宋体" panose="02010600030101010101" pitchFamily="2" charset="-122"/>
              </a:rPr>
              <a:t>）</a:t>
            </a:r>
            <a:r>
              <a:rPr lang="zh-CN" altLang="en-US" sz="2540" dirty="0">
                <a:latin typeface="宋体" panose="02010600030101010101" pitchFamily="2" charset="-122"/>
              </a:rPr>
              <a:t>置</a:t>
            </a:r>
            <a:r>
              <a:rPr lang="en-US" altLang="zh-CN" sz="2540" dirty="0">
                <a:latin typeface="Times New Roman" panose="02020603050405020304" pitchFamily="18" charset="0"/>
              </a:rPr>
              <a:t>OPND</a:t>
            </a:r>
            <a:r>
              <a:rPr lang="zh-CN" altLang="en-US" sz="2540" dirty="0">
                <a:latin typeface="宋体" panose="02010600030101010101" pitchFamily="2" charset="-122"/>
              </a:rPr>
              <a:t>栈为空，‘</a:t>
            </a:r>
            <a:r>
              <a:rPr lang="en-US" altLang="zh-CN" sz="2540" dirty="0">
                <a:latin typeface="Times New Roman" panose="02020603050405020304" pitchFamily="18" charset="0"/>
              </a:rPr>
              <a:t>#</a:t>
            </a:r>
            <a:r>
              <a:rPr lang="en-US" altLang="zh-CN" sz="2540" dirty="0">
                <a:latin typeface="宋体" panose="02010600030101010101" pitchFamily="2" charset="-122"/>
              </a:rPr>
              <a:t>’</a:t>
            </a:r>
            <a:r>
              <a:rPr lang="zh-CN" altLang="en-US" sz="2540" dirty="0">
                <a:latin typeface="宋体" panose="02010600030101010101" pitchFamily="2" charset="-122"/>
              </a:rPr>
              <a:t>作为</a:t>
            </a:r>
            <a:r>
              <a:rPr lang="en-US" altLang="zh-CN" sz="2540" dirty="0">
                <a:latin typeface="Times New Roman" panose="02020603050405020304" pitchFamily="18" charset="0"/>
              </a:rPr>
              <a:t>OPTR</a:t>
            </a:r>
            <a:r>
              <a:rPr lang="zh-CN" altLang="en-US" sz="2540" dirty="0">
                <a:latin typeface="宋体" panose="02010600030101010101" pitchFamily="2" charset="-122"/>
              </a:rPr>
              <a:t>栈的栈底元素</a:t>
            </a:r>
          </a:p>
          <a:p>
            <a:pPr>
              <a:lnSpc>
                <a:spcPct val="125000"/>
              </a:lnSpc>
              <a:buFont typeface="Arial" panose="020B0604020202020204" pitchFamily="34" charset="0"/>
              <a:buNone/>
            </a:pPr>
            <a:r>
              <a:rPr lang="en-US" altLang="zh-CN" sz="2540" dirty="0">
                <a:latin typeface="宋体" panose="02010600030101010101" pitchFamily="2" charset="-122"/>
              </a:rPr>
              <a:t>2</a:t>
            </a:r>
            <a:r>
              <a:rPr lang="zh-CN" altLang="en-US" sz="2540" dirty="0">
                <a:latin typeface="宋体" panose="02010600030101010101" pitchFamily="2" charset="-122"/>
              </a:rPr>
              <a:t>）从左到右依次读入表达式中的每个字符，执行：</a:t>
            </a:r>
          </a:p>
          <a:p>
            <a:pPr>
              <a:lnSpc>
                <a:spcPct val="125000"/>
              </a:lnSpc>
              <a:buFont typeface="Arial" panose="020B0604020202020204" pitchFamily="34" charset="0"/>
              <a:buNone/>
            </a:pPr>
            <a:r>
              <a:rPr lang="zh-CN" altLang="en-US" sz="2540" dirty="0">
                <a:latin typeface="宋体" panose="02010600030101010101" pitchFamily="2" charset="-122"/>
              </a:rPr>
              <a:t>    </a:t>
            </a:r>
            <a:r>
              <a:rPr lang="en-US" altLang="zh-CN" sz="1905" dirty="0"/>
              <a:t>﹡</a:t>
            </a:r>
            <a:r>
              <a:rPr lang="zh-CN" altLang="en-US" sz="2540" dirty="0">
                <a:latin typeface="宋体" panose="02010600030101010101" pitchFamily="2" charset="-122"/>
              </a:rPr>
              <a:t>若是操作数则进</a:t>
            </a:r>
            <a:r>
              <a:rPr lang="en-US" altLang="zh-CN" sz="2540" dirty="0">
                <a:latin typeface="Times New Roman" panose="02020603050405020304" pitchFamily="18" charset="0"/>
              </a:rPr>
              <a:t>OPND</a:t>
            </a:r>
            <a:r>
              <a:rPr lang="zh-CN" altLang="en-US" sz="2540" dirty="0">
                <a:latin typeface="宋体" panose="02010600030101010101" pitchFamily="2" charset="-122"/>
              </a:rPr>
              <a:t>栈，</a:t>
            </a:r>
          </a:p>
          <a:p>
            <a:pPr>
              <a:lnSpc>
                <a:spcPct val="125000"/>
              </a:lnSpc>
              <a:buFont typeface="Arial" panose="020B0604020202020204" pitchFamily="34" charset="0"/>
              <a:buNone/>
            </a:pPr>
            <a:r>
              <a:rPr lang="en-US" altLang="zh-CN" sz="1905" dirty="0"/>
              <a:t>          ﹡</a:t>
            </a:r>
            <a:r>
              <a:rPr lang="zh-CN" altLang="en-US" sz="2540" dirty="0">
                <a:latin typeface="宋体" panose="02010600030101010101" pitchFamily="2" charset="-122"/>
              </a:rPr>
              <a:t>若是操作符，和</a:t>
            </a:r>
            <a:r>
              <a:rPr lang="en-US" altLang="zh-CN" sz="2540" dirty="0">
                <a:latin typeface="Times New Roman" panose="02020603050405020304" pitchFamily="18" charset="0"/>
              </a:rPr>
              <a:t>OPTR</a:t>
            </a:r>
            <a:r>
              <a:rPr lang="zh-CN" altLang="en-US" sz="2540" dirty="0">
                <a:latin typeface="宋体" panose="02010600030101010101" pitchFamily="2" charset="-122"/>
              </a:rPr>
              <a:t>栈的栈顶元素比较优先级后做相应操；比自己优先级低，自己进栈，否则栈顶元素出栈，同时操作数出栈；</a:t>
            </a:r>
            <a:endParaRPr lang="en-US" altLang="zh-CN" sz="2540" dirty="0">
              <a:latin typeface="宋体" panose="02010600030101010101" pitchFamily="2" charset="-122"/>
            </a:endParaRPr>
          </a:p>
          <a:p>
            <a:pPr>
              <a:lnSpc>
                <a:spcPct val="125000"/>
              </a:lnSpc>
              <a:buFont typeface="Arial" panose="020B0604020202020204" pitchFamily="34" charset="0"/>
              <a:buNone/>
            </a:pPr>
            <a:r>
              <a:rPr lang="zh-CN" altLang="en-US" sz="2540" dirty="0">
                <a:latin typeface="宋体" panose="02010600030101010101" pitchFamily="2" charset="-122"/>
              </a:rPr>
              <a:t>（直接入栈；直到遇到表达式结束符</a:t>
            </a:r>
            <a:r>
              <a:rPr lang="en-US" altLang="zh-CN" sz="2540" dirty="0">
                <a:latin typeface="Times New Roman" panose="02020603050405020304" pitchFamily="18" charset="0"/>
              </a:rPr>
              <a:t>#</a:t>
            </a:r>
          </a:p>
          <a:p>
            <a:pPr>
              <a:lnSpc>
                <a:spcPct val="125000"/>
              </a:lnSpc>
              <a:buFont typeface="Arial" panose="020B0604020202020204" pitchFamily="34" charset="0"/>
              <a:buNone/>
            </a:pPr>
            <a:r>
              <a:rPr lang="en-US" altLang="zh-CN" sz="2540" dirty="0">
                <a:latin typeface="宋体" panose="02010600030101010101" pitchFamily="2" charset="-122"/>
              </a:rPr>
              <a:t>3</a:t>
            </a:r>
            <a:r>
              <a:rPr lang="zh-CN" altLang="en-US" sz="2540" dirty="0">
                <a:latin typeface="宋体" panose="02010600030101010101" pitchFamily="2" charset="-122"/>
              </a:rPr>
              <a:t>） 输出操作数栈</a:t>
            </a:r>
            <a:r>
              <a:rPr lang="en-US" altLang="zh-CN" sz="2540" dirty="0">
                <a:latin typeface="Times New Roman" panose="02020603050405020304" pitchFamily="18" charset="0"/>
              </a:rPr>
              <a:t>OPND</a:t>
            </a:r>
            <a:r>
              <a:rPr lang="zh-CN" altLang="en-US" sz="2540" dirty="0">
                <a:latin typeface="宋体" panose="02010600030101010101" pitchFamily="2" charset="-122"/>
              </a:rPr>
              <a:t>的栈顶元素。</a:t>
            </a:r>
            <a:endParaRPr lang="zh-CN" altLang="en-US" sz="2963" dirty="0">
              <a:latin typeface="宋体" panose="02010600030101010101" pitchFamily="2" charset="-122"/>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 calcmode="lin" valueType="num">
                                      <p:cBhvr additive="base">
                                        <p:cTn id="7" dur="500" fill="hold"/>
                                        <p:tgtEl>
                                          <p:spTgt spid="86019"/>
                                        </p:tgtEl>
                                        <p:attrNameLst>
                                          <p:attrName>ppt_x</p:attrName>
                                        </p:attrNameLst>
                                      </p:cBhvr>
                                      <p:tavLst>
                                        <p:tav tm="0">
                                          <p:val>
                                            <p:strVal val="0-#ppt_w/2"/>
                                          </p:val>
                                        </p:tav>
                                        <p:tav tm="100000">
                                          <p:val>
                                            <p:strVal val="#ppt_x"/>
                                          </p:val>
                                        </p:tav>
                                      </p:tavLst>
                                    </p:anim>
                                    <p:anim calcmode="lin" valueType="num">
                                      <p:cBhvr additive="base">
                                        <p:cTn id="8" dur="500" fill="hold"/>
                                        <p:tgtEl>
                                          <p:spTgt spid="860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2209182" y="1599417"/>
            <a:ext cx="9376803" cy="4930475"/>
          </a:xfrm>
        </p:spPr>
        <p:txBody>
          <a:bodyPr/>
          <a:lstStyle/>
          <a:p>
            <a:pPr marL="0" indent="0" defTabSz="967710">
              <a:lnSpc>
                <a:spcPct val="100000"/>
              </a:lnSpc>
              <a:buNone/>
            </a:pPr>
            <a:r>
              <a:rPr lang="zh-CN" altLang="en-US" sz="2800" b="1" dirty="0">
                <a:latin typeface="宋体" panose="02010600030101010101" pitchFamily="2" charset="-122"/>
              </a:rPr>
              <a:t>任何一个表达式都是由操作数、运算符和界限符组成；</a:t>
            </a:r>
            <a:endParaRPr lang="en-US" altLang="zh-CN" sz="2800" b="1" dirty="0">
              <a:latin typeface="宋体" panose="02010600030101010101" pitchFamily="2" charset="-122"/>
            </a:endParaRPr>
          </a:p>
          <a:p>
            <a:pPr marL="0" indent="0" defTabSz="967710">
              <a:lnSpc>
                <a:spcPct val="100000"/>
              </a:lnSpc>
              <a:buNone/>
            </a:pPr>
            <a:endParaRPr lang="en-US" altLang="zh-CN" sz="2800" b="1" dirty="0">
              <a:latin typeface="宋体" panose="02010600030101010101" pitchFamily="2" charset="-122"/>
            </a:endParaRPr>
          </a:p>
          <a:p>
            <a:pPr marL="0" indent="0" defTabSz="967710">
              <a:lnSpc>
                <a:spcPct val="100000"/>
              </a:lnSpc>
              <a:buNone/>
            </a:pPr>
            <a:r>
              <a:rPr lang="zh-CN" altLang="en-US" sz="2800" b="1" dirty="0">
                <a:solidFill>
                  <a:srgbClr val="002060"/>
                </a:solidFill>
                <a:latin typeface="宋体" panose="02010600030101010101" pitchFamily="2" charset="-122"/>
              </a:rPr>
              <a:t>界限符</a:t>
            </a:r>
            <a:r>
              <a:rPr lang="zh-CN" altLang="en-US" sz="2800" b="1" dirty="0">
                <a:latin typeface="宋体" panose="02010600030101010101" pitchFamily="2" charset="-122"/>
              </a:rPr>
              <a:t>：左右括号，表达式结束符；</a:t>
            </a:r>
            <a:endParaRPr lang="en-US" altLang="zh-CN" sz="2800" b="1" dirty="0">
              <a:latin typeface="宋体" panose="02010600030101010101" pitchFamily="2" charset="-122"/>
            </a:endParaRPr>
          </a:p>
          <a:p>
            <a:pPr marL="0" indent="0" defTabSz="967710">
              <a:lnSpc>
                <a:spcPct val="100000"/>
              </a:lnSpc>
              <a:buNone/>
            </a:pPr>
            <a:r>
              <a:rPr lang="zh-CN" altLang="en-US" sz="2800" b="1" dirty="0">
                <a:solidFill>
                  <a:srgbClr val="002060"/>
                </a:solidFill>
                <a:latin typeface="宋体" panose="02010600030101010101" pitchFamily="2" charset="-122"/>
              </a:rPr>
              <a:t>操作数：</a:t>
            </a:r>
            <a:r>
              <a:rPr lang="zh-CN" altLang="en-US" sz="2800" b="1" dirty="0">
                <a:latin typeface="宋体" panose="02010600030101010101" pitchFamily="2" charset="-122"/>
              </a:rPr>
              <a:t>简单变量，表达式</a:t>
            </a:r>
            <a:endParaRPr lang="en-US" altLang="zh-CN" sz="2800" b="1" dirty="0">
              <a:latin typeface="宋体" panose="02010600030101010101" pitchFamily="2" charset="-122"/>
            </a:endParaRPr>
          </a:p>
          <a:p>
            <a:pPr marL="0" indent="0" defTabSz="967710">
              <a:lnSpc>
                <a:spcPct val="100000"/>
              </a:lnSpc>
              <a:buNone/>
            </a:pPr>
            <a:r>
              <a:rPr lang="zh-CN" altLang="en-US" sz="2800" b="1" dirty="0">
                <a:solidFill>
                  <a:srgbClr val="002060"/>
                </a:solidFill>
                <a:latin typeface="宋体" panose="02010600030101010101" pitchFamily="2" charset="-122"/>
              </a:rPr>
              <a:t>运算符：</a:t>
            </a:r>
            <a:r>
              <a:rPr lang="zh-CN" altLang="en-US" sz="2800" b="1" dirty="0">
                <a:latin typeface="宋体" panose="02010600030101010101" pitchFamily="2" charset="-122"/>
              </a:rPr>
              <a:t>算术运算符、逻辑运算符、关系运算符；</a:t>
            </a:r>
            <a:endParaRPr lang="en-US" altLang="zh-CN" sz="2800" b="1" dirty="0">
              <a:latin typeface="宋体" panose="02010600030101010101" pitchFamily="2" charset="-122"/>
            </a:endParaRPr>
          </a:p>
          <a:p>
            <a:pPr marL="0" indent="0" defTabSz="967710">
              <a:lnSpc>
                <a:spcPct val="100000"/>
              </a:lnSpc>
              <a:buNone/>
            </a:pPr>
            <a:endParaRPr lang="en-US" altLang="zh-CN" sz="2800" b="1" dirty="0">
              <a:latin typeface="宋体" panose="02010600030101010101" pitchFamily="2" charset="-122"/>
            </a:endParaRPr>
          </a:p>
          <a:p>
            <a:pPr marL="0" indent="0" defTabSz="967710">
              <a:lnSpc>
                <a:spcPct val="100000"/>
              </a:lnSpc>
              <a:buNone/>
            </a:pPr>
            <a:r>
              <a:rPr lang="zh-CN" altLang="en-US" sz="2800" b="1" dirty="0">
                <a:latin typeface="宋体" panose="02010600030101010101" pitchFamily="2" charset="-122"/>
              </a:rPr>
              <a:t>我们仅讨论算术运算符，加减乘除；</a:t>
            </a:r>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2971932" y="456977"/>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a:solidFill>
                  <a:srgbClr val="000000"/>
                </a:solidFill>
                <a:latin typeface="Times New Roman" panose="02020603050405020304" pitchFamily="18" charset="0"/>
              </a:rPr>
              <a:t>3.3</a:t>
            </a:r>
            <a:r>
              <a:rPr lang="zh-CN" altLang="en-US" sz="3598">
                <a:solidFill>
                  <a:srgbClr val="000000"/>
                </a:solidFill>
                <a:latin typeface="宋体" panose="02010600030101010101" pitchFamily="2" charset="-122"/>
              </a:rPr>
              <a:t>栈的应用</a:t>
            </a:r>
          </a:p>
        </p:txBody>
      </p:sp>
    </p:spTree>
    <p:extLst>
      <p:ext uri="{BB962C8B-B14F-4D97-AF65-F5344CB8AC3E}">
        <p14:creationId xmlns:p14="http://schemas.microsoft.com/office/powerpoint/2010/main" val="24750718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4" end="4"/>
                                            </p:txEl>
                                          </p:spTgt>
                                        </p:tgtEl>
                                        <p:attrNameLst>
                                          <p:attrName>style.visibility</p:attrName>
                                        </p:attrNameLst>
                                      </p:cBhvr>
                                      <p:to>
                                        <p:strVal val="visible"/>
                                      </p:to>
                                    </p:set>
                                    <p:anim calcmode="lin" valueType="num">
                                      <p:cBhvr additive="base">
                                        <p:cTn id="31"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6" end="6"/>
                                            </p:txEl>
                                          </p:spTgt>
                                        </p:tgtEl>
                                        <p:attrNameLst>
                                          <p:attrName>style.visibility</p:attrName>
                                        </p:attrNameLst>
                                      </p:cBhvr>
                                      <p:to>
                                        <p:strVal val="visible"/>
                                      </p:to>
                                    </p:set>
                                    <p:anim calcmode="lin" valueType="num">
                                      <p:cBhvr additive="base">
                                        <p:cTn id="37"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68B65C1-B3E2-4B53-9CB3-415861ED6D22}"/>
              </a:ext>
            </a:extLst>
          </p:cNvPr>
          <p:cNvSpPr>
            <a:spLocks noChangeArrowheads="1"/>
          </p:cNvSpPr>
          <p:nvPr>
            <p:ph type="body" idx="4294967295"/>
          </p:nvPr>
        </p:nvSpPr>
        <p:spPr>
          <a:xfrm>
            <a:off x="1905095" y="4877212"/>
            <a:ext cx="8610301" cy="1905187"/>
          </a:xfrm>
        </p:spPr>
        <p:txBody>
          <a:bodyPr/>
          <a:lstStyle/>
          <a:p>
            <a:pPr marL="0" indent="0" defTabSz="967710">
              <a:buClr>
                <a:srgbClr val="CC0000"/>
              </a:buClr>
            </a:pPr>
            <a:r>
              <a:rPr lang="zh-CN" altLang="en-US" sz="2328" b="1">
                <a:ea typeface="楷体_GB2312" pitchFamily="49" charset="-122"/>
              </a:rPr>
              <a:t>  其中</a:t>
            </a:r>
            <a:r>
              <a:rPr lang="en-US" altLang="zh-CN" sz="2328" b="1">
                <a:ea typeface="楷体_GB2312" pitchFamily="49" charset="-122"/>
              </a:rPr>
              <a:t>1</a:t>
            </a:r>
            <a:r>
              <a:rPr lang="zh-CN" altLang="en-US" sz="2328" b="1">
                <a:ea typeface="楷体_GB2312" pitchFamily="49" charset="-122"/>
              </a:rPr>
              <a:t>是最高优先级。可以认为括号“</a:t>
            </a:r>
            <a:r>
              <a:rPr lang="en-US" altLang="zh-CN" sz="2328" b="1">
                <a:ea typeface="楷体_GB2312" pitchFamily="49" charset="-122"/>
              </a:rPr>
              <a:t>( )”</a:t>
            </a:r>
            <a:r>
              <a:rPr lang="zh-CN" altLang="en-US" sz="2328" b="1">
                <a:ea typeface="楷体_GB2312" pitchFamily="49" charset="-122"/>
              </a:rPr>
              <a:t>是超优先级，即高于</a:t>
            </a:r>
            <a:r>
              <a:rPr lang="en-US" altLang="zh-CN" sz="2328" b="1">
                <a:ea typeface="楷体_GB2312" pitchFamily="49" charset="-122"/>
              </a:rPr>
              <a:t>1</a:t>
            </a:r>
            <a:r>
              <a:rPr lang="zh-CN" altLang="en-US" sz="2328" b="1">
                <a:ea typeface="楷体_GB2312" pitchFamily="49" charset="-122"/>
              </a:rPr>
              <a:t>级。</a:t>
            </a:r>
          </a:p>
          <a:p>
            <a:pPr marL="0" indent="0" defTabSz="967710">
              <a:buClr>
                <a:srgbClr val="CC0000"/>
              </a:buClr>
            </a:pPr>
            <a:r>
              <a:rPr lang="zh-CN" altLang="en-US" sz="2328" b="1">
                <a:ea typeface="楷体_GB2312" pitchFamily="49" charset="-122"/>
              </a:rPr>
              <a:t>  多层括号时，总是从最内层的括号开始。</a:t>
            </a:r>
          </a:p>
          <a:p>
            <a:pPr marL="0" indent="0" defTabSz="967710">
              <a:buClr>
                <a:srgbClr val="CC0000"/>
              </a:buClr>
            </a:pPr>
            <a:r>
              <a:rPr lang="zh-CN" altLang="en-US" sz="2328" b="1">
                <a:ea typeface="楷体_GB2312" pitchFamily="49" charset="-122"/>
              </a:rPr>
              <a:t>   运算符的优先级相同时，则自左向右计算。</a:t>
            </a:r>
          </a:p>
        </p:txBody>
      </p:sp>
      <p:pic>
        <p:nvPicPr>
          <p:cNvPr id="28675" name="Picture 3">
            <a:extLst>
              <a:ext uri="{FF2B5EF4-FFF2-40B4-BE49-F238E27FC236}">
                <a16:creationId xmlns:a16="http://schemas.microsoft.com/office/drawing/2014/main" id="{A22A3A58-E6C3-418A-95B2-86A4CE48A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999" y="1523815"/>
            <a:ext cx="5182981" cy="326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1172585" y="1452282"/>
            <a:ext cx="9972338" cy="4948741"/>
          </a:xfrm>
        </p:spPr>
        <p:txBody>
          <a:bodyPr/>
          <a:lstStyle/>
          <a:p>
            <a:pPr marL="0" indent="0" defTabSz="967710">
              <a:lnSpc>
                <a:spcPct val="100000"/>
              </a:lnSpc>
              <a:buNone/>
            </a:pPr>
            <a:r>
              <a:rPr lang="zh-CN" altLang="en-US" sz="2540" b="1" dirty="0">
                <a:solidFill>
                  <a:srgbClr val="CC0000"/>
                </a:solidFill>
                <a:latin typeface="宋体" panose="02010600030101010101" pitchFamily="2" charset="-122"/>
              </a:rPr>
              <a:t>表达式的计算是编译系统中的基本问题之一，也是顺序栈的一个非常重要的应用，本节介绍一种简单直观的算法成为“算符优先法”。</a:t>
            </a:r>
            <a:endParaRPr lang="en-US" altLang="zh-CN" sz="2540" b="1" dirty="0">
              <a:solidFill>
                <a:srgbClr val="CC0000"/>
              </a:solidFill>
              <a:latin typeface="宋体" panose="02010600030101010101" pitchFamily="2" charset="-122"/>
            </a:endParaRPr>
          </a:p>
          <a:p>
            <a:pPr marL="0" indent="0" defTabSz="967710">
              <a:lnSpc>
                <a:spcPct val="100000"/>
              </a:lnSpc>
              <a:buNone/>
            </a:pPr>
            <a:r>
              <a:rPr lang="zh-CN" altLang="en-US" sz="2540" b="1" dirty="0">
                <a:latin typeface="宋体" panose="02010600030101010101" pitchFamily="2" charset="-122"/>
              </a:rPr>
              <a:t>在计算机中，表达式可以有三种不同的标识方法：</a:t>
            </a:r>
            <a:endParaRPr lang="en-US" altLang="zh-CN" sz="2540" b="1" dirty="0">
              <a:latin typeface="宋体" panose="02010600030101010101" pitchFamily="2" charset="-122"/>
            </a:endParaRPr>
          </a:p>
          <a:p>
            <a:pPr marL="0" indent="0" defTabSz="967710">
              <a:lnSpc>
                <a:spcPct val="100000"/>
              </a:lnSpc>
              <a:buNone/>
            </a:pPr>
            <a:r>
              <a:rPr lang="zh-CN" altLang="en-US" sz="2540" b="1" dirty="0">
                <a:latin typeface="宋体" panose="02010600030101010101" pitchFamily="2" charset="-122"/>
              </a:rPr>
              <a:t>设： </a:t>
            </a:r>
            <a:r>
              <a:rPr lang="en-US" altLang="zh-CN" sz="2540" b="1" dirty="0">
                <a:solidFill>
                  <a:srgbClr val="CC0000"/>
                </a:solidFill>
                <a:latin typeface="宋体" panose="02010600030101010101" pitchFamily="2" charset="-122"/>
              </a:rPr>
              <a:t>EXP=S1+0P+S2</a:t>
            </a:r>
          </a:p>
          <a:p>
            <a:pPr marL="362891" indent="-362891" defTabSz="967710">
              <a:lnSpc>
                <a:spcPct val="100000"/>
              </a:lnSpc>
            </a:pPr>
            <a:r>
              <a:rPr lang="en-US" altLang="zh-CN" sz="2540" b="1" dirty="0">
                <a:latin typeface="宋体" panose="02010600030101010101" pitchFamily="2" charset="-122"/>
              </a:rPr>
              <a:t>OP+S1+S2 </a:t>
            </a:r>
            <a:r>
              <a:rPr lang="zh-CN" altLang="en-US" sz="2540" b="1" dirty="0">
                <a:latin typeface="宋体" panose="02010600030101010101" pitchFamily="2" charset="-122"/>
              </a:rPr>
              <a:t>为表达式的</a:t>
            </a:r>
            <a:r>
              <a:rPr lang="zh-CN" altLang="en-US" sz="2540" b="1" dirty="0">
                <a:highlight>
                  <a:srgbClr val="FFFF00"/>
                </a:highlight>
                <a:latin typeface="宋体" panose="02010600030101010101" pitchFamily="2" charset="-122"/>
              </a:rPr>
              <a:t>前缀</a:t>
            </a:r>
            <a:r>
              <a:rPr lang="zh-CN" altLang="en-US" sz="2540" b="1" dirty="0">
                <a:latin typeface="宋体" panose="02010600030101010101" pitchFamily="2" charset="-122"/>
              </a:rPr>
              <a:t>表示法</a:t>
            </a:r>
            <a:endParaRPr lang="en-US" altLang="zh-CN" sz="2540" b="1" dirty="0">
              <a:latin typeface="宋体" panose="02010600030101010101" pitchFamily="2" charset="-122"/>
            </a:endParaRPr>
          </a:p>
          <a:p>
            <a:pPr marL="362891" indent="-362891" defTabSz="967710">
              <a:lnSpc>
                <a:spcPct val="100000"/>
              </a:lnSpc>
            </a:pPr>
            <a:r>
              <a:rPr lang="en-US" altLang="zh-CN" sz="2540" b="1" dirty="0">
                <a:latin typeface="宋体" panose="02010600030101010101" pitchFamily="2" charset="-122"/>
              </a:rPr>
              <a:t>S1+OP+S2 </a:t>
            </a:r>
            <a:r>
              <a:rPr lang="zh-CN" altLang="en-US" sz="2540" b="1" dirty="0">
                <a:latin typeface="宋体" panose="02010600030101010101" pitchFamily="2" charset="-122"/>
              </a:rPr>
              <a:t>为表达式的</a:t>
            </a:r>
            <a:r>
              <a:rPr lang="zh-CN" altLang="en-US" sz="2540" b="1" dirty="0">
                <a:highlight>
                  <a:srgbClr val="FFFF00"/>
                </a:highlight>
                <a:latin typeface="宋体" panose="02010600030101010101" pitchFamily="2" charset="-122"/>
              </a:rPr>
              <a:t>中缀</a:t>
            </a:r>
            <a:r>
              <a:rPr lang="zh-CN" altLang="en-US" sz="2540" b="1" dirty="0">
                <a:latin typeface="宋体" panose="02010600030101010101" pitchFamily="2" charset="-122"/>
              </a:rPr>
              <a:t>表示法 </a:t>
            </a:r>
            <a:endParaRPr lang="en-US" altLang="zh-CN" sz="2540" b="1" dirty="0">
              <a:latin typeface="宋体" panose="02010600030101010101" pitchFamily="2" charset="-122"/>
            </a:endParaRPr>
          </a:p>
          <a:p>
            <a:pPr marL="362891" indent="-362891" defTabSz="967710">
              <a:lnSpc>
                <a:spcPct val="100000"/>
              </a:lnSpc>
            </a:pPr>
            <a:r>
              <a:rPr lang="en-US" altLang="zh-CN" sz="2540" b="1" dirty="0">
                <a:latin typeface="宋体" panose="02010600030101010101" pitchFamily="2" charset="-122"/>
              </a:rPr>
              <a:t>S1+S2+OP </a:t>
            </a:r>
            <a:r>
              <a:rPr lang="zh-CN" altLang="en-US" sz="2540" b="1" dirty="0">
                <a:latin typeface="宋体" panose="02010600030101010101" pitchFamily="2" charset="-122"/>
              </a:rPr>
              <a:t>为表达式的</a:t>
            </a:r>
            <a:r>
              <a:rPr lang="zh-CN" altLang="en-US" sz="2540" b="1" dirty="0">
                <a:highlight>
                  <a:srgbClr val="FFFF00"/>
                </a:highlight>
                <a:latin typeface="宋体" panose="02010600030101010101" pitchFamily="2" charset="-122"/>
              </a:rPr>
              <a:t>后缀</a:t>
            </a:r>
            <a:r>
              <a:rPr lang="zh-CN" altLang="en-US" sz="2540" b="1" dirty="0">
                <a:latin typeface="宋体" panose="02010600030101010101" pitchFamily="2" charset="-122"/>
              </a:rPr>
              <a:t>表示法</a:t>
            </a:r>
            <a:endParaRPr lang="en-US" altLang="zh-CN" sz="2540" b="1" dirty="0">
              <a:latin typeface="宋体" panose="02010600030101010101" pitchFamily="2" charset="-122"/>
            </a:endParaRPr>
          </a:p>
          <a:p>
            <a:pPr marL="0" indent="0" defTabSz="967710">
              <a:lnSpc>
                <a:spcPct val="100000"/>
              </a:lnSpc>
              <a:buNone/>
            </a:pPr>
            <a:endParaRPr lang="en-US" altLang="zh-CN" sz="2540" b="1" dirty="0">
              <a:latin typeface="宋体" panose="02010600030101010101" pitchFamily="2" charset="-122"/>
            </a:endParaRPr>
          </a:p>
          <a:p>
            <a:pPr marL="0" indent="0" defTabSz="967710">
              <a:lnSpc>
                <a:spcPct val="100000"/>
              </a:lnSpc>
              <a:buNone/>
            </a:pPr>
            <a:r>
              <a:rPr lang="zh-CN" altLang="en-US" sz="2540" b="1" dirty="0">
                <a:latin typeface="宋体" panose="02010600030101010101" pitchFamily="2" charset="-122"/>
              </a:rPr>
              <a:t>以运算符所在不同位置来命名。</a:t>
            </a:r>
            <a:endParaRPr lang="en-US" altLang="zh-CN" sz="2540" b="1" dirty="0">
              <a:latin typeface="宋体" panose="02010600030101010101" pitchFamily="2" charset="-122"/>
            </a:endParaRPr>
          </a:p>
          <a:p>
            <a:pPr marL="0" indent="0" defTabSz="967710">
              <a:lnSpc>
                <a:spcPct val="100000"/>
              </a:lnSpc>
              <a:buNone/>
            </a:pPr>
            <a:r>
              <a:rPr lang="zh-CN" altLang="en-US" sz="2540" b="1" dirty="0">
                <a:latin typeface="宋体" panose="02010600030101010101" pitchFamily="2" charset="-122"/>
              </a:rPr>
              <a:t>消除了括号</a:t>
            </a:r>
            <a:endParaRPr lang="en-US" altLang="zh-CN" sz="2540" b="1" dirty="0">
              <a:latin typeface="宋体" panose="02010600030101010101" pitchFamily="2" charset="-122"/>
            </a:endParaRPr>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2971932" y="456977"/>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a:solidFill>
                  <a:srgbClr val="000000"/>
                </a:solidFill>
                <a:latin typeface="Times New Roman" panose="02020603050405020304" pitchFamily="18" charset="0"/>
              </a:rPr>
              <a:t>3.3</a:t>
            </a:r>
            <a:r>
              <a:rPr lang="zh-CN" altLang="en-US" sz="3598">
                <a:solidFill>
                  <a:srgbClr val="000000"/>
                </a:solidFill>
                <a:latin typeface="宋体" panose="02010600030101010101" pitchFamily="2" charset="-122"/>
              </a:rPr>
              <a:t>栈的应用</a:t>
            </a:r>
          </a:p>
        </p:txBody>
      </p:sp>
    </p:spTree>
    <p:extLst>
      <p:ext uri="{BB962C8B-B14F-4D97-AF65-F5344CB8AC3E}">
        <p14:creationId xmlns:p14="http://schemas.microsoft.com/office/powerpoint/2010/main" val="329579528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 calcmode="lin" valueType="num">
                                      <p:cBhvr additive="base">
                                        <p:cTn id="19"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2" end="2"/>
                                            </p:txEl>
                                          </p:spTgt>
                                        </p:tgtEl>
                                        <p:attrNameLst>
                                          <p:attrName>style.visibility</p:attrName>
                                        </p:attrNameLst>
                                      </p:cBhvr>
                                      <p:to>
                                        <p:strVal val="visible"/>
                                      </p:to>
                                    </p:set>
                                    <p:anim calcmode="lin" valueType="num">
                                      <p:cBhvr additive="base">
                                        <p:cTn id="25"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3" end="3"/>
                                            </p:txEl>
                                          </p:spTgt>
                                        </p:tgtEl>
                                        <p:attrNameLst>
                                          <p:attrName>style.visibility</p:attrName>
                                        </p:attrNameLst>
                                      </p:cBhvr>
                                      <p:to>
                                        <p:strVal val="visible"/>
                                      </p:to>
                                    </p:set>
                                    <p:anim calcmode="lin" valueType="num">
                                      <p:cBhvr additive="base">
                                        <p:cTn id="31"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4" end="4"/>
                                            </p:txEl>
                                          </p:spTgt>
                                        </p:tgtEl>
                                        <p:attrNameLst>
                                          <p:attrName>style.visibility</p:attrName>
                                        </p:attrNameLst>
                                      </p:cBhvr>
                                      <p:to>
                                        <p:strVal val="visible"/>
                                      </p:to>
                                    </p:set>
                                    <p:anim calcmode="lin" valueType="num">
                                      <p:cBhvr additive="base">
                                        <p:cTn id="37"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23">
                                            <p:txEl>
                                              <p:pRg st="5" end="5"/>
                                            </p:txEl>
                                          </p:spTgt>
                                        </p:tgtEl>
                                        <p:attrNameLst>
                                          <p:attrName>style.visibility</p:attrName>
                                        </p:attrNameLst>
                                      </p:cBhvr>
                                      <p:to>
                                        <p:strVal val="visible"/>
                                      </p:to>
                                    </p:set>
                                    <p:anim calcmode="lin" valueType="num">
                                      <p:cBhvr additive="base">
                                        <p:cTn id="43"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23">
                                            <p:txEl>
                                              <p:pRg st="7" end="7"/>
                                            </p:txEl>
                                          </p:spTgt>
                                        </p:tgtEl>
                                        <p:attrNameLst>
                                          <p:attrName>style.visibility</p:attrName>
                                        </p:attrNameLst>
                                      </p:cBhvr>
                                      <p:to>
                                        <p:strVal val="visible"/>
                                      </p:to>
                                    </p:set>
                                    <p:anim calcmode="lin" valueType="num">
                                      <p:cBhvr additive="base">
                                        <p:cTn id="49" dur="500" fill="hold"/>
                                        <p:tgtEl>
                                          <p:spTgt spid="8192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23">
                                            <p:txEl>
                                              <p:pRg st="8" end="8"/>
                                            </p:txEl>
                                          </p:spTgt>
                                        </p:tgtEl>
                                        <p:attrNameLst>
                                          <p:attrName>style.visibility</p:attrName>
                                        </p:attrNameLst>
                                      </p:cBhvr>
                                      <p:to>
                                        <p:strVal val="visible"/>
                                      </p:to>
                                    </p:set>
                                    <p:anim calcmode="lin" valueType="num">
                                      <p:cBhvr additive="base">
                                        <p:cTn id="55" dur="500" fill="hold"/>
                                        <p:tgtEl>
                                          <p:spTgt spid="8192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2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2209184" y="1599417"/>
            <a:ext cx="8077723" cy="4877211"/>
          </a:xfrm>
        </p:spPr>
        <p:txBody>
          <a:bodyPr/>
          <a:lstStyle/>
          <a:p>
            <a:pPr marL="362891" indent="-362891" defTabSz="967710">
              <a:lnSpc>
                <a:spcPct val="100000"/>
              </a:lnSpc>
            </a:pPr>
            <a:r>
              <a:rPr lang="en-US" altLang="zh-CN" sz="2540" b="1" dirty="0">
                <a:latin typeface="宋体" panose="02010600030101010101" pitchFamily="2" charset="-122"/>
              </a:rPr>
              <a:t>OP+S1+S2 </a:t>
            </a:r>
            <a:r>
              <a:rPr lang="zh-CN" altLang="en-US" sz="2540" b="1" dirty="0">
                <a:latin typeface="宋体" panose="02010600030101010101" pitchFamily="2" charset="-122"/>
              </a:rPr>
              <a:t>为表达式的</a:t>
            </a:r>
            <a:r>
              <a:rPr lang="zh-CN" altLang="en-US" sz="2540" b="1" dirty="0">
                <a:highlight>
                  <a:srgbClr val="FFFF00"/>
                </a:highlight>
                <a:latin typeface="宋体" panose="02010600030101010101" pitchFamily="2" charset="-122"/>
              </a:rPr>
              <a:t>前缀</a:t>
            </a:r>
            <a:r>
              <a:rPr lang="zh-CN" altLang="en-US" sz="2540" b="1" dirty="0">
                <a:latin typeface="宋体" panose="02010600030101010101" pitchFamily="2" charset="-122"/>
              </a:rPr>
              <a:t>表示法</a:t>
            </a:r>
            <a:endParaRPr lang="en-US" altLang="zh-CN" sz="2540" b="1" dirty="0">
              <a:latin typeface="宋体" panose="02010600030101010101" pitchFamily="2" charset="-122"/>
            </a:endParaRPr>
          </a:p>
          <a:p>
            <a:pPr marL="362891" indent="-362891" defTabSz="967710">
              <a:lnSpc>
                <a:spcPct val="100000"/>
              </a:lnSpc>
            </a:pPr>
            <a:r>
              <a:rPr lang="en-US" altLang="zh-CN" sz="2540" b="1" dirty="0">
                <a:latin typeface="宋体" panose="02010600030101010101" pitchFamily="2" charset="-122"/>
              </a:rPr>
              <a:t>S1+OP+S2 </a:t>
            </a:r>
            <a:r>
              <a:rPr lang="zh-CN" altLang="en-US" sz="2540" b="1" dirty="0">
                <a:latin typeface="宋体" panose="02010600030101010101" pitchFamily="2" charset="-122"/>
              </a:rPr>
              <a:t>为表达式的</a:t>
            </a:r>
            <a:r>
              <a:rPr lang="zh-CN" altLang="en-US" sz="2540" b="1" dirty="0">
                <a:highlight>
                  <a:srgbClr val="FFFF00"/>
                </a:highlight>
                <a:latin typeface="宋体" panose="02010600030101010101" pitchFamily="2" charset="-122"/>
              </a:rPr>
              <a:t>中缀</a:t>
            </a:r>
            <a:r>
              <a:rPr lang="zh-CN" altLang="en-US" sz="2540" b="1" dirty="0">
                <a:latin typeface="宋体" panose="02010600030101010101" pitchFamily="2" charset="-122"/>
              </a:rPr>
              <a:t>表示法</a:t>
            </a:r>
            <a:endParaRPr lang="en-US" altLang="zh-CN" sz="2540" b="1" dirty="0">
              <a:latin typeface="宋体" panose="02010600030101010101" pitchFamily="2" charset="-122"/>
            </a:endParaRPr>
          </a:p>
          <a:p>
            <a:pPr marL="362891" indent="-362891" defTabSz="967710">
              <a:lnSpc>
                <a:spcPct val="100000"/>
              </a:lnSpc>
            </a:pPr>
            <a:r>
              <a:rPr lang="en-US" altLang="zh-CN" sz="2540" b="1" dirty="0">
                <a:latin typeface="宋体" panose="02010600030101010101" pitchFamily="2" charset="-122"/>
              </a:rPr>
              <a:t>S1+S2+OP </a:t>
            </a:r>
            <a:r>
              <a:rPr lang="zh-CN" altLang="en-US" sz="2540" b="1" dirty="0">
                <a:latin typeface="宋体" panose="02010600030101010101" pitchFamily="2" charset="-122"/>
              </a:rPr>
              <a:t>为表达式的</a:t>
            </a:r>
            <a:r>
              <a:rPr lang="zh-CN" altLang="en-US" sz="2540" b="1" dirty="0">
                <a:highlight>
                  <a:srgbClr val="FFFF00"/>
                </a:highlight>
                <a:latin typeface="宋体" panose="02010600030101010101" pitchFamily="2" charset="-122"/>
              </a:rPr>
              <a:t>后缀</a:t>
            </a:r>
            <a:r>
              <a:rPr lang="zh-CN" altLang="en-US" sz="2540" b="1" dirty="0">
                <a:latin typeface="宋体" panose="02010600030101010101" pitchFamily="2" charset="-122"/>
              </a:rPr>
              <a:t>表示法</a:t>
            </a:r>
            <a:endParaRPr lang="en-US" altLang="zh-CN" sz="2540" b="1" dirty="0">
              <a:latin typeface="宋体" panose="02010600030101010101" pitchFamily="2" charset="-122"/>
            </a:endParaRPr>
          </a:p>
          <a:p>
            <a:pPr marL="0" indent="0" defTabSz="967710">
              <a:lnSpc>
                <a:spcPct val="100000"/>
              </a:lnSpc>
              <a:buNone/>
            </a:pPr>
            <a:r>
              <a:rPr lang="zh-CN" altLang="zh-CN" dirty="0"/>
              <a:t>表达式</a:t>
            </a:r>
            <a:r>
              <a:rPr lang="en-US" altLang="zh-CN" i="1" u="sng" dirty="0"/>
              <a:t>a*(</a:t>
            </a:r>
            <a:r>
              <a:rPr lang="en-US" altLang="zh-CN" i="1" u="sng" dirty="0" err="1"/>
              <a:t>b+c</a:t>
            </a:r>
            <a:r>
              <a:rPr lang="en-US" altLang="zh-CN" i="1" u="sng" dirty="0"/>
              <a:t>)</a:t>
            </a:r>
            <a:r>
              <a:rPr lang="en-US" altLang="zh-CN" dirty="0"/>
              <a:t>-</a:t>
            </a:r>
            <a:r>
              <a:rPr lang="en-US" altLang="zh-CN" u="sng" dirty="0"/>
              <a:t>d</a:t>
            </a:r>
          </a:p>
          <a:p>
            <a:pPr marL="0" indent="0" defTabSz="967710">
              <a:lnSpc>
                <a:spcPct val="100000"/>
              </a:lnSpc>
              <a:buNone/>
            </a:pPr>
            <a:r>
              <a:rPr lang="zh-CN" altLang="en-US" dirty="0">
                <a:solidFill>
                  <a:srgbClr val="002060"/>
                </a:solidFill>
              </a:rPr>
              <a:t>前缀表达式</a:t>
            </a:r>
            <a:r>
              <a:rPr lang="zh-CN" altLang="en-US" dirty="0"/>
              <a:t>：</a:t>
            </a:r>
            <a:r>
              <a:rPr lang="en-US" altLang="zh-CN" dirty="0"/>
              <a:t>-</a:t>
            </a:r>
            <a:r>
              <a:rPr lang="zh-CN" altLang="en-US" u="sng" dirty="0"/>
              <a:t>*</a:t>
            </a:r>
            <a:r>
              <a:rPr lang="en-US" altLang="zh-CN" u="sng" dirty="0" err="1"/>
              <a:t>a+bc</a:t>
            </a:r>
            <a:r>
              <a:rPr lang="en-US" altLang="zh-CN" dirty="0"/>
              <a:t> </a:t>
            </a:r>
            <a:r>
              <a:rPr lang="en-US" altLang="zh-CN" i="1" u="sng" dirty="0"/>
              <a:t>d</a:t>
            </a:r>
          </a:p>
          <a:p>
            <a:pPr marL="0" indent="0" defTabSz="967710">
              <a:lnSpc>
                <a:spcPct val="100000"/>
              </a:lnSpc>
              <a:buNone/>
            </a:pPr>
            <a:r>
              <a:rPr lang="zh-CN" altLang="en-US" dirty="0">
                <a:solidFill>
                  <a:srgbClr val="002060"/>
                </a:solidFill>
              </a:rPr>
              <a:t>中缀表达式</a:t>
            </a:r>
            <a:r>
              <a:rPr lang="zh-CN" altLang="en-US" dirty="0"/>
              <a:t>：</a:t>
            </a:r>
            <a:r>
              <a:rPr lang="en-US" altLang="zh-CN" u="sng" dirty="0"/>
              <a:t>a*</a:t>
            </a:r>
            <a:r>
              <a:rPr lang="en-US" altLang="zh-CN" u="sng" dirty="0" err="1"/>
              <a:t>b+c</a:t>
            </a:r>
            <a:r>
              <a:rPr lang="en-US" altLang="zh-CN" dirty="0"/>
              <a:t> -</a:t>
            </a:r>
            <a:r>
              <a:rPr lang="en-US" altLang="zh-CN" i="1" dirty="0"/>
              <a:t> d</a:t>
            </a:r>
            <a:endParaRPr lang="zh-CN" altLang="zh-CN" i="1" dirty="0"/>
          </a:p>
          <a:p>
            <a:pPr marL="0" indent="0" defTabSz="967710">
              <a:lnSpc>
                <a:spcPct val="100000"/>
              </a:lnSpc>
              <a:buNone/>
            </a:pPr>
            <a:r>
              <a:rPr lang="zh-CN" altLang="zh-CN" dirty="0">
                <a:solidFill>
                  <a:srgbClr val="002060"/>
                </a:solidFill>
              </a:rPr>
              <a:t>后缀表达式</a:t>
            </a:r>
            <a:r>
              <a:rPr lang="zh-CN" altLang="zh-CN" dirty="0"/>
              <a:t>是</a:t>
            </a:r>
            <a:r>
              <a:rPr lang="zh-CN" altLang="en-US" dirty="0"/>
              <a:t>：</a:t>
            </a:r>
            <a:endParaRPr lang="en-US" altLang="zh-CN" dirty="0"/>
          </a:p>
          <a:p>
            <a:pPr marL="0" indent="0" defTabSz="967710">
              <a:lnSpc>
                <a:spcPct val="100000"/>
              </a:lnSpc>
              <a:buNone/>
            </a:pPr>
            <a:r>
              <a:rPr lang="en-US" altLang="zh-CN" dirty="0"/>
              <a:t>A</a:t>
            </a:r>
            <a:r>
              <a:rPr lang="zh-CN" altLang="zh-CN" dirty="0"/>
              <a:t>．</a:t>
            </a:r>
            <a:r>
              <a:rPr lang="en-US" altLang="zh-CN" dirty="0" err="1"/>
              <a:t>abcd</a:t>
            </a:r>
            <a:r>
              <a:rPr lang="en-US" altLang="zh-CN" dirty="0"/>
              <a:t>*+-                B. </a:t>
            </a:r>
            <a:r>
              <a:rPr lang="en-US" altLang="zh-CN" dirty="0" err="1"/>
              <a:t>abc</a:t>
            </a:r>
            <a:r>
              <a:rPr lang="en-US" altLang="zh-CN" dirty="0"/>
              <a:t>+*d-   </a:t>
            </a:r>
          </a:p>
          <a:p>
            <a:pPr marL="0" indent="0" defTabSz="967710">
              <a:lnSpc>
                <a:spcPct val="100000"/>
              </a:lnSpc>
              <a:buNone/>
            </a:pPr>
            <a:r>
              <a:rPr lang="en-US" altLang="zh-CN" dirty="0"/>
              <a:t> C. </a:t>
            </a:r>
            <a:r>
              <a:rPr lang="en-US" altLang="zh-CN" dirty="0" err="1"/>
              <a:t>abc</a:t>
            </a:r>
            <a:r>
              <a:rPr lang="en-US" altLang="zh-CN" dirty="0"/>
              <a:t>*+d-                 D. -+*</a:t>
            </a:r>
            <a:r>
              <a:rPr lang="en-US" altLang="zh-CN" dirty="0" err="1"/>
              <a:t>abcd</a:t>
            </a:r>
            <a:endParaRPr lang="en-US" altLang="zh-CN" dirty="0"/>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2971932" y="456977"/>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a:solidFill>
                  <a:srgbClr val="000000"/>
                </a:solidFill>
                <a:latin typeface="Times New Roman" panose="02020603050405020304" pitchFamily="18" charset="0"/>
              </a:rPr>
              <a:t>3.3</a:t>
            </a:r>
            <a:r>
              <a:rPr lang="zh-CN" altLang="en-US" sz="3598">
                <a:solidFill>
                  <a:srgbClr val="000000"/>
                </a:solidFill>
                <a:latin typeface="宋体" panose="02010600030101010101" pitchFamily="2" charset="-122"/>
              </a:rPr>
              <a:t>栈的应用</a:t>
            </a:r>
          </a:p>
        </p:txBody>
      </p:sp>
    </p:spTree>
    <p:extLst>
      <p:ext uri="{BB962C8B-B14F-4D97-AF65-F5344CB8AC3E}">
        <p14:creationId xmlns:p14="http://schemas.microsoft.com/office/powerpoint/2010/main" val="26149354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 calcmode="lin" valueType="num">
                                      <p:cBhvr additive="base">
                                        <p:cTn id="19"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2" end="2"/>
                                            </p:txEl>
                                          </p:spTgt>
                                        </p:tgtEl>
                                        <p:attrNameLst>
                                          <p:attrName>style.visibility</p:attrName>
                                        </p:attrNameLst>
                                      </p:cBhvr>
                                      <p:to>
                                        <p:strVal val="visible"/>
                                      </p:to>
                                    </p:set>
                                    <p:anim calcmode="lin" valueType="num">
                                      <p:cBhvr additive="base">
                                        <p:cTn id="25"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3" end="3"/>
                                            </p:txEl>
                                          </p:spTgt>
                                        </p:tgtEl>
                                        <p:attrNameLst>
                                          <p:attrName>style.visibility</p:attrName>
                                        </p:attrNameLst>
                                      </p:cBhvr>
                                      <p:to>
                                        <p:strVal val="visible"/>
                                      </p:to>
                                    </p:set>
                                    <p:anim calcmode="lin" valueType="num">
                                      <p:cBhvr additive="base">
                                        <p:cTn id="31"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4" end="4"/>
                                            </p:txEl>
                                          </p:spTgt>
                                        </p:tgtEl>
                                        <p:attrNameLst>
                                          <p:attrName>style.visibility</p:attrName>
                                        </p:attrNameLst>
                                      </p:cBhvr>
                                      <p:to>
                                        <p:strVal val="visible"/>
                                      </p:to>
                                    </p:set>
                                    <p:anim calcmode="lin" valueType="num">
                                      <p:cBhvr additive="base">
                                        <p:cTn id="37"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23">
                                            <p:txEl>
                                              <p:pRg st="5" end="5"/>
                                            </p:txEl>
                                          </p:spTgt>
                                        </p:tgtEl>
                                        <p:attrNameLst>
                                          <p:attrName>style.visibility</p:attrName>
                                        </p:attrNameLst>
                                      </p:cBhvr>
                                      <p:to>
                                        <p:strVal val="visible"/>
                                      </p:to>
                                    </p:set>
                                    <p:anim calcmode="lin" valueType="num">
                                      <p:cBhvr additive="base">
                                        <p:cTn id="43"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23">
                                            <p:txEl>
                                              <p:pRg st="6" end="6"/>
                                            </p:txEl>
                                          </p:spTgt>
                                        </p:tgtEl>
                                        <p:attrNameLst>
                                          <p:attrName>style.visibility</p:attrName>
                                        </p:attrNameLst>
                                      </p:cBhvr>
                                      <p:to>
                                        <p:strVal val="visible"/>
                                      </p:to>
                                    </p:set>
                                    <p:anim calcmode="lin" valueType="num">
                                      <p:cBhvr additive="base">
                                        <p:cTn id="49"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23">
                                            <p:txEl>
                                              <p:pRg st="7" end="7"/>
                                            </p:txEl>
                                          </p:spTgt>
                                        </p:tgtEl>
                                        <p:attrNameLst>
                                          <p:attrName>style.visibility</p:attrName>
                                        </p:attrNameLst>
                                      </p:cBhvr>
                                      <p:to>
                                        <p:strVal val="visible"/>
                                      </p:to>
                                    </p:set>
                                    <p:anim calcmode="lin" valueType="num">
                                      <p:cBhvr additive="base">
                                        <p:cTn id="55" dur="500" fill="hold"/>
                                        <p:tgtEl>
                                          <p:spTgt spid="8192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1923">
                                            <p:txEl>
                                              <p:pRg st="8" end="8"/>
                                            </p:txEl>
                                          </p:spTgt>
                                        </p:tgtEl>
                                        <p:attrNameLst>
                                          <p:attrName>style.visibility</p:attrName>
                                        </p:attrNameLst>
                                      </p:cBhvr>
                                      <p:to>
                                        <p:strVal val="visible"/>
                                      </p:to>
                                    </p:set>
                                    <p:anim calcmode="lin" valueType="num">
                                      <p:cBhvr additive="base">
                                        <p:cTn id="61" dur="500" fill="hold"/>
                                        <p:tgtEl>
                                          <p:spTgt spid="81923">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192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2209184" y="1599417"/>
            <a:ext cx="8077723" cy="4877211"/>
          </a:xfrm>
        </p:spPr>
        <p:txBody>
          <a:bodyPr/>
          <a:lstStyle/>
          <a:p>
            <a:pPr marL="0" indent="0" defTabSz="967710">
              <a:lnSpc>
                <a:spcPct val="100000"/>
              </a:lnSpc>
              <a:buNone/>
            </a:pPr>
            <a:r>
              <a:rPr lang="zh-CN" altLang="zh-CN" dirty="0"/>
              <a:t>表达式</a:t>
            </a:r>
            <a:r>
              <a:rPr lang="en-US" altLang="zh-CN" i="1" u="sng" dirty="0"/>
              <a:t>a*(</a:t>
            </a:r>
            <a:r>
              <a:rPr lang="en-US" altLang="zh-CN" i="1" u="sng" dirty="0" err="1"/>
              <a:t>b+c</a:t>
            </a:r>
            <a:r>
              <a:rPr lang="en-US" altLang="zh-CN" i="1" u="sng" dirty="0"/>
              <a:t>)</a:t>
            </a:r>
            <a:r>
              <a:rPr lang="en-US" altLang="zh-CN" dirty="0"/>
              <a:t>-</a:t>
            </a:r>
            <a:r>
              <a:rPr lang="en-US" altLang="zh-CN" u="sng" dirty="0"/>
              <a:t>d</a:t>
            </a:r>
          </a:p>
          <a:p>
            <a:pPr marL="0" indent="0" defTabSz="967710">
              <a:lnSpc>
                <a:spcPct val="100000"/>
              </a:lnSpc>
              <a:buNone/>
            </a:pPr>
            <a:r>
              <a:rPr lang="zh-CN" altLang="en-US" dirty="0"/>
              <a:t>前缀表达式：</a:t>
            </a:r>
            <a:r>
              <a:rPr lang="en-US" altLang="zh-CN" dirty="0"/>
              <a:t>-</a:t>
            </a:r>
            <a:r>
              <a:rPr lang="zh-CN" altLang="en-US" u="sng" dirty="0"/>
              <a:t>*</a:t>
            </a:r>
            <a:r>
              <a:rPr lang="en-US" altLang="zh-CN" u="sng" dirty="0" err="1"/>
              <a:t>a+bc</a:t>
            </a:r>
            <a:r>
              <a:rPr lang="en-US" altLang="zh-CN" dirty="0"/>
              <a:t> </a:t>
            </a:r>
            <a:r>
              <a:rPr lang="en-US" altLang="zh-CN" i="1" u="sng" dirty="0"/>
              <a:t>d</a:t>
            </a:r>
          </a:p>
          <a:p>
            <a:pPr marL="0" indent="0" defTabSz="967710">
              <a:lnSpc>
                <a:spcPct val="100000"/>
              </a:lnSpc>
              <a:buNone/>
            </a:pPr>
            <a:r>
              <a:rPr lang="zh-CN" altLang="en-US" dirty="0"/>
              <a:t>中缀表达式：</a:t>
            </a:r>
            <a:r>
              <a:rPr lang="en-US" altLang="zh-CN" u="sng" dirty="0"/>
              <a:t>a*</a:t>
            </a:r>
            <a:r>
              <a:rPr lang="en-US" altLang="zh-CN" u="sng" dirty="0" err="1"/>
              <a:t>b+c</a:t>
            </a:r>
            <a:r>
              <a:rPr lang="en-US" altLang="zh-CN" dirty="0"/>
              <a:t> -</a:t>
            </a:r>
            <a:r>
              <a:rPr lang="en-US" altLang="zh-CN" i="1" dirty="0"/>
              <a:t> d</a:t>
            </a:r>
            <a:endParaRPr lang="zh-CN" altLang="zh-CN" i="1" dirty="0"/>
          </a:p>
          <a:p>
            <a:pPr marL="0" indent="0" defTabSz="967710">
              <a:lnSpc>
                <a:spcPct val="100000"/>
              </a:lnSpc>
              <a:buNone/>
            </a:pPr>
            <a:r>
              <a:rPr lang="zh-CN" altLang="zh-CN" dirty="0"/>
              <a:t>后缀表达式是</a:t>
            </a:r>
            <a:r>
              <a:rPr lang="zh-CN" altLang="en-US" dirty="0"/>
              <a:t>：</a:t>
            </a:r>
            <a:r>
              <a:rPr lang="en-US" altLang="zh-CN" dirty="0" err="1"/>
              <a:t>abc</a:t>
            </a:r>
            <a:r>
              <a:rPr lang="en-US" altLang="zh-CN" dirty="0">
                <a:solidFill>
                  <a:srgbClr val="FF0000"/>
                </a:solidFill>
              </a:rPr>
              <a:t>+*</a:t>
            </a:r>
            <a:r>
              <a:rPr lang="en-US" altLang="zh-CN" dirty="0"/>
              <a:t>d- </a:t>
            </a:r>
          </a:p>
          <a:p>
            <a:pPr marL="0" indent="0" defTabSz="967710">
              <a:lnSpc>
                <a:spcPct val="100000"/>
              </a:lnSpc>
              <a:buNone/>
            </a:pPr>
            <a:r>
              <a:rPr lang="zh-CN" altLang="en-US" dirty="0"/>
              <a:t>对比：</a:t>
            </a:r>
            <a:endParaRPr lang="en-US" altLang="zh-CN" dirty="0"/>
          </a:p>
          <a:p>
            <a:pPr marL="483855" indent="-483855" defTabSz="967710">
              <a:lnSpc>
                <a:spcPct val="100000"/>
              </a:lnSpc>
            </a:pPr>
            <a:r>
              <a:rPr lang="zh-CN" altLang="en-US" sz="2540" dirty="0">
                <a:highlight>
                  <a:srgbClr val="FFFF00"/>
                </a:highlight>
              </a:rPr>
              <a:t>操作数之间的相对次序不改变；</a:t>
            </a:r>
            <a:endParaRPr lang="en-US" altLang="zh-CN" sz="2540" dirty="0">
              <a:highlight>
                <a:srgbClr val="FFFF00"/>
              </a:highlight>
            </a:endParaRPr>
          </a:p>
          <a:p>
            <a:pPr marL="483855" indent="-483855" defTabSz="967710">
              <a:lnSpc>
                <a:spcPct val="100000"/>
              </a:lnSpc>
            </a:pPr>
            <a:r>
              <a:rPr lang="zh-CN" altLang="en-US" sz="2540" dirty="0">
                <a:highlight>
                  <a:srgbClr val="FFFF00"/>
                </a:highlight>
              </a:rPr>
              <a:t>前后缀操作符的次序发生了变化；</a:t>
            </a:r>
            <a:endParaRPr lang="en-US" altLang="zh-CN" sz="2540" dirty="0">
              <a:highlight>
                <a:srgbClr val="FFFF00"/>
              </a:highlight>
            </a:endParaRPr>
          </a:p>
          <a:p>
            <a:pPr marL="483855" indent="-483855" defTabSz="967710">
              <a:lnSpc>
                <a:spcPct val="100000"/>
              </a:lnSpc>
            </a:pPr>
            <a:r>
              <a:rPr lang="zh-CN" altLang="en-US" sz="2540" dirty="0">
                <a:highlight>
                  <a:srgbClr val="FFFF00"/>
                </a:highlight>
              </a:rPr>
              <a:t>中缀式丢失了重要的括号信息，使得运算次序跟原来的表达式结果可能不同；所以必须保留括号</a:t>
            </a:r>
            <a:endParaRPr lang="en-US" altLang="zh-CN" sz="1905" dirty="0"/>
          </a:p>
          <a:p>
            <a:pPr marL="483855" indent="-483855" defTabSz="967710">
              <a:lnSpc>
                <a:spcPct val="100000"/>
              </a:lnSpc>
            </a:pPr>
            <a:endParaRPr lang="en-US" altLang="zh-CN" dirty="0"/>
          </a:p>
          <a:p>
            <a:pPr marL="0" indent="0" defTabSz="967710">
              <a:lnSpc>
                <a:spcPct val="100000"/>
              </a:lnSpc>
              <a:buNone/>
            </a:pPr>
            <a:endParaRPr lang="en-US" altLang="zh-CN" dirty="0"/>
          </a:p>
          <a:p>
            <a:pPr marL="0" indent="0" defTabSz="967710">
              <a:lnSpc>
                <a:spcPct val="100000"/>
              </a:lnSpc>
              <a:buNone/>
            </a:pPr>
            <a:endParaRPr lang="en-US" altLang="zh-CN" sz="2540" b="1" dirty="0">
              <a:latin typeface="宋体" panose="02010600030101010101" pitchFamily="2" charset="-122"/>
            </a:endParaRPr>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2971932" y="456977"/>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a:solidFill>
                  <a:srgbClr val="000000"/>
                </a:solidFill>
                <a:latin typeface="Times New Roman" panose="02020603050405020304" pitchFamily="18" charset="0"/>
              </a:rPr>
              <a:t>3.3</a:t>
            </a:r>
            <a:r>
              <a:rPr lang="zh-CN" altLang="en-US" sz="3598">
                <a:solidFill>
                  <a:srgbClr val="000000"/>
                </a:solidFill>
                <a:latin typeface="宋体" panose="02010600030101010101" pitchFamily="2" charset="-122"/>
              </a:rPr>
              <a:t>栈的应用</a:t>
            </a:r>
          </a:p>
        </p:txBody>
      </p:sp>
    </p:spTree>
    <p:extLst>
      <p:ext uri="{BB962C8B-B14F-4D97-AF65-F5344CB8AC3E}">
        <p14:creationId xmlns:p14="http://schemas.microsoft.com/office/powerpoint/2010/main" val="31374536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 calcmode="lin" valueType="num">
                                      <p:cBhvr additive="base">
                                        <p:cTn id="19"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2" end="2"/>
                                            </p:txEl>
                                          </p:spTgt>
                                        </p:tgtEl>
                                        <p:attrNameLst>
                                          <p:attrName>style.visibility</p:attrName>
                                        </p:attrNameLst>
                                      </p:cBhvr>
                                      <p:to>
                                        <p:strVal val="visible"/>
                                      </p:to>
                                    </p:set>
                                    <p:anim calcmode="lin" valueType="num">
                                      <p:cBhvr additive="base">
                                        <p:cTn id="25"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3" end="3"/>
                                            </p:txEl>
                                          </p:spTgt>
                                        </p:tgtEl>
                                        <p:attrNameLst>
                                          <p:attrName>style.visibility</p:attrName>
                                        </p:attrNameLst>
                                      </p:cBhvr>
                                      <p:to>
                                        <p:strVal val="visible"/>
                                      </p:to>
                                    </p:set>
                                    <p:anim calcmode="lin" valueType="num">
                                      <p:cBhvr additive="base">
                                        <p:cTn id="31"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4" end="4"/>
                                            </p:txEl>
                                          </p:spTgt>
                                        </p:tgtEl>
                                        <p:attrNameLst>
                                          <p:attrName>style.visibility</p:attrName>
                                        </p:attrNameLst>
                                      </p:cBhvr>
                                      <p:to>
                                        <p:strVal val="visible"/>
                                      </p:to>
                                    </p:set>
                                    <p:anim calcmode="lin" valueType="num">
                                      <p:cBhvr additive="base">
                                        <p:cTn id="37"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23">
                                            <p:txEl>
                                              <p:pRg st="5" end="5"/>
                                            </p:txEl>
                                          </p:spTgt>
                                        </p:tgtEl>
                                        <p:attrNameLst>
                                          <p:attrName>style.visibility</p:attrName>
                                        </p:attrNameLst>
                                      </p:cBhvr>
                                      <p:to>
                                        <p:strVal val="visible"/>
                                      </p:to>
                                    </p:set>
                                    <p:anim calcmode="lin" valueType="num">
                                      <p:cBhvr additive="base">
                                        <p:cTn id="43"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23">
                                            <p:txEl>
                                              <p:pRg st="6" end="6"/>
                                            </p:txEl>
                                          </p:spTgt>
                                        </p:tgtEl>
                                        <p:attrNameLst>
                                          <p:attrName>style.visibility</p:attrName>
                                        </p:attrNameLst>
                                      </p:cBhvr>
                                      <p:to>
                                        <p:strVal val="visible"/>
                                      </p:to>
                                    </p:set>
                                    <p:anim calcmode="lin" valueType="num">
                                      <p:cBhvr additive="base">
                                        <p:cTn id="49"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23">
                                            <p:txEl>
                                              <p:pRg st="7" end="7"/>
                                            </p:txEl>
                                          </p:spTgt>
                                        </p:tgtEl>
                                        <p:attrNameLst>
                                          <p:attrName>style.visibility</p:attrName>
                                        </p:attrNameLst>
                                      </p:cBhvr>
                                      <p:to>
                                        <p:strVal val="visible"/>
                                      </p:to>
                                    </p:set>
                                    <p:anim calcmode="lin" valueType="num">
                                      <p:cBhvr additive="base">
                                        <p:cTn id="55" dur="500" fill="hold"/>
                                        <p:tgtEl>
                                          <p:spTgt spid="81923">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2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1208722" y="1556386"/>
            <a:ext cx="9982816" cy="5005778"/>
          </a:xfrm>
        </p:spPr>
        <p:txBody>
          <a:bodyPr/>
          <a:lstStyle/>
          <a:p>
            <a:pPr marL="0" indent="0" defTabSz="967710">
              <a:lnSpc>
                <a:spcPct val="100000"/>
              </a:lnSpc>
              <a:buNone/>
            </a:pPr>
            <a:r>
              <a:rPr lang="zh-CN" altLang="zh-CN" dirty="0"/>
              <a:t>表达式</a:t>
            </a:r>
            <a:r>
              <a:rPr lang="en-US" altLang="zh-CN" i="1" u="sng" dirty="0"/>
              <a:t>a*(</a:t>
            </a:r>
            <a:r>
              <a:rPr lang="en-US" altLang="zh-CN" i="1" u="sng" dirty="0" err="1"/>
              <a:t>b+c</a:t>
            </a:r>
            <a:r>
              <a:rPr lang="en-US" altLang="zh-CN" i="1" u="sng" dirty="0"/>
              <a:t>)</a:t>
            </a:r>
            <a:r>
              <a:rPr lang="en-US" altLang="zh-CN" dirty="0"/>
              <a:t>-</a:t>
            </a:r>
            <a:r>
              <a:rPr lang="en-US" altLang="zh-CN" u="sng" dirty="0"/>
              <a:t>d</a:t>
            </a:r>
          </a:p>
          <a:p>
            <a:pPr marL="0" indent="0" defTabSz="967710">
              <a:lnSpc>
                <a:spcPct val="100000"/>
              </a:lnSpc>
              <a:buNone/>
            </a:pPr>
            <a:r>
              <a:rPr lang="zh-CN" altLang="en-US" dirty="0"/>
              <a:t>前缀表达式：</a:t>
            </a:r>
            <a:r>
              <a:rPr lang="en-US" altLang="zh-CN" dirty="0"/>
              <a:t>-</a:t>
            </a:r>
            <a:r>
              <a:rPr lang="zh-CN" altLang="en-US" u="sng" dirty="0"/>
              <a:t>*</a:t>
            </a:r>
            <a:r>
              <a:rPr lang="en-US" altLang="zh-CN" u="sng" dirty="0" err="1"/>
              <a:t>a</a:t>
            </a:r>
            <a:r>
              <a:rPr lang="en-US" altLang="zh-CN" u="sng" dirty="0" err="1">
                <a:highlight>
                  <a:srgbClr val="FFFF00"/>
                </a:highlight>
              </a:rPr>
              <a:t>+bc</a:t>
            </a:r>
            <a:r>
              <a:rPr lang="en-US" altLang="zh-CN" dirty="0">
                <a:highlight>
                  <a:srgbClr val="FFFF00"/>
                </a:highlight>
              </a:rPr>
              <a:t> </a:t>
            </a:r>
            <a:r>
              <a:rPr lang="en-US" altLang="zh-CN" i="1" u="sng" dirty="0"/>
              <a:t>d</a:t>
            </a:r>
          </a:p>
          <a:p>
            <a:pPr marL="0" indent="0" defTabSz="967710">
              <a:lnSpc>
                <a:spcPct val="100000"/>
              </a:lnSpc>
              <a:buNone/>
            </a:pPr>
            <a:r>
              <a:rPr lang="zh-CN" altLang="en-US" dirty="0"/>
              <a:t>中缀表达式：</a:t>
            </a:r>
            <a:r>
              <a:rPr lang="en-US" altLang="zh-CN" u="sng" dirty="0"/>
              <a:t>a*</a:t>
            </a:r>
            <a:r>
              <a:rPr lang="en-US" altLang="zh-CN" u="sng" dirty="0" err="1"/>
              <a:t>b+c</a:t>
            </a:r>
            <a:r>
              <a:rPr lang="en-US" altLang="zh-CN" dirty="0"/>
              <a:t> -</a:t>
            </a:r>
            <a:r>
              <a:rPr lang="en-US" altLang="zh-CN" i="1" dirty="0"/>
              <a:t> d</a:t>
            </a:r>
            <a:endParaRPr lang="zh-CN" altLang="zh-CN" i="1" dirty="0"/>
          </a:p>
          <a:p>
            <a:pPr marL="0" indent="0" defTabSz="967710">
              <a:lnSpc>
                <a:spcPct val="100000"/>
              </a:lnSpc>
              <a:buNone/>
            </a:pPr>
            <a:r>
              <a:rPr lang="zh-CN" altLang="zh-CN" dirty="0"/>
              <a:t>后缀表达式是</a:t>
            </a:r>
            <a:r>
              <a:rPr lang="zh-CN" altLang="en-US" dirty="0"/>
              <a:t>：</a:t>
            </a:r>
            <a:r>
              <a:rPr lang="en-US" altLang="zh-CN" dirty="0" err="1"/>
              <a:t>abc</a:t>
            </a:r>
            <a:r>
              <a:rPr lang="en-US" altLang="zh-CN" dirty="0">
                <a:highlight>
                  <a:srgbClr val="FFFF00"/>
                </a:highlight>
              </a:rPr>
              <a:t>+*</a:t>
            </a:r>
            <a:r>
              <a:rPr lang="en-US" altLang="zh-CN" dirty="0"/>
              <a:t>d</a:t>
            </a:r>
            <a:r>
              <a:rPr lang="en-US" altLang="zh-CN" dirty="0">
                <a:highlight>
                  <a:srgbClr val="FFFF00"/>
                </a:highlight>
              </a:rPr>
              <a:t>-</a:t>
            </a:r>
            <a:r>
              <a:rPr lang="en-US" altLang="zh-CN" dirty="0"/>
              <a:t> </a:t>
            </a:r>
          </a:p>
          <a:p>
            <a:pPr marL="0" indent="0" defTabSz="967710">
              <a:lnSpc>
                <a:spcPct val="100000"/>
              </a:lnSpc>
              <a:buNone/>
            </a:pPr>
            <a:r>
              <a:rPr lang="zh-CN" altLang="en-US" dirty="0"/>
              <a:t>运算规则：</a:t>
            </a:r>
            <a:endParaRPr lang="en-US" altLang="zh-CN" dirty="0"/>
          </a:p>
          <a:p>
            <a:pPr marL="302409" indent="-302409" defTabSz="967710">
              <a:lnSpc>
                <a:spcPct val="100000"/>
              </a:lnSpc>
            </a:pPr>
            <a:r>
              <a:rPr lang="zh-CN" altLang="en-US" sz="2800" dirty="0"/>
              <a:t>前缀表达式：从左到右扫描，连续出现的两个操作数和它们之前且紧靠着它们的运算符构成一个最小表达式；</a:t>
            </a:r>
            <a:r>
              <a:rPr lang="en-US" altLang="zh-CN" sz="2800" dirty="0"/>
              <a:t> </a:t>
            </a:r>
          </a:p>
          <a:p>
            <a:pPr marL="302409" indent="-302409" defTabSz="967710">
              <a:lnSpc>
                <a:spcPct val="100000"/>
              </a:lnSpc>
            </a:pPr>
            <a:r>
              <a:rPr lang="en-US" altLang="zh-CN" sz="2800" dirty="0"/>
              <a:t> </a:t>
            </a:r>
            <a:r>
              <a:rPr lang="zh-CN" altLang="en-US" sz="2800" dirty="0">
                <a:highlight>
                  <a:srgbClr val="FFFF00"/>
                </a:highlight>
              </a:rPr>
              <a:t>后缀表达式：</a:t>
            </a:r>
            <a:r>
              <a:rPr lang="zh-CN" altLang="en-US" sz="2800" dirty="0"/>
              <a:t>先找运算符，后找操作数；</a:t>
            </a:r>
            <a:r>
              <a:rPr lang="zh-CN" altLang="en-US" sz="2800" b="1" dirty="0">
                <a:solidFill>
                  <a:srgbClr val="FF0000"/>
                </a:solidFill>
              </a:rPr>
              <a:t>运算符在式中出现的顺序刚好是表达式的运算顺序；</a:t>
            </a:r>
            <a:r>
              <a:rPr lang="zh-CN" altLang="en-US" sz="2800" dirty="0"/>
              <a:t>每个运算符和在它之前出现且紧靠着它的两个操作数构成一个最小表达式；</a:t>
            </a:r>
            <a:endParaRPr lang="en-US" altLang="zh-CN" sz="2800" dirty="0"/>
          </a:p>
          <a:p>
            <a:pPr marL="0" indent="0" defTabSz="967710">
              <a:lnSpc>
                <a:spcPct val="100000"/>
              </a:lnSpc>
              <a:buNone/>
            </a:pPr>
            <a:endParaRPr lang="en-US" altLang="zh-CN" sz="2117" dirty="0"/>
          </a:p>
          <a:p>
            <a:pPr marL="483855" indent="-483855" defTabSz="967710">
              <a:lnSpc>
                <a:spcPct val="100000"/>
              </a:lnSpc>
            </a:pPr>
            <a:endParaRPr lang="en-US" altLang="zh-CN" dirty="0"/>
          </a:p>
          <a:p>
            <a:pPr marL="0" indent="0" defTabSz="967710">
              <a:lnSpc>
                <a:spcPct val="100000"/>
              </a:lnSpc>
              <a:buNone/>
            </a:pPr>
            <a:endParaRPr lang="en-US" altLang="zh-CN" dirty="0"/>
          </a:p>
          <a:p>
            <a:pPr marL="0" indent="0" defTabSz="967710">
              <a:lnSpc>
                <a:spcPct val="100000"/>
              </a:lnSpc>
              <a:buNone/>
            </a:pPr>
            <a:endParaRPr lang="en-US" altLang="zh-CN" sz="2540" b="1" dirty="0">
              <a:latin typeface="宋体" panose="02010600030101010101" pitchFamily="2" charset="-122"/>
            </a:endParaRPr>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2971932" y="456977"/>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a:solidFill>
                  <a:srgbClr val="000000"/>
                </a:solidFill>
                <a:latin typeface="Times New Roman" panose="02020603050405020304" pitchFamily="18" charset="0"/>
              </a:rPr>
              <a:t>3.3</a:t>
            </a:r>
            <a:r>
              <a:rPr lang="zh-CN" altLang="en-US" sz="3598">
                <a:solidFill>
                  <a:srgbClr val="000000"/>
                </a:solidFill>
                <a:latin typeface="宋体" panose="02010600030101010101" pitchFamily="2" charset="-122"/>
              </a:rPr>
              <a:t>栈的应用</a:t>
            </a:r>
          </a:p>
        </p:txBody>
      </p:sp>
    </p:spTree>
    <p:extLst>
      <p:ext uri="{BB962C8B-B14F-4D97-AF65-F5344CB8AC3E}">
        <p14:creationId xmlns:p14="http://schemas.microsoft.com/office/powerpoint/2010/main" val="42562804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 calcmode="lin" valueType="num">
                                      <p:cBhvr additive="base">
                                        <p:cTn id="19"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2" end="2"/>
                                            </p:txEl>
                                          </p:spTgt>
                                        </p:tgtEl>
                                        <p:attrNameLst>
                                          <p:attrName>style.visibility</p:attrName>
                                        </p:attrNameLst>
                                      </p:cBhvr>
                                      <p:to>
                                        <p:strVal val="visible"/>
                                      </p:to>
                                    </p:set>
                                    <p:anim calcmode="lin" valueType="num">
                                      <p:cBhvr additive="base">
                                        <p:cTn id="25"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3" end="3"/>
                                            </p:txEl>
                                          </p:spTgt>
                                        </p:tgtEl>
                                        <p:attrNameLst>
                                          <p:attrName>style.visibility</p:attrName>
                                        </p:attrNameLst>
                                      </p:cBhvr>
                                      <p:to>
                                        <p:strVal val="visible"/>
                                      </p:to>
                                    </p:set>
                                    <p:anim calcmode="lin" valueType="num">
                                      <p:cBhvr additive="base">
                                        <p:cTn id="31"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4" end="4"/>
                                            </p:txEl>
                                          </p:spTgt>
                                        </p:tgtEl>
                                        <p:attrNameLst>
                                          <p:attrName>style.visibility</p:attrName>
                                        </p:attrNameLst>
                                      </p:cBhvr>
                                      <p:to>
                                        <p:strVal val="visible"/>
                                      </p:to>
                                    </p:set>
                                    <p:anim calcmode="lin" valueType="num">
                                      <p:cBhvr additive="base">
                                        <p:cTn id="37"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23">
                                            <p:txEl>
                                              <p:pRg st="5" end="5"/>
                                            </p:txEl>
                                          </p:spTgt>
                                        </p:tgtEl>
                                        <p:attrNameLst>
                                          <p:attrName>style.visibility</p:attrName>
                                        </p:attrNameLst>
                                      </p:cBhvr>
                                      <p:to>
                                        <p:strVal val="visible"/>
                                      </p:to>
                                    </p:set>
                                    <p:anim calcmode="lin" valueType="num">
                                      <p:cBhvr additive="base">
                                        <p:cTn id="43"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23">
                                            <p:txEl>
                                              <p:pRg st="6" end="6"/>
                                            </p:txEl>
                                          </p:spTgt>
                                        </p:tgtEl>
                                        <p:attrNameLst>
                                          <p:attrName>style.visibility</p:attrName>
                                        </p:attrNameLst>
                                      </p:cBhvr>
                                      <p:to>
                                        <p:strVal val="visible"/>
                                      </p:to>
                                    </p:set>
                                    <p:anim calcmode="lin" valueType="num">
                                      <p:cBhvr additive="base">
                                        <p:cTn id="49"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C5BD6CB-38D9-4B83-8165-2A884CF32D13}"/>
              </a:ext>
            </a:extLst>
          </p:cNvPr>
          <p:cNvSpPr>
            <a:spLocks noChangeArrowheads="1"/>
          </p:cNvSpPr>
          <p:nvPr>
            <p:ph type="title" idx="4294967295"/>
          </p:nvPr>
        </p:nvSpPr>
        <p:spPr>
          <a:xfrm>
            <a:off x="6096840" y="532580"/>
            <a:ext cx="3429001" cy="761066"/>
          </a:xfrm>
        </p:spPr>
        <p:txBody>
          <a:bodyPr/>
          <a:lstStyle/>
          <a:p>
            <a:pPr algn="l"/>
            <a:r>
              <a:rPr lang="en-US" altLang="zh-CN" sz="2963">
                <a:solidFill>
                  <a:schemeClr val="hlink"/>
                </a:solidFill>
              </a:rPr>
              <a:t>——</a:t>
            </a:r>
            <a:r>
              <a:rPr lang="zh-CN" altLang="en-US" sz="2963">
                <a:solidFill>
                  <a:schemeClr val="hlink"/>
                </a:solidFill>
                <a:latin typeface="黑体" panose="02010609060101010101" pitchFamily="49" charset="-122"/>
              </a:rPr>
              <a:t>表达式的计算</a:t>
            </a:r>
          </a:p>
        </p:txBody>
      </p:sp>
      <p:sp>
        <p:nvSpPr>
          <p:cNvPr id="81923" name="Rectangle 3">
            <a:extLst>
              <a:ext uri="{FF2B5EF4-FFF2-40B4-BE49-F238E27FC236}">
                <a16:creationId xmlns:a16="http://schemas.microsoft.com/office/drawing/2014/main" id="{B7761997-597D-4A51-B685-8283803ACF46}"/>
              </a:ext>
            </a:extLst>
          </p:cNvPr>
          <p:cNvSpPr>
            <a:spLocks noChangeArrowheads="1"/>
          </p:cNvSpPr>
          <p:nvPr>
            <p:ph type="body" idx="4294967295"/>
          </p:nvPr>
        </p:nvSpPr>
        <p:spPr>
          <a:xfrm>
            <a:off x="2209184" y="1599417"/>
            <a:ext cx="8077723" cy="4877211"/>
          </a:xfrm>
        </p:spPr>
        <p:txBody>
          <a:bodyPr/>
          <a:lstStyle/>
          <a:p>
            <a:pPr marL="0" indent="0" defTabSz="967710">
              <a:lnSpc>
                <a:spcPct val="100000"/>
              </a:lnSpc>
              <a:buNone/>
            </a:pPr>
            <a:r>
              <a:rPr lang="zh-CN" altLang="zh-CN" dirty="0"/>
              <a:t>表达式</a:t>
            </a:r>
            <a:r>
              <a:rPr lang="en-US" altLang="zh-CN" i="1" u="sng" dirty="0"/>
              <a:t>a*(</a:t>
            </a:r>
            <a:r>
              <a:rPr lang="en-US" altLang="zh-CN" i="1" u="sng" dirty="0" err="1"/>
              <a:t>b+c</a:t>
            </a:r>
            <a:r>
              <a:rPr lang="en-US" altLang="zh-CN" i="1" u="sng" dirty="0"/>
              <a:t>)</a:t>
            </a:r>
            <a:r>
              <a:rPr lang="en-US" altLang="zh-CN" dirty="0"/>
              <a:t>-</a:t>
            </a:r>
            <a:r>
              <a:rPr lang="en-US" altLang="zh-CN" u="sng" dirty="0"/>
              <a:t>d</a:t>
            </a:r>
          </a:p>
          <a:p>
            <a:pPr marL="0" indent="0" defTabSz="967710">
              <a:lnSpc>
                <a:spcPct val="100000"/>
              </a:lnSpc>
              <a:buNone/>
            </a:pPr>
            <a:r>
              <a:rPr lang="zh-CN" altLang="zh-CN" dirty="0"/>
              <a:t>后缀表达式是</a:t>
            </a:r>
            <a:r>
              <a:rPr lang="zh-CN" altLang="en-US" dirty="0"/>
              <a:t>：</a:t>
            </a:r>
            <a:r>
              <a:rPr lang="en-US" altLang="zh-CN" dirty="0" err="1"/>
              <a:t>abc</a:t>
            </a:r>
            <a:r>
              <a:rPr lang="en-US" altLang="zh-CN" dirty="0">
                <a:highlight>
                  <a:srgbClr val="FFFF00"/>
                </a:highlight>
              </a:rPr>
              <a:t>+*</a:t>
            </a:r>
            <a:r>
              <a:rPr lang="en-US" altLang="zh-CN" dirty="0"/>
              <a:t>d</a:t>
            </a:r>
            <a:r>
              <a:rPr lang="en-US" altLang="zh-CN" dirty="0">
                <a:highlight>
                  <a:srgbClr val="FFFF00"/>
                </a:highlight>
              </a:rPr>
              <a:t>-</a:t>
            </a:r>
            <a:r>
              <a:rPr lang="en-US" altLang="zh-CN" dirty="0"/>
              <a:t> </a:t>
            </a:r>
          </a:p>
          <a:p>
            <a:pPr marL="0" indent="0" defTabSz="967710">
              <a:lnSpc>
                <a:spcPct val="100000"/>
              </a:lnSpc>
              <a:buNone/>
            </a:pPr>
            <a:endParaRPr lang="en-US" altLang="zh-CN" dirty="0"/>
          </a:p>
          <a:p>
            <a:pPr marL="0" indent="0" defTabSz="967710">
              <a:lnSpc>
                <a:spcPct val="100000"/>
              </a:lnSpc>
              <a:buNone/>
            </a:pPr>
            <a:r>
              <a:rPr lang="zh-CN" altLang="en-US" b="1" dirty="0"/>
              <a:t>问题</a:t>
            </a:r>
            <a:r>
              <a:rPr lang="en-US" altLang="zh-CN" b="1" dirty="0"/>
              <a:t>1</a:t>
            </a:r>
            <a:r>
              <a:rPr lang="zh-CN" altLang="en-US" b="1" dirty="0"/>
              <a:t>：</a:t>
            </a:r>
            <a:r>
              <a:rPr lang="zh-CN" altLang="en-US" dirty="0">
                <a:solidFill>
                  <a:srgbClr val="0070C0"/>
                </a:solidFill>
              </a:rPr>
              <a:t>如何从后缀式求值？</a:t>
            </a:r>
            <a:endParaRPr lang="en-US" altLang="zh-CN" dirty="0">
              <a:solidFill>
                <a:srgbClr val="0070C0"/>
              </a:solidFill>
            </a:endParaRPr>
          </a:p>
          <a:p>
            <a:pPr marL="0" indent="0" defTabSz="967710">
              <a:lnSpc>
                <a:spcPct val="100000"/>
              </a:lnSpc>
              <a:buNone/>
            </a:pPr>
            <a:endParaRPr lang="en-US" altLang="zh-CN" dirty="0">
              <a:solidFill>
                <a:srgbClr val="0070C0"/>
              </a:solidFill>
            </a:endParaRPr>
          </a:p>
          <a:p>
            <a:pPr marL="0" indent="0" defTabSz="967710">
              <a:lnSpc>
                <a:spcPct val="100000"/>
              </a:lnSpc>
              <a:buNone/>
            </a:pPr>
            <a:r>
              <a:rPr lang="zh-CN" altLang="en-US" dirty="0">
                <a:solidFill>
                  <a:srgbClr val="0070C0"/>
                </a:solidFill>
              </a:rPr>
              <a:t>先找运算符，再找操作数</a:t>
            </a:r>
            <a:endParaRPr lang="en-US" altLang="zh-CN" dirty="0">
              <a:solidFill>
                <a:srgbClr val="0070C0"/>
              </a:solidFill>
            </a:endParaRPr>
          </a:p>
          <a:p>
            <a:pPr marL="0" indent="0" defTabSz="967710">
              <a:lnSpc>
                <a:spcPct val="100000"/>
              </a:lnSpc>
              <a:buNone/>
            </a:pPr>
            <a:endParaRPr lang="en-US" altLang="zh-CN" dirty="0">
              <a:solidFill>
                <a:srgbClr val="0070C0"/>
              </a:solidFill>
            </a:endParaRPr>
          </a:p>
          <a:p>
            <a:pPr marL="0" indent="0" defTabSz="967710">
              <a:lnSpc>
                <a:spcPct val="100000"/>
              </a:lnSpc>
              <a:buNone/>
            </a:pPr>
            <a:r>
              <a:rPr lang="zh-CN" altLang="en-US" dirty="0">
                <a:solidFill>
                  <a:srgbClr val="0070C0"/>
                </a:solidFill>
              </a:rPr>
              <a:t>运算符和操作数保留在栈中</a:t>
            </a:r>
            <a:endParaRPr lang="en-US" altLang="zh-CN" dirty="0">
              <a:solidFill>
                <a:srgbClr val="0070C0"/>
              </a:solidFill>
            </a:endParaRPr>
          </a:p>
          <a:p>
            <a:pPr marL="0" indent="0" defTabSz="967710">
              <a:lnSpc>
                <a:spcPct val="100000"/>
              </a:lnSpc>
              <a:buNone/>
            </a:pPr>
            <a:endParaRPr lang="en-US" altLang="zh-CN" sz="2117" dirty="0"/>
          </a:p>
          <a:p>
            <a:pPr marL="483855" indent="-483855" defTabSz="967710">
              <a:lnSpc>
                <a:spcPct val="100000"/>
              </a:lnSpc>
            </a:pPr>
            <a:endParaRPr lang="en-US" altLang="zh-CN" dirty="0"/>
          </a:p>
          <a:p>
            <a:pPr marL="0" indent="0" defTabSz="967710">
              <a:lnSpc>
                <a:spcPct val="100000"/>
              </a:lnSpc>
              <a:buNone/>
            </a:pPr>
            <a:endParaRPr lang="en-US" altLang="zh-CN" dirty="0"/>
          </a:p>
          <a:p>
            <a:pPr marL="0" indent="0" defTabSz="967710">
              <a:lnSpc>
                <a:spcPct val="100000"/>
              </a:lnSpc>
              <a:buNone/>
            </a:pPr>
            <a:endParaRPr lang="en-US" altLang="zh-CN" sz="2540" b="1" dirty="0">
              <a:latin typeface="宋体" panose="02010600030101010101" pitchFamily="2" charset="-122"/>
            </a:endParaRPr>
          </a:p>
        </p:txBody>
      </p:sp>
      <p:sp>
        <p:nvSpPr>
          <p:cNvPr id="27652" name="Rectangle 4">
            <a:extLst>
              <a:ext uri="{FF2B5EF4-FFF2-40B4-BE49-F238E27FC236}">
                <a16:creationId xmlns:a16="http://schemas.microsoft.com/office/drawing/2014/main" id="{7AD3AF06-9C51-4134-AAD4-850BF95EBA05}"/>
              </a:ext>
            </a:extLst>
          </p:cNvPr>
          <p:cNvSpPr>
            <a:spLocks noChangeArrowheads="1"/>
          </p:cNvSpPr>
          <p:nvPr/>
        </p:nvSpPr>
        <p:spPr bwMode="auto">
          <a:xfrm>
            <a:off x="3199579" y="564500"/>
            <a:ext cx="5791163" cy="6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b"/>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fontAlgn="base">
              <a:spcBef>
                <a:spcPct val="0"/>
              </a:spcBef>
              <a:spcAft>
                <a:spcPct val="0"/>
              </a:spcAft>
              <a:buClr>
                <a:srgbClr val="990000"/>
              </a:buClr>
              <a:buSzPct val="115000"/>
            </a:pPr>
            <a:r>
              <a:rPr lang="en-US" altLang="zh-CN" sz="3598" dirty="0">
                <a:solidFill>
                  <a:srgbClr val="000000"/>
                </a:solidFill>
                <a:latin typeface="Times New Roman" panose="02020603050405020304" pitchFamily="18" charset="0"/>
              </a:rPr>
              <a:t>3.3</a:t>
            </a:r>
            <a:r>
              <a:rPr lang="zh-CN" altLang="en-US" sz="3598" dirty="0">
                <a:solidFill>
                  <a:srgbClr val="000000"/>
                </a:solidFill>
                <a:latin typeface="宋体" panose="02010600030101010101" pitchFamily="2" charset="-122"/>
              </a:rPr>
              <a:t>栈的应用</a:t>
            </a:r>
          </a:p>
        </p:txBody>
      </p:sp>
    </p:spTree>
    <p:extLst>
      <p:ext uri="{BB962C8B-B14F-4D97-AF65-F5344CB8AC3E}">
        <p14:creationId xmlns:p14="http://schemas.microsoft.com/office/powerpoint/2010/main" val="363808583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0" end="0"/>
                                            </p:txEl>
                                          </p:spTgt>
                                        </p:tgtEl>
                                        <p:attrNameLst>
                                          <p:attrName>style.visibility</p:attrName>
                                        </p:attrNameLst>
                                      </p:cBhvr>
                                      <p:to>
                                        <p:strVal val="visible"/>
                                      </p:to>
                                    </p:set>
                                    <p:anim calcmode="lin" valueType="num">
                                      <p:cBhvr additive="base">
                                        <p:cTn id="13"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1" end="1"/>
                                            </p:txEl>
                                          </p:spTgt>
                                        </p:tgtEl>
                                        <p:attrNameLst>
                                          <p:attrName>style.visibility</p:attrName>
                                        </p:attrNameLst>
                                      </p:cBhvr>
                                      <p:to>
                                        <p:strVal val="visible"/>
                                      </p:to>
                                    </p:set>
                                    <p:anim calcmode="lin" valueType="num">
                                      <p:cBhvr additive="base">
                                        <p:cTn id="19"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5" end="5"/>
                                            </p:txEl>
                                          </p:spTgt>
                                        </p:tgtEl>
                                        <p:attrNameLst>
                                          <p:attrName>style.visibility</p:attrName>
                                        </p:attrNameLst>
                                      </p:cBhvr>
                                      <p:to>
                                        <p:strVal val="visible"/>
                                      </p:to>
                                    </p:set>
                                    <p:anim calcmode="lin" valueType="num">
                                      <p:cBhvr additive="base">
                                        <p:cTn id="31"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23">
                                            <p:txEl>
                                              <p:pRg st="7" end="7"/>
                                            </p:txEl>
                                          </p:spTgt>
                                        </p:tgtEl>
                                        <p:attrNameLst>
                                          <p:attrName>style.visibility</p:attrName>
                                        </p:attrNameLst>
                                      </p:cBhvr>
                                      <p:to>
                                        <p:strVal val="visible"/>
                                      </p:to>
                                    </p:set>
                                    <p:anim calcmode="lin" valueType="num">
                                      <p:cBhvr additive="base">
                                        <p:cTn id="37" dur="500" fill="hold"/>
                                        <p:tgtEl>
                                          <p:spTgt spid="8192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2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2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6E1A385-5DAE-42E1-910B-AC8DB4BC279C}"/>
              </a:ext>
            </a:extLst>
          </p:cNvPr>
          <p:cNvSpPr>
            <a:spLocks noChangeArrowheads="1"/>
          </p:cNvSpPr>
          <p:nvPr>
            <p:ph type="body" idx="4294967295"/>
          </p:nvPr>
        </p:nvSpPr>
        <p:spPr>
          <a:xfrm>
            <a:off x="2590558" y="4114465"/>
            <a:ext cx="6377503" cy="2560410"/>
          </a:xfrm>
        </p:spPr>
        <p:txBody>
          <a:bodyPr/>
          <a:lstStyle/>
          <a:p>
            <a:pPr marL="0" indent="0" defTabSz="967710">
              <a:lnSpc>
                <a:spcPct val="90000"/>
              </a:lnSpc>
              <a:buNone/>
            </a:pPr>
            <a:endParaRPr lang="en-US" altLang="zh-CN" sz="2540" dirty="0"/>
          </a:p>
          <a:p>
            <a:pPr marL="0" indent="0" defTabSz="967710">
              <a:lnSpc>
                <a:spcPct val="90000"/>
              </a:lnSpc>
              <a:spcBef>
                <a:spcPct val="50000"/>
              </a:spcBef>
              <a:buNone/>
            </a:pPr>
            <a:r>
              <a:rPr lang="zh-CN" altLang="en-US" b="1" dirty="0">
                <a:solidFill>
                  <a:srgbClr val="CC0000"/>
                </a:solidFill>
                <a:ea typeface="楷体_GB2312" pitchFamily="49" charset="-122"/>
              </a:rPr>
              <a:t>后缀表示法有两大优点：</a:t>
            </a:r>
          </a:p>
          <a:p>
            <a:pPr marL="0" indent="0" defTabSz="967710">
              <a:lnSpc>
                <a:spcPct val="90000"/>
              </a:lnSpc>
              <a:buClr>
                <a:srgbClr val="0000FF"/>
              </a:buClr>
              <a:buFont typeface="Wingdings" panose="05000000000000000000" pitchFamily="2" charset="2"/>
              <a:buChar char="Ø"/>
            </a:pPr>
            <a:r>
              <a:rPr lang="zh-CN" altLang="en-US" sz="2540" b="1" dirty="0">
                <a:solidFill>
                  <a:srgbClr val="0000FF"/>
                </a:solidFill>
                <a:ea typeface="楷体_GB2312" pitchFamily="49" charset="-122"/>
              </a:rPr>
              <a:t>不需要使用括号 ；</a:t>
            </a:r>
          </a:p>
          <a:p>
            <a:pPr marL="0" indent="0" defTabSz="967710">
              <a:lnSpc>
                <a:spcPct val="90000"/>
              </a:lnSpc>
              <a:buClr>
                <a:srgbClr val="0000FF"/>
              </a:buClr>
              <a:buFont typeface="Wingdings" panose="05000000000000000000" pitchFamily="2" charset="2"/>
              <a:buChar char="Ø"/>
            </a:pPr>
            <a:r>
              <a:rPr lang="zh-CN" altLang="en-US" sz="2540" b="1" dirty="0">
                <a:solidFill>
                  <a:srgbClr val="0000FF"/>
                </a:solidFill>
                <a:ea typeface="楷体_GB2312" pitchFamily="49" charset="-122"/>
              </a:rPr>
              <a:t>不用考虑操作符的优先级。</a:t>
            </a:r>
            <a:endParaRPr lang="en-US" altLang="zh-CN" sz="2540" b="1" dirty="0">
              <a:solidFill>
                <a:srgbClr val="0000FF"/>
              </a:solidFill>
              <a:ea typeface="楷体_GB2312" pitchFamily="49" charset="-122"/>
            </a:endParaRPr>
          </a:p>
          <a:p>
            <a:pPr marL="0" indent="0" defTabSz="967710">
              <a:lnSpc>
                <a:spcPct val="90000"/>
              </a:lnSpc>
              <a:buClr>
                <a:srgbClr val="0000FF"/>
              </a:buClr>
              <a:buNone/>
            </a:pPr>
            <a:r>
              <a:rPr lang="zh-CN" altLang="en-US" b="1" dirty="0">
                <a:solidFill>
                  <a:srgbClr val="CC0000"/>
                </a:solidFill>
                <a:ea typeface="楷体_GB2312" pitchFamily="49" charset="-122"/>
              </a:rPr>
              <a:t>原表达式：</a:t>
            </a:r>
            <a:r>
              <a:rPr lang="en-US" altLang="zh-CN" b="1" dirty="0">
                <a:solidFill>
                  <a:srgbClr val="CC0000"/>
                </a:solidFill>
                <a:ea typeface="楷体_GB2312" pitchFamily="49" charset="-122"/>
              </a:rPr>
              <a:t>(A+B)*C+D/E</a:t>
            </a:r>
            <a:endParaRPr lang="zh-CN" altLang="en-US" b="1" dirty="0">
              <a:solidFill>
                <a:srgbClr val="CC0000"/>
              </a:solidFill>
              <a:ea typeface="楷体_GB2312" pitchFamily="49" charset="-122"/>
            </a:endParaRPr>
          </a:p>
        </p:txBody>
      </p:sp>
      <p:sp>
        <p:nvSpPr>
          <p:cNvPr id="33795" name="Comment 6">
            <a:extLst>
              <a:ext uri="{FF2B5EF4-FFF2-40B4-BE49-F238E27FC236}">
                <a16:creationId xmlns:a16="http://schemas.microsoft.com/office/drawing/2014/main" id="{B398891F-5A79-42A1-9B14-075FBE98BCA6}"/>
              </a:ext>
            </a:extLst>
          </p:cNvPr>
          <p:cNvSpPr>
            <a:spLocks noChangeArrowheads="1"/>
          </p:cNvSpPr>
          <p:nvPr/>
        </p:nvSpPr>
        <p:spPr bwMode="auto">
          <a:xfrm>
            <a:off x="1905094" y="1219724"/>
            <a:ext cx="1599416" cy="71122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lIns="91440" tIns="45720" rIns="91440" bIns="45720">
            <a:spAutoFit/>
          </a:bodyPr>
          <a:lstStyle>
            <a:lvl1pPr defTabSz="863600">
              <a:defRPr b="1">
                <a:solidFill>
                  <a:schemeClr val="tx1"/>
                </a:solidFill>
                <a:latin typeface="Arial" panose="020B0604020202020204" pitchFamily="34" charset="0"/>
                <a:ea typeface="宋体" panose="02010600030101010101" pitchFamily="2" charset="-122"/>
              </a:defRPr>
            </a:lvl1pPr>
            <a:lvl2pPr marL="742950" indent="-285750" defTabSz="863600">
              <a:defRPr b="1">
                <a:solidFill>
                  <a:schemeClr val="tx1"/>
                </a:solidFill>
                <a:latin typeface="Arial" panose="020B0604020202020204" pitchFamily="34" charset="0"/>
                <a:ea typeface="宋体" panose="02010600030101010101" pitchFamily="2" charset="-122"/>
              </a:defRPr>
            </a:lvl2pPr>
            <a:lvl3pPr marL="1143000" indent="-228600" defTabSz="863600">
              <a:defRPr b="1">
                <a:solidFill>
                  <a:schemeClr val="tx1"/>
                </a:solidFill>
                <a:latin typeface="Arial" panose="020B0604020202020204" pitchFamily="34" charset="0"/>
                <a:ea typeface="宋体" panose="02010600030101010101" pitchFamily="2" charset="-122"/>
              </a:defRPr>
            </a:lvl3pPr>
            <a:lvl4pPr marL="1600200" indent="-228600" defTabSz="863600">
              <a:defRPr b="1">
                <a:solidFill>
                  <a:schemeClr val="tx1"/>
                </a:solidFill>
                <a:latin typeface="Arial" panose="020B0604020202020204" pitchFamily="34" charset="0"/>
                <a:ea typeface="宋体" panose="02010600030101010101" pitchFamily="2" charset="-122"/>
              </a:defRPr>
            </a:lvl4pPr>
            <a:lvl5pPr marL="2057400" indent="-228600" defTabSz="863600">
              <a:defRPr b="1">
                <a:solidFill>
                  <a:schemeClr val="tx1"/>
                </a:solidFill>
                <a:latin typeface="Arial" panose="020B0604020202020204" pitchFamily="34" charset="0"/>
                <a:ea typeface="宋体" panose="02010600030101010101" pitchFamily="2" charset="-122"/>
              </a:defRPr>
            </a:lvl5pPr>
            <a:lvl6pPr marL="25146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863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defTabSz="913948" eaLnBrk="0" fontAlgn="base" hangingPunct="0">
              <a:spcBef>
                <a:spcPct val="0"/>
              </a:spcBef>
              <a:spcAft>
                <a:spcPct val="0"/>
              </a:spcAft>
            </a:pPr>
            <a:r>
              <a:rPr lang="zh-CN" altLang="en-US" sz="2011" dirty="0">
                <a:solidFill>
                  <a:srgbClr val="0000FF"/>
                </a:solidFill>
                <a:latin typeface="Times New Roman" panose="02020603050405020304" pitchFamily="18" charset="0"/>
                <a:ea typeface="楷体_GB2312" pitchFamily="49" charset="-122"/>
              </a:rPr>
              <a:t>后缀表达式</a:t>
            </a:r>
          </a:p>
          <a:p>
            <a:pPr defTabSz="913948" eaLnBrk="0" fontAlgn="base" hangingPunct="0">
              <a:spcBef>
                <a:spcPct val="0"/>
              </a:spcBef>
              <a:spcAft>
                <a:spcPct val="0"/>
              </a:spcAft>
            </a:pPr>
            <a:r>
              <a:rPr lang="en-US" altLang="zh-CN" sz="2011" dirty="0">
                <a:solidFill>
                  <a:srgbClr val="0000FF"/>
                </a:solidFill>
                <a:latin typeface="Times New Roman" panose="02020603050405020304" pitchFamily="18" charset="0"/>
                <a:ea typeface="楷体_GB2312" pitchFamily="49" charset="-122"/>
              </a:rPr>
              <a:t>AB+C*DE/+</a:t>
            </a:r>
          </a:p>
        </p:txBody>
      </p:sp>
      <p:pic>
        <p:nvPicPr>
          <p:cNvPr id="33796" name="Picture 7">
            <a:extLst>
              <a:ext uri="{FF2B5EF4-FFF2-40B4-BE49-F238E27FC236}">
                <a16:creationId xmlns:a16="http://schemas.microsoft.com/office/drawing/2014/main" id="{C1E52CD6-AEEF-4AF9-92E0-6CB558FE4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599" y="1599417"/>
            <a:ext cx="6673194" cy="2772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7072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6">
                                            <p:txEl>
                                              <p:pRg st="1" end="1"/>
                                            </p:txEl>
                                          </p:spTgt>
                                        </p:tgtEl>
                                        <p:attrNameLst>
                                          <p:attrName>style.visibility</p:attrName>
                                        </p:attrNameLst>
                                      </p:cBhvr>
                                      <p:to>
                                        <p:strVal val="visible"/>
                                      </p:to>
                                    </p:set>
                                    <p:anim calcmode="lin" valueType="num">
                                      <p:cBhvr additive="base">
                                        <p:cTn id="7" dur="500" fill="hold"/>
                                        <p:tgtEl>
                                          <p:spTgt spid="8806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80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anim calcmode="lin" valueType="num">
                                      <p:cBhvr additive="base">
                                        <p:cTn id="13" dur="500" fill="hold"/>
                                        <p:tgtEl>
                                          <p:spTgt spid="88066">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80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66">
                                            <p:txEl>
                                              <p:pRg st="3" end="3"/>
                                            </p:txEl>
                                          </p:spTgt>
                                        </p:tgtEl>
                                        <p:attrNameLst>
                                          <p:attrName>style.visibility</p:attrName>
                                        </p:attrNameLst>
                                      </p:cBhvr>
                                      <p:to>
                                        <p:strVal val="visible"/>
                                      </p:to>
                                    </p:set>
                                    <p:anim calcmode="lin" valueType="num">
                                      <p:cBhvr additive="base">
                                        <p:cTn id="19" dur="500" fill="hold"/>
                                        <p:tgtEl>
                                          <p:spTgt spid="88066">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8066">
                                            <p:txEl>
                                              <p:pRg st="4" end="4"/>
                                            </p:txEl>
                                          </p:spTgt>
                                        </p:tgtEl>
                                        <p:attrNameLst>
                                          <p:attrName>style.visibility</p:attrName>
                                        </p:attrNameLst>
                                      </p:cBhvr>
                                      <p:to>
                                        <p:strVal val="visible"/>
                                      </p:to>
                                    </p:set>
                                    <p:anim calcmode="lin" valueType="num">
                                      <p:cBhvr additive="base">
                                        <p:cTn id="25" dur="500" fill="hold"/>
                                        <p:tgtEl>
                                          <p:spTgt spid="88066">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806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theme/theme1.xml><?xml version="1.0" encoding="utf-8"?>
<a:theme xmlns:a="http://schemas.openxmlformats.org/drawingml/2006/main" name="教育_青青草">
  <a:themeElements>
    <a:clrScheme name="">
      <a:dk1>
        <a:srgbClr val="000000"/>
      </a:dk1>
      <a:lt1>
        <a:srgbClr val="F8F8F8"/>
      </a:lt1>
      <a:dk2>
        <a:srgbClr val="FF9900"/>
      </a:dk2>
      <a:lt2>
        <a:srgbClr val="C0C0C0"/>
      </a:lt2>
      <a:accent1>
        <a:srgbClr val="F8C400"/>
      </a:accent1>
      <a:accent2>
        <a:srgbClr val="84C326"/>
      </a:accent2>
      <a:accent3>
        <a:srgbClr val="FBFBFB"/>
      </a:accent3>
      <a:accent4>
        <a:srgbClr val="000000"/>
      </a:accent4>
      <a:accent5>
        <a:srgbClr val="FBDEAA"/>
      </a:accent5>
      <a:accent6>
        <a:srgbClr val="77B021"/>
      </a:accent6>
      <a:hlink>
        <a:srgbClr val="009240"/>
      </a:hlink>
      <a:folHlink>
        <a:srgbClr val="DFDFDD"/>
      </a:folHlink>
    </a:clrScheme>
    <a:fontScheme name="教育_青青草">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Pct val="100000"/>
          <a:buFont typeface="Arial" panose="020B0604020202020204" pitchFamily="34" charset="0"/>
          <a:buNone/>
          <a:def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Pct val="100000"/>
          <a:buFont typeface="Arial" panose="020B0604020202020204" pitchFamily="34" charset="0"/>
          <a:buNone/>
          <a:def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教育_青青草 1">
        <a:dk1>
          <a:srgbClr val="000000"/>
        </a:dk1>
        <a:lt1>
          <a:srgbClr val="F8F8F8"/>
        </a:lt1>
        <a:dk2>
          <a:srgbClr val="000000"/>
        </a:dk2>
        <a:lt2>
          <a:srgbClr val="C0C0C0"/>
        </a:lt2>
        <a:accent1>
          <a:srgbClr val="F8C400"/>
        </a:accent1>
        <a:accent2>
          <a:srgbClr val="84C326"/>
        </a:accent2>
        <a:accent3>
          <a:srgbClr val="FBFBFB"/>
        </a:accent3>
        <a:accent4>
          <a:srgbClr val="000000"/>
        </a:accent4>
        <a:accent5>
          <a:srgbClr val="FBDEAA"/>
        </a:accent5>
        <a:accent6>
          <a:srgbClr val="77B021"/>
        </a:accent6>
        <a:hlink>
          <a:srgbClr val="009240"/>
        </a:hlink>
        <a:folHlink>
          <a:srgbClr val="DFDFDD"/>
        </a:folHlink>
      </a:clrScheme>
      <a:clrMap bg1="lt1" tx1="dk1" bg2="lt2" tx2="dk2" accent1="accent1" accent2="accent2" accent3="accent3" accent4="accent4" accent5="accent5" accent6="accent6" hlink="hlink" folHlink="folHlink"/>
    </a:extraClrScheme>
    <a:extraClrScheme>
      <a:clrScheme name="教育_青青草 2">
        <a:dk1>
          <a:srgbClr val="000000"/>
        </a:dk1>
        <a:lt1>
          <a:srgbClr val="FFFFFF"/>
        </a:lt1>
        <a:dk2>
          <a:srgbClr val="000000"/>
        </a:dk2>
        <a:lt2>
          <a:srgbClr val="C0C0C0"/>
        </a:lt2>
        <a:accent1>
          <a:srgbClr val="3399FF"/>
        </a:accent1>
        <a:accent2>
          <a:srgbClr val="333399"/>
        </a:accent2>
        <a:accent3>
          <a:srgbClr val="FFFFFF"/>
        </a:accent3>
        <a:accent4>
          <a:srgbClr val="000000"/>
        </a:accent4>
        <a:accent5>
          <a:srgbClr val="ADCAFF"/>
        </a:accent5>
        <a:accent6>
          <a:srgbClr val="2D2D8A"/>
        </a:accent6>
        <a:hlink>
          <a:srgbClr val="DDDDDD"/>
        </a:hlink>
        <a:folHlink>
          <a:srgbClr val="DDDDDD"/>
        </a:folHlink>
      </a:clrScheme>
      <a:clrMap bg1="lt1" tx1="dk1" bg2="lt2" tx2="dk2" accent1="accent1" accent2="accent2" accent3="accent3" accent4="accent4" accent5="accent5" accent6="accent6" hlink="hlink" folHlink="folHlink"/>
    </a:extraClrScheme>
    <a:extraClrScheme>
      <a:clrScheme name="教育_青青草 3">
        <a:dk1>
          <a:srgbClr val="000000"/>
        </a:dk1>
        <a:lt1>
          <a:srgbClr val="FFFFFF"/>
        </a:lt1>
        <a:dk2>
          <a:srgbClr val="0000C2"/>
        </a:dk2>
        <a:lt2>
          <a:srgbClr val="FFFFFF"/>
        </a:lt2>
        <a:accent1>
          <a:srgbClr val="3366CC"/>
        </a:accent1>
        <a:accent2>
          <a:srgbClr val="000066"/>
        </a:accent2>
        <a:accent3>
          <a:srgbClr val="AAAADD"/>
        </a:accent3>
        <a:accent4>
          <a:srgbClr val="DADADA"/>
        </a:accent4>
        <a:accent5>
          <a:srgbClr val="ADB8E2"/>
        </a:accent5>
        <a:accent6>
          <a:srgbClr val="00005C"/>
        </a:accent6>
        <a:hlink>
          <a:srgbClr val="99CCFF"/>
        </a:hlink>
        <a:folHlink>
          <a:srgbClr val="000074"/>
        </a:folHlink>
      </a:clrScheme>
      <a:clrMap bg1="dk2" tx1="lt1" bg2="dk1" tx2="lt2" accent1="accent1" accent2="accent2" accent3="accent3" accent4="accent4" accent5="accent5" accent6="accent6" hlink="hlink" folHlink="folHlink"/>
    </a:extraClrScheme>
    <a:extraClrScheme>
      <a:clrScheme name="教育_青青草 4">
        <a:dk1>
          <a:srgbClr val="000000"/>
        </a:dk1>
        <a:lt1>
          <a:srgbClr val="FFFFFF"/>
        </a:lt1>
        <a:dk2>
          <a:srgbClr val="000000"/>
        </a:dk2>
        <a:lt2>
          <a:srgbClr val="C0C0C0"/>
        </a:lt2>
        <a:accent1>
          <a:srgbClr val="000000"/>
        </a:accent1>
        <a:accent2>
          <a:srgbClr val="5F5F5F"/>
        </a:accent2>
        <a:accent3>
          <a:srgbClr val="FFFFFF"/>
        </a:accent3>
        <a:accent4>
          <a:srgbClr val="000000"/>
        </a:accent4>
        <a:accent5>
          <a:srgbClr val="AAAAAA"/>
        </a:accent5>
        <a:accent6>
          <a:srgbClr val="555555"/>
        </a:accent6>
        <a:hlink>
          <a:srgbClr val="DDDDDD"/>
        </a:hlink>
        <a:folHlink>
          <a:srgbClr val="E8E8E8"/>
        </a:folHlink>
      </a:clrScheme>
      <a:clrMap bg1="lt1" tx1="dk1" bg2="lt2" tx2="dk2" accent1="accent1" accent2="accent2" accent3="accent3" accent4="accent4" accent5="accent5" accent6="accent6" hlink="hlink" folHlink="folHlink"/>
    </a:extraClrScheme>
    <a:extraClrScheme>
      <a:clrScheme name="教育_青青草 5">
        <a:dk1>
          <a:srgbClr val="000000"/>
        </a:dk1>
        <a:lt1>
          <a:srgbClr val="FFFFFF"/>
        </a:lt1>
        <a:dk2>
          <a:srgbClr val="FF9900"/>
        </a:dk2>
        <a:lt2>
          <a:srgbClr val="808180"/>
        </a:lt2>
        <a:accent1>
          <a:srgbClr val="FF9900"/>
        </a:accent1>
        <a:accent2>
          <a:srgbClr val="000000"/>
        </a:accent2>
        <a:accent3>
          <a:srgbClr val="FFFFFF"/>
        </a:accent3>
        <a:accent4>
          <a:srgbClr val="000000"/>
        </a:accent4>
        <a:accent5>
          <a:srgbClr val="FFCAAA"/>
        </a:accent5>
        <a:accent6>
          <a:srgbClr val="000000"/>
        </a:accent6>
        <a:hlink>
          <a:srgbClr val="C3C3C2"/>
        </a:hlink>
        <a:folHlink>
          <a:srgbClr val="E6E6E6"/>
        </a:folHlink>
      </a:clrScheme>
      <a:clrMap bg1="lt1" tx1="dk1" bg2="lt2" tx2="dk2" accent1="accent1" accent2="accent2" accent3="accent3" accent4="accent4" accent5="accent5" accent6="accent6" hlink="hlink" folHlink="folHlink"/>
    </a:extraClrScheme>
    <a:extraClrScheme>
      <a:clrScheme name="教育_青青草 6">
        <a:dk1>
          <a:srgbClr val="000000"/>
        </a:dk1>
        <a:lt1>
          <a:srgbClr val="F8F8F8"/>
        </a:lt1>
        <a:dk2>
          <a:srgbClr val="000000"/>
        </a:dk2>
        <a:lt2>
          <a:srgbClr val="777777"/>
        </a:lt2>
        <a:accent1>
          <a:srgbClr val="993300"/>
        </a:accent1>
        <a:accent2>
          <a:srgbClr val="CC6700"/>
        </a:accent2>
        <a:accent3>
          <a:srgbClr val="FBFBFB"/>
        </a:accent3>
        <a:accent4>
          <a:srgbClr val="000000"/>
        </a:accent4>
        <a:accent5>
          <a:srgbClr val="CAADAA"/>
        </a:accent5>
        <a:accent6>
          <a:srgbClr val="B95D00"/>
        </a:accent6>
        <a:hlink>
          <a:srgbClr val="DDDDDD"/>
        </a:hlink>
        <a:folHlink>
          <a:srgbClr val="FFDAB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139</TotalTime>
  <Words>1679</Words>
  <Application>Microsoft Office PowerPoint</Application>
  <PresentationFormat>宽屏</PresentationFormat>
  <Paragraphs>167</Paragraphs>
  <Slides>18</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8" baseType="lpstr">
      <vt:lpstr>等线</vt:lpstr>
      <vt:lpstr>黑体</vt:lpstr>
      <vt:lpstr>楷体_GB2312</vt:lpstr>
      <vt:lpstr>宋体</vt:lpstr>
      <vt:lpstr>Arial</vt:lpstr>
      <vt:lpstr>Times New Roman</vt:lpstr>
      <vt:lpstr>Windings</vt:lpstr>
      <vt:lpstr>Wingdings</vt:lpstr>
      <vt:lpstr>教育_青青草</vt:lpstr>
      <vt:lpstr>画笔图片</vt:lpstr>
      <vt:lpstr>——表达式的计算</vt:lpstr>
      <vt:lpstr>——表达式的计算</vt:lpstr>
      <vt:lpstr>PowerPoint 演示文稿</vt:lpstr>
      <vt:lpstr>——表达式的计算</vt:lpstr>
      <vt:lpstr>——表达式的计算</vt:lpstr>
      <vt:lpstr>——表达式的计算</vt:lpstr>
      <vt:lpstr>——表达式的计算</vt:lpstr>
      <vt:lpstr>——表达式的计算</vt:lpstr>
      <vt:lpstr>PowerPoint 演示文稿</vt:lpstr>
      <vt:lpstr>PowerPoint 演示文稿</vt:lpstr>
      <vt:lpstr>PowerPoint 演示文稿</vt:lpstr>
      <vt:lpstr>——表达式的计算</vt:lpstr>
      <vt:lpstr>中缀转换为后缀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zwy</dc:creator>
  <cp:lastModifiedBy>zwy</cp:lastModifiedBy>
  <cp:revision>21</cp:revision>
  <dcterms:created xsi:type="dcterms:W3CDTF">2020-03-15T06:49:32Z</dcterms:created>
  <dcterms:modified xsi:type="dcterms:W3CDTF">2020-03-15T09:08:53Z</dcterms:modified>
</cp:coreProperties>
</file>