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63" r:id="rId5"/>
    <p:sldId id="260" r:id="rId6"/>
    <p:sldId id="262"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488" autoAdjust="0"/>
  </p:normalViewPr>
  <p:slideViewPr>
    <p:cSldViewPr snapToGrid="0">
      <p:cViewPr varScale="1">
        <p:scale>
          <a:sx n="63" d="100"/>
          <a:sy n="63" d="100"/>
        </p:scale>
        <p:origin x="9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2DADC6-8D4C-4730-8DC4-392A6D0F28A1}" type="datetimeFigureOut">
              <a:rPr lang="en-US" smtClean="0"/>
              <a:t>9/8/2019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AF78CA-CE9B-4AAF-98FA-A9C432E41FE4}" type="slidenum">
              <a:rPr lang="en-US" smtClean="0"/>
              <a:t>‹#›</a:t>
            </a:fld>
            <a:endParaRPr lang="en-US"/>
          </a:p>
        </p:txBody>
      </p:sp>
    </p:spTree>
    <p:extLst>
      <p:ext uri="{BB962C8B-B14F-4D97-AF65-F5344CB8AC3E}">
        <p14:creationId xmlns:p14="http://schemas.microsoft.com/office/powerpoint/2010/main" val="968639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Istanbul is the most well-known city in Turkey and one of the great metropolises, straddling both Europe and Asia where economy and culture from all over the world meets</a:t>
            </a:r>
            <a:endParaRPr lang="en-US" dirty="0"/>
          </a:p>
        </p:txBody>
      </p:sp>
      <p:sp>
        <p:nvSpPr>
          <p:cNvPr id="4" name="Slide Number Placeholder 3"/>
          <p:cNvSpPr>
            <a:spLocks noGrp="1"/>
          </p:cNvSpPr>
          <p:nvPr>
            <p:ph type="sldNum" sz="quarter" idx="5"/>
          </p:nvPr>
        </p:nvSpPr>
        <p:spPr/>
        <p:txBody>
          <a:bodyPr/>
          <a:lstStyle/>
          <a:p>
            <a:fld id="{A0AF78CA-CE9B-4AAF-98FA-A9C432E41FE4}" type="slidenum">
              <a:rPr lang="en-US" smtClean="0"/>
              <a:t>2</a:t>
            </a:fld>
            <a:endParaRPr lang="en-US"/>
          </a:p>
        </p:txBody>
      </p:sp>
    </p:spTree>
    <p:extLst>
      <p:ext uri="{BB962C8B-B14F-4D97-AF65-F5344CB8AC3E}">
        <p14:creationId xmlns:p14="http://schemas.microsoft.com/office/powerpoint/2010/main" val="1021121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you can see different boroughs in Istanbul that was created using folium library in python and letter on by using </a:t>
            </a:r>
            <a:r>
              <a:rPr lang="en-US" dirty="0" err="1"/>
              <a:t>geopy</a:t>
            </a:r>
            <a:r>
              <a:rPr lang="en-US" dirty="0"/>
              <a:t> library the coordination of each boroughs were calculated and then mapped as you can see.</a:t>
            </a:r>
          </a:p>
        </p:txBody>
      </p:sp>
      <p:sp>
        <p:nvSpPr>
          <p:cNvPr id="4" name="Slide Number Placeholder 3"/>
          <p:cNvSpPr>
            <a:spLocks noGrp="1"/>
          </p:cNvSpPr>
          <p:nvPr>
            <p:ph type="sldNum" sz="quarter" idx="5"/>
          </p:nvPr>
        </p:nvSpPr>
        <p:spPr/>
        <p:txBody>
          <a:bodyPr/>
          <a:lstStyle/>
          <a:p>
            <a:fld id="{A0AF78CA-CE9B-4AAF-98FA-A9C432E41FE4}" type="slidenum">
              <a:rPr lang="en-US" smtClean="0"/>
              <a:t>3</a:t>
            </a:fld>
            <a:endParaRPr lang="en-US"/>
          </a:p>
        </p:txBody>
      </p:sp>
    </p:spTree>
    <p:extLst>
      <p:ext uri="{BB962C8B-B14F-4D97-AF65-F5344CB8AC3E}">
        <p14:creationId xmlns:p14="http://schemas.microsoft.com/office/powerpoint/2010/main" val="3950623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assume we would like to open hotel in </a:t>
            </a:r>
            <a:r>
              <a:rPr lang="en-US" dirty="0" err="1"/>
              <a:t>Çatalca</a:t>
            </a:r>
            <a:r>
              <a:rPr lang="en-US" dirty="0"/>
              <a:t> in Istanbul. </a:t>
            </a:r>
            <a:r>
              <a:rPr lang="en-US" dirty="0" err="1"/>
              <a:t>Foursqure</a:t>
            </a:r>
            <a:r>
              <a:rPr lang="en-US" dirty="0"/>
              <a:t> make it possible for us to find out the top wanted or also all the venues in that specific borough. In this case </a:t>
            </a:r>
            <a:r>
              <a:rPr lang="en-US" dirty="0" err="1"/>
              <a:t>Çatalca</a:t>
            </a:r>
            <a:r>
              <a:rPr lang="en-US" dirty="0"/>
              <a:t>, 84 venues were returned by Foursquare.  In theses 84 venues you can see coffee shops, gym or many more facilities and the investors could make a decision based on their plans. If there enough hotels in that borough or not are they museum or any relative facilities. </a:t>
            </a:r>
          </a:p>
        </p:txBody>
      </p:sp>
      <p:sp>
        <p:nvSpPr>
          <p:cNvPr id="4" name="Slide Number Placeholder 3"/>
          <p:cNvSpPr>
            <a:spLocks noGrp="1"/>
          </p:cNvSpPr>
          <p:nvPr>
            <p:ph type="sldNum" sz="quarter" idx="5"/>
          </p:nvPr>
        </p:nvSpPr>
        <p:spPr/>
        <p:txBody>
          <a:bodyPr/>
          <a:lstStyle/>
          <a:p>
            <a:fld id="{A0AF78CA-CE9B-4AAF-98FA-A9C432E41FE4}" type="slidenum">
              <a:rPr lang="en-US" smtClean="0"/>
              <a:t>4</a:t>
            </a:fld>
            <a:endParaRPr lang="en-US"/>
          </a:p>
        </p:txBody>
      </p:sp>
    </p:spTree>
    <p:extLst>
      <p:ext uri="{BB962C8B-B14F-4D97-AF65-F5344CB8AC3E}">
        <p14:creationId xmlns:p14="http://schemas.microsoft.com/office/powerpoint/2010/main" val="3141601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investors have no idea about the boroughs with a help of Foursquare they can analysis the best borough and the facilities in them and then make a decision about their future plan.  </a:t>
            </a:r>
          </a:p>
        </p:txBody>
      </p:sp>
      <p:sp>
        <p:nvSpPr>
          <p:cNvPr id="4" name="Slide Number Placeholder 3"/>
          <p:cNvSpPr>
            <a:spLocks noGrp="1"/>
          </p:cNvSpPr>
          <p:nvPr>
            <p:ph type="sldNum" sz="quarter" idx="5"/>
          </p:nvPr>
        </p:nvSpPr>
        <p:spPr/>
        <p:txBody>
          <a:bodyPr/>
          <a:lstStyle/>
          <a:p>
            <a:fld id="{A0AF78CA-CE9B-4AAF-98FA-A9C432E41FE4}" type="slidenum">
              <a:rPr lang="en-US" smtClean="0"/>
              <a:t>5</a:t>
            </a:fld>
            <a:endParaRPr lang="en-US"/>
          </a:p>
        </p:txBody>
      </p:sp>
    </p:spTree>
    <p:extLst>
      <p:ext uri="{BB962C8B-B14F-4D97-AF65-F5344CB8AC3E}">
        <p14:creationId xmlns:p14="http://schemas.microsoft.com/office/powerpoint/2010/main" val="2832398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diagram we can see the number of venues in each borough it can give us a better understanding about the facilities in the boroughs, as we can see </a:t>
            </a:r>
            <a:r>
              <a:rPr lang="en-US" dirty="0" err="1"/>
              <a:t>Şişli</a:t>
            </a:r>
            <a:r>
              <a:rPr lang="en-US" dirty="0"/>
              <a:t>,  </a:t>
            </a:r>
            <a:r>
              <a:rPr lang="en-US" dirty="0" err="1"/>
              <a:t>Şile</a:t>
            </a:r>
            <a:r>
              <a:rPr lang="en-US" dirty="0"/>
              <a:t> </a:t>
            </a:r>
            <a:r>
              <a:rPr lang="en-US" dirty="0" err="1"/>
              <a:t>hreave</a:t>
            </a:r>
            <a:r>
              <a:rPr lang="en-US" dirty="0"/>
              <a:t> more than 100 venues in these borough, therefore the investors can consider these places first for their </a:t>
            </a:r>
            <a:r>
              <a:rPr lang="en-US" dirty="0" err="1"/>
              <a:t>investers</a:t>
            </a:r>
            <a:r>
              <a:rPr lang="en-US" dirty="0"/>
              <a:t>. </a:t>
            </a:r>
          </a:p>
        </p:txBody>
      </p:sp>
      <p:sp>
        <p:nvSpPr>
          <p:cNvPr id="4" name="Slide Number Placeholder 3"/>
          <p:cNvSpPr>
            <a:spLocks noGrp="1"/>
          </p:cNvSpPr>
          <p:nvPr>
            <p:ph type="sldNum" sz="quarter" idx="5"/>
          </p:nvPr>
        </p:nvSpPr>
        <p:spPr/>
        <p:txBody>
          <a:bodyPr/>
          <a:lstStyle/>
          <a:p>
            <a:fld id="{A0AF78CA-CE9B-4AAF-98FA-A9C432E41FE4}" type="slidenum">
              <a:rPr lang="en-US" smtClean="0"/>
              <a:t>6</a:t>
            </a:fld>
            <a:endParaRPr lang="en-US"/>
          </a:p>
        </p:txBody>
      </p:sp>
    </p:spTree>
    <p:extLst>
      <p:ext uri="{BB962C8B-B14F-4D97-AF65-F5344CB8AC3E}">
        <p14:creationId xmlns:p14="http://schemas.microsoft.com/office/powerpoint/2010/main" val="1003664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boroughs have the highest number of venues compered to other boroughs in Istanbul, therefore the investor can decide if they would like to invest in once of these boroughs.  </a:t>
            </a:r>
          </a:p>
        </p:txBody>
      </p:sp>
      <p:sp>
        <p:nvSpPr>
          <p:cNvPr id="4" name="Slide Number Placeholder 3"/>
          <p:cNvSpPr>
            <a:spLocks noGrp="1"/>
          </p:cNvSpPr>
          <p:nvPr>
            <p:ph type="sldNum" sz="quarter" idx="5"/>
          </p:nvPr>
        </p:nvSpPr>
        <p:spPr/>
        <p:txBody>
          <a:bodyPr/>
          <a:lstStyle/>
          <a:p>
            <a:fld id="{A0AF78CA-CE9B-4AAF-98FA-A9C432E41FE4}" type="slidenum">
              <a:rPr lang="en-US" smtClean="0"/>
              <a:t>7</a:t>
            </a:fld>
            <a:endParaRPr lang="en-US"/>
          </a:p>
        </p:txBody>
      </p:sp>
    </p:spTree>
    <p:extLst>
      <p:ext uri="{BB962C8B-B14F-4D97-AF65-F5344CB8AC3E}">
        <p14:creationId xmlns:p14="http://schemas.microsoft.com/office/powerpoint/2010/main" val="1341409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2FA67-6D0F-4AF7-A103-489A635799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28026F-5F0E-4BEB-BFDB-BDB7036929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B7DF525-BDC0-4ED2-908A-ED3D17007054}"/>
              </a:ext>
            </a:extLst>
          </p:cNvPr>
          <p:cNvSpPr>
            <a:spLocks noGrp="1"/>
          </p:cNvSpPr>
          <p:nvPr>
            <p:ph type="dt" sz="half" idx="10"/>
          </p:nvPr>
        </p:nvSpPr>
        <p:spPr/>
        <p:txBody>
          <a:bodyPr/>
          <a:lstStyle/>
          <a:p>
            <a:fld id="{32408CD5-42D9-44F6-8B04-4C7EBD779BE6}" type="datetimeFigureOut">
              <a:rPr lang="en-US" smtClean="0"/>
              <a:t>9/8/2019</a:t>
            </a:fld>
            <a:endParaRPr lang="en-US"/>
          </a:p>
        </p:txBody>
      </p:sp>
      <p:sp>
        <p:nvSpPr>
          <p:cNvPr id="5" name="Footer Placeholder 4">
            <a:extLst>
              <a:ext uri="{FF2B5EF4-FFF2-40B4-BE49-F238E27FC236}">
                <a16:creationId xmlns:a16="http://schemas.microsoft.com/office/drawing/2014/main" id="{ACE32E81-ACB8-413F-996E-A715C1E90B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10C596-24F8-455B-916F-E1C19A229AE7}"/>
              </a:ext>
            </a:extLst>
          </p:cNvPr>
          <p:cNvSpPr>
            <a:spLocks noGrp="1"/>
          </p:cNvSpPr>
          <p:nvPr>
            <p:ph type="sldNum" sz="quarter" idx="12"/>
          </p:nvPr>
        </p:nvSpPr>
        <p:spPr/>
        <p:txBody>
          <a:bodyPr/>
          <a:lstStyle/>
          <a:p>
            <a:fld id="{ECB6DD1A-3907-4688-9481-EC095483C0F6}" type="slidenum">
              <a:rPr lang="en-US" smtClean="0"/>
              <a:t>‹#›</a:t>
            </a:fld>
            <a:endParaRPr lang="en-US"/>
          </a:p>
        </p:txBody>
      </p:sp>
    </p:spTree>
    <p:extLst>
      <p:ext uri="{BB962C8B-B14F-4D97-AF65-F5344CB8AC3E}">
        <p14:creationId xmlns:p14="http://schemas.microsoft.com/office/powerpoint/2010/main" val="4009483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44BC9-FC71-4E18-B602-A846DA2C7A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44A540-6CF8-477B-967D-4735EDF5F9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B1555D-D741-431D-A27F-645372C2006E}"/>
              </a:ext>
            </a:extLst>
          </p:cNvPr>
          <p:cNvSpPr>
            <a:spLocks noGrp="1"/>
          </p:cNvSpPr>
          <p:nvPr>
            <p:ph type="dt" sz="half" idx="10"/>
          </p:nvPr>
        </p:nvSpPr>
        <p:spPr/>
        <p:txBody>
          <a:bodyPr/>
          <a:lstStyle/>
          <a:p>
            <a:fld id="{32408CD5-42D9-44F6-8B04-4C7EBD779BE6}" type="datetimeFigureOut">
              <a:rPr lang="en-US" smtClean="0"/>
              <a:t>9/8/2019</a:t>
            </a:fld>
            <a:endParaRPr lang="en-US"/>
          </a:p>
        </p:txBody>
      </p:sp>
      <p:sp>
        <p:nvSpPr>
          <p:cNvPr id="5" name="Footer Placeholder 4">
            <a:extLst>
              <a:ext uri="{FF2B5EF4-FFF2-40B4-BE49-F238E27FC236}">
                <a16:creationId xmlns:a16="http://schemas.microsoft.com/office/drawing/2014/main" id="{D8C553D7-FE4C-40B5-9AB4-155BA3B513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894665-31C0-4C07-85E4-4454366CDFBF}"/>
              </a:ext>
            </a:extLst>
          </p:cNvPr>
          <p:cNvSpPr>
            <a:spLocks noGrp="1"/>
          </p:cNvSpPr>
          <p:nvPr>
            <p:ph type="sldNum" sz="quarter" idx="12"/>
          </p:nvPr>
        </p:nvSpPr>
        <p:spPr/>
        <p:txBody>
          <a:bodyPr/>
          <a:lstStyle/>
          <a:p>
            <a:fld id="{ECB6DD1A-3907-4688-9481-EC095483C0F6}" type="slidenum">
              <a:rPr lang="en-US" smtClean="0"/>
              <a:t>‹#›</a:t>
            </a:fld>
            <a:endParaRPr lang="en-US"/>
          </a:p>
        </p:txBody>
      </p:sp>
    </p:spTree>
    <p:extLst>
      <p:ext uri="{BB962C8B-B14F-4D97-AF65-F5344CB8AC3E}">
        <p14:creationId xmlns:p14="http://schemas.microsoft.com/office/powerpoint/2010/main" val="2370080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220AE4-682C-4872-82A9-6F573500A29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B5802E3-34D5-4546-8CCE-04C3B84D3C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82C58A-CE99-4C6E-A974-68C587361996}"/>
              </a:ext>
            </a:extLst>
          </p:cNvPr>
          <p:cNvSpPr>
            <a:spLocks noGrp="1"/>
          </p:cNvSpPr>
          <p:nvPr>
            <p:ph type="dt" sz="half" idx="10"/>
          </p:nvPr>
        </p:nvSpPr>
        <p:spPr/>
        <p:txBody>
          <a:bodyPr/>
          <a:lstStyle/>
          <a:p>
            <a:fld id="{32408CD5-42D9-44F6-8B04-4C7EBD779BE6}" type="datetimeFigureOut">
              <a:rPr lang="en-US" smtClean="0"/>
              <a:t>9/8/2019</a:t>
            </a:fld>
            <a:endParaRPr lang="en-US"/>
          </a:p>
        </p:txBody>
      </p:sp>
      <p:sp>
        <p:nvSpPr>
          <p:cNvPr id="5" name="Footer Placeholder 4">
            <a:extLst>
              <a:ext uri="{FF2B5EF4-FFF2-40B4-BE49-F238E27FC236}">
                <a16:creationId xmlns:a16="http://schemas.microsoft.com/office/drawing/2014/main" id="{D3343C8E-30E0-4971-BB9A-588C27241C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48844C-DCB9-471B-BAD3-BD71C9FEDCF3}"/>
              </a:ext>
            </a:extLst>
          </p:cNvPr>
          <p:cNvSpPr>
            <a:spLocks noGrp="1"/>
          </p:cNvSpPr>
          <p:nvPr>
            <p:ph type="sldNum" sz="quarter" idx="12"/>
          </p:nvPr>
        </p:nvSpPr>
        <p:spPr/>
        <p:txBody>
          <a:bodyPr/>
          <a:lstStyle/>
          <a:p>
            <a:fld id="{ECB6DD1A-3907-4688-9481-EC095483C0F6}" type="slidenum">
              <a:rPr lang="en-US" smtClean="0"/>
              <a:t>‹#›</a:t>
            </a:fld>
            <a:endParaRPr lang="en-US"/>
          </a:p>
        </p:txBody>
      </p:sp>
    </p:spTree>
    <p:extLst>
      <p:ext uri="{BB962C8B-B14F-4D97-AF65-F5344CB8AC3E}">
        <p14:creationId xmlns:p14="http://schemas.microsoft.com/office/powerpoint/2010/main" val="1705946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A7CA5-56D2-4A70-A916-FE5B11E0C4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8EDCF2-D514-4579-BD65-A78A39ECF4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0C05AC-43B6-410E-9D19-DD15E448AD84}"/>
              </a:ext>
            </a:extLst>
          </p:cNvPr>
          <p:cNvSpPr>
            <a:spLocks noGrp="1"/>
          </p:cNvSpPr>
          <p:nvPr>
            <p:ph type="dt" sz="half" idx="10"/>
          </p:nvPr>
        </p:nvSpPr>
        <p:spPr/>
        <p:txBody>
          <a:bodyPr/>
          <a:lstStyle/>
          <a:p>
            <a:fld id="{32408CD5-42D9-44F6-8B04-4C7EBD779BE6}" type="datetimeFigureOut">
              <a:rPr lang="en-US" smtClean="0"/>
              <a:t>9/8/2019</a:t>
            </a:fld>
            <a:endParaRPr lang="en-US"/>
          </a:p>
        </p:txBody>
      </p:sp>
      <p:sp>
        <p:nvSpPr>
          <p:cNvPr id="5" name="Footer Placeholder 4">
            <a:extLst>
              <a:ext uri="{FF2B5EF4-FFF2-40B4-BE49-F238E27FC236}">
                <a16:creationId xmlns:a16="http://schemas.microsoft.com/office/drawing/2014/main" id="{4EC4F7C4-B794-4B91-942F-E8B75E283C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89D77A-EFC3-4EDD-8D42-95E524262FEB}"/>
              </a:ext>
            </a:extLst>
          </p:cNvPr>
          <p:cNvSpPr>
            <a:spLocks noGrp="1"/>
          </p:cNvSpPr>
          <p:nvPr>
            <p:ph type="sldNum" sz="quarter" idx="12"/>
          </p:nvPr>
        </p:nvSpPr>
        <p:spPr/>
        <p:txBody>
          <a:bodyPr/>
          <a:lstStyle/>
          <a:p>
            <a:fld id="{ECB6DD1A-3907-4688-9481-EC095483C0F6}" type="slidenum">
              <a:rPr lang="en-US" smtClean="0"/>
              <a:t>‹#›</a:t>
            </a:fld>
            <a:endParaRPr lang="en-US"/>
          </a:p>
        </p:txBody>
      </p:sp>
    </p:spTree>
    <p:extLst>
      <p:ext uri="{BB962C8B-B14F-4D97-AF65-F5344CB8AC3E}">
        <p14:creationId xmlns:p14="http://schemas.microsoft.com/office/powerpoint/2010/main" val="2868607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4E6A6-3858-4ED1-9218-7E77676A49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FC0E33-6449-481C-ACAC-875FEC9E9F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2F90B7-A48B-4640-A7F5-07799F5A9333}"/>
              </a:ext>
            </a:extLst>
          </p:cNvPr>
          <p:cNvSpPr>
            <a:spLocks noGrp="1"/>
          </p:cNvSpPr>
          <p:nvPr>
            <p:ph type="dt" sz="half" idx="10"/>
          </p:nvPr>
        </p:nvSpPr>
        <p:spPr/>
        <p:txBody>
          <a:bodyPr/>
          <a:lstStyle/>
          <a:p>
            <a:fld id="{32408CD5-42D9-44F6-8B04-4C7EBD779BE6}" type="datetimeFigureOut">
              <a:rPr lang="en-US" smtClean="0"/>
              <a:t>9/8/2019</a:t>
            </a:fld>
            <a:endParaRPr lang="en-US"/>
          </a:p>
        </p:txBody>
      </p:sp>
      <p:sp>
        <p:nvSpPr>
          <p:cNvPr id="5" name="Footer Placeholder 4">
            <a:extLst>
              <a:ext uri="{FF2B5EF4-FFF2-40B4-BE49-F238E27FC236}">
                <a16:creationId xmlns:a16="http://schemas.microsoft.com/office/drawing/2014/main" id="{84C94208-CAEF-4F91-B68B-7C8F32954D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CB5ADB-61C9-49E0-A310-E62996F28A66}"/>
              </a:ext>
            </a:extLst>
          </p:cNvPr>
          <p:cNvSpPr>
            <a:spLocks noGrp="1"/>
          </p:cNvSpPr>
          <p:nvPr>
            <p:ph type="sldNum" sz="quarter" idx="12"/>
          </p:nvPr>
        </p:nvSpPr>
        <p:spPr/>
        <p:txBody>
          <a:bodyPr/>
          <a:lstStyle/>
          <a:p>
            <a:fld id="{ECB6DD1A-3907-4688-9481-EC095483C0F6}" type="slidenum">
              <a:rPr lang="en-US" smtClean="0"/>
              <a:t>‹#›</a:t>
            </a:fld>
            <a:endParaRPr lang="en-US"/>
          </a:p>
        </p:txBody>
      </p:sp>
    </p:spTree>
    <p:extLst>
      <p:ext uri="{BB962C8B-B14F-4D97-AF65-F5344CB8AC3E}">
        <p14:creationId xmlns:p14="http://schemas.microsoft.com/office/powerpoint/2010/main" val="1998963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12C9F-35BB-4E22-BD5E-D08E61DCBF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54EF73-9FA5-49D7-A36F-8E6D9FCCB3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62ED6D-064D-476C-84F3-9E83C96D09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322226-A68C-4602-9292-84C929341A24}"/>
              </a:ext>
            </a:extLst>
          </p:cNvPr>
          <p:cNvSpPr>
            <a:spLocks noGrp="1"/>
          </p:cNvSpPr>
          <p:nvPr>
            <p:ph type="dt" sz="half" idx="10"/>
          </p:nvPr>
        </p:nvSpPr>
        <p:spPr/>
        <p:txBody>
          <a:bodyPr/>
          <a:lstStyle/>
          <a:p>
            <a:fld id="{32408CD5-42D9-44F6-8B04-4C7EBD779BE6}" type="datetimeFigureOut">
              <a:rPr lang="en-US" smtClean="0"/>
              <a:t>9/8/2019</a:t>
            </a:fld>
            <a:endParaRPr lang="en-US"/>
          </a:p>
        </p:txBody>
      </p:sp>
      <p:sp>
        <p:nvSpPr>
          <p:cNvPr id="6" name="Footer Placeholder 5">
            <a:extLst>
              <a:ext uri="{FF2B5EF4-FFF2-40B4-BE49-F238E27FC236}">
                <a16:creationId xmlns:a16="http://schemas.microsoft.com/office/drawing/2014/main" id="{C249C07C-03AD-4071-BC5C-F7FD7BDBF7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85FB9D-4E1D-4A53-8135-19FE49E11A9D}"/>
              </a:ext>
            </a:extLst>
          </p:cNvPr>
          <p:cNvSpPr>
            <a:spLocks noGrp="1"/>
          </p:cNvSpPr>
          <p:nvPr>
            <p:ph type="sldNum" sz="quarter" idx="12"/>
          </p:nvPr>
        </p:nvSpPr>
        <p:spPr/>
        <p:txBody>
          <a:bodyPr/>
          <a:lstStyle/>
          <a:p>
            <a:fld id="{ECB6DD1A-3907-4688-9481-EC095483C0F6}" type="slidenum">
              <a:rPr lang="en-US" smtClean="0"/>
              <a:t>‹#›</a:t>
            </a:fld>
            <a:endParaRPr lang="en-US"/>
          </a:p>
        </p:txBody>
      </p:sp>
    </p:spTree>
    <p:extLst>
      <p:ext uri="{BB962C8B-B14F-4D97-AF65-F5344CB8AC3E}">
        <p14:creationId xmlns:p14="http://schemas.microsoft.com/office/powerpoint/2010/main" val="3042211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F5189-9BD8-4CBA-A808-D38BF232D7F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10112C-90AA-4928-B313-E4FAD59C30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629385-73D3-4E71-91D0-D03261B893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94F267-E14B-4889-A536-1099DA5007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D0F41A-0D82-4853-A119-A5575A32C4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586D936-A7B2-4050-8E40-405A4BEE390D}"/>
              </a:ext>
            </a:extLst>
          </p:cNvPr>
          <p:cNvSpPr>
            <a:spLocks noGrp="1"/>
          </p:cNvSpPr>
          <p:nvPr>
            <p:ph type="dt" sz="half" idx="10"/>
          </p:nvPr>
        </p:nvSpPr>
        <p:spPr/>
        <p:txBody>
          <a:bodyPr/>
          <a:lstStyle/>
          <a:p>
            <a:fld id="{32408CD5-42D9-44F6-8B04-4C7EBD779BE6}" type="datetimeFigureOut">
              <a:rPr lang="en-US" smtClean="0"/>
              <a:t>9/8/2019</a:t>
            </a:fld>
            <a:endParaRPr lang="en-US"/>
          </a:p>
        </p:txBody>
      </p:sp>
      <p:sp>
        <p:nvSpPr>
          <p:cNvPr id="8" name="Footer Placeholder 7">
            <a:extLst>
              <a:ext uri="{FF2B5EF4-FFF2-40B4-BE49-F238E27FC236}">
                <a16:creationId xmlns:a16="http://schemas.microsoft.com/office/drawing/2014/main" id="{CAE26538-EF77-41ED-949A-36782001BD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FC95E4E-5357-4936-9088-D362E8FE6922}"/>
              </a:ext>
            </a:extLst>
          </p:cNvPr>
          <p:cNvSpPr>
            <a:spLocks noGrp="1"/>
          </p:cNvSpPr>
          <p:nvPr>
            <p:ph type="sldNum" sz="quarter" idx="12"/>
          </p:nvPr>
        </p:nvSpPr>
        <p:spPr/>
        <p:txBody>
          <a:bodyPr/>
          <a:lstStyle/>
          <a:p>
            <a:fld id="{ECB6DD1A-3907-4688-9481-EC095483C0F6}" type="slidenum">
              <a:rPr lang="en-US" smtClean="0"/>
              <a:t>‹#›</a:t>
            </a:fld>
            <a:endParaRPr lang="en-US"/>
          </a:p>
        </p:txBody>
      </p:sp>
    </p:spTree>
    <p:extLst>
      <p:ext uri="{BB962C8B-B14F-4D97-AF65-F5344CB8AC3E}">
        <p14:creationId xmlns:p14="http://schemas.microsoft.com/office/powerpoint/2010/main" val="2833902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4D42E-DD62-4649-BD17-3123251E81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3BD6FDD-4A41-42BA-AC4F-6251BAEC4AEA}"/>
              </a:ext>
            </a:extLst>
          </p:cNvPr>
          <p:cNvSpPr>
            <a:spLocks noGrp="1"/>
          </p:cNvSpPr>
          <p:nvPr>
            <p:ph type="dt" sz="half" idx="10"/>
          </p:nvPr>
        </p:nvSpPr>
        <p:spPr/>
        <p:txBody>
          <a:bodyPr/>
          <a:lstStyle/>
          <a:p>
            <a:fld id="{32408CD5-42D9-44F6-8B04-4C7EBD779BE6}" type="datetimeFigureOut">
              <a:rPr lang="en-US" smtClean="0"/>
              <a:t>9/8/2019</a:t>
            </a:fld>
            <a:endParaRPr lang="en-US"/>
          </a:p>
        </p:txBody>
      </p:sp>
      <p:sp>
        <p:nvSpPr>
          <p:cNvPr id="4" name="Footer Placeholder 3">
            <a:extLst>
              <a:ext uri="{FF2B5EF4-FFF2-40B4-BE49-F238E27FC236}">
                <a16:creationId xmlns:a16="http://schemas.microsoft.com/office/drawing/2014/main" id="{0EB91BF3-82B8-4E2B-BB8E-82EB2E301AE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AE64F0-031F-4482-A46C-CE4338BE9F0B}"/>
              </a:ext>
            </a:extLst>
          </p:cNvPr>
          <p:cNvSpPr>
            <a:spLocks noGrp="1"/>
          </p:cNvSpPr>
          <p:nvPr>
            <p:ph type="sldNum" sz="quarter" idx="12"/>
          </p:nvPr>
        </p:nvSpPr>
        <p:spPr/>
        <p:txBody>
          <a:bodyPr/>
          <a:lstStyle/>
          <a:p>
            <a:fld id="{ECB6DD1A-3907-4688-9481-EC095483C0F6}" type="slidenum">
              <a:rPr lang="en-US" smtClean="0"/>
              <a:t>‹#›</a:t>
            </a:fld>
            <a:endParaRPr lang="en-US"/>
          </a:p>
        </p:txBody>
      </p:sp>
    </p:spTree>
    <p:extLst>
      <p:ext uri="{BB962C8B-B14F-4D97-AF65-F5344CB8AC3E}">
        <p14:creationId xmlns:p14="http://schemas.microsoft.com/office/powerpoint/2010/main" val="62282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366A25-4946-4C3B-8D2B-D788B6F6F7A8}"/>
              </a:ext>
            </a:extLst>
          </p:cNvPr>
          <p:cNvSpPr>
            <a:spLocks noGrp="1"/>
          </p:cNvSpPr>
          <p:nvPr>
            <p:ph type="dt" sz="half" idx="10"/>
          </p:nvPr>
        </p:nvSpPr>
        <p:spPr/>
        <p:txBody>
          <a:bodyPr/>
          <a:lstStyle/>
          <a:p>
            <a:fld id="{32408CD5-42D9-44F6-8B04-4C7EBD779BE6}" type="datetimeFigureOut">
              <a:rPr lang="en-US" smtClean="0"/>
              <a:t>9/8/2019</a:t>
            </a:fld>
            <a:endParaRPr lang="en-US"/>
          </a:p>
        </p:txBody>
      </p:sp>
      <p:sp>
        <p:nvSpPr>
          <p:cNvPr id="3" name="Footer Placeholder 2">
            <a:extLst>
              <a:ext uri="{FF2B5EF4-FFF2-40B4-BE49-F238E27FC236}">
                <a16:creationId xmlns:a16="http://schemas.microsoft.com/office/drawing/2014/main" id="{D3D514DB-C81E-4C82-8599-9BA1387FE0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6231C35-8E0C-4441-AF11-F9248163864B}"/>
              </a:ext>
            </a:extLst>
          </p:cNvPr>
          <p:cNvSpPr>
            <a:spLocks noGrp="1"/>
          </p:cNvSpPr>
          <p:nvPr>
            <p:ph type="sldNum" sz="quarter" idx="12"/>
          </p:nvPr>
        </p:nvSpPr>
        <p:spPr/>
        <p:txBody>
          <a:bodyPr/>
          <a:lstStyle/>
          <a:p>
            <a:fld id="{ECB6DD1A-3907-4688-9481-EC095483C0F6}" type="slidenum">
              <a:rPr lang="en-US" smtClean="0"/>
              <a:t>‹#›</a:t>
            </a:fld>
            <a:endParaRPr lang="en-US"/>
          </a:p>
        </p:txBody>
      </p:sp>
    </p:spTree>
    <p:extLst>
      <p:ext uri="{BB962C8B-B14F-4D97-AF65-F5344CB8AC3E}">
        <p14:creationId xmlns:p14="http://schemas.microsoft.com/office/powerpoint/2010/main" val="94649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6DA68-06AE-4EE9-B2B5-189C9DC4D2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5A4C2C-B67E-41C2-AB48-9E29F2FB3E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29A292-F35B-41C6-8A28-BF1FDFDF2B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A64610-AA8B-409E-8C54-7ACF7CA0A6F7}"/>
              </a:ext>
            </a:extLst>
          </p:cNvPr>
          <p:cNvSpPr>
            <a:spLocks noGrp="1"/>
          </p:cNvSpPr>
          <p:nvPr>
            <p:ph type="dt" sz="half" idx="10"/>
          </p:nvPr>
        </p:nvSpPr>
        <p:spPr/>
        <p:txBody>
          <a:bodyPr/>
          <a:lstStyle/>
          <a:p>
            <a:fld id="{32408CD5-42D9-44F6-8B04-4C7EBD779BE6}" type="datetimeFigureOut">
              <a:rPr lang="en-US" smtClean="0"/>
              <a:t>9/8/2019</a:t>
            </a:fld>
            <a:endParaRPr lang="en-US"/>
          </a:p>
        </p:txBody>
      </p:sp>
      <p:sp>
        <p:nvSpPr>
          <p:cNvPr id="6" name="Footer Placeholder 5">
            <a:extLst>
              <a:ext uri="{FF2B5EF4-FFF2-40B4-BE49-F238E27FC236}">
                <a16:creationId xmlns:a16="http://schemas.microsoft.com/office/drawing/2014/main" id="{8D04C888-0DDD-46A7-ABF0-FF067D3EF7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59902E-6B15-4CCC-9B2E-F600D1A77966}"/>
              </a:ext>
            </a:extLst>
          </p:cNvPr>
          <p:cNvSpPr>
            <a:spLocks noGrp="1"/>
          </p:cNvSpPr>
          <p:nvPr>
            <p:ph type="sldNum" sz="quarter" idx="12"/>
          </p:nvPr>
        </p:nvSpPr>
        <p:spPr/>
        <p:txBody>
          <a:bodyPr/>
          <a:lstStyle/>
          <a:p>
            <a:fld id="{ECB6DD1A-3907-4688-9481-EC095483C0F6}" type="slidenum">
              <a:rPr lang="en-US" smtClean="0"/>
              <a:t>‹#›</a:t>
            </a:fld>
            <a:endParaRPr lang="en-US"/>
          </a:p>
        </p:txBody>
      </p:sp>
    </p:spTree>
    <p:extLst>
      <p:ext uri="{BB962C8B-B14F-4D97-AF65-F5344CB8AC3E}">
        <p14:creationId xmlns:p14="http://schemas.microsoft.com/office/powerpoint/2010/main" val="4015186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D75A6-F770-45E0-8C54-5C2A3EEF54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370E4EF-164E-4E7F-947A-B2635C3726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B32C298-1A55-4005-A424-A0EE181DAE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525DC4-5F53-488D-9BB9-436430D067BE}"/>
              </a:ext>
            </a:extLst>
          </p:cNvPr>
          <p:cNvSpPr>
            <a:spLocks noGrp="1"/>
          </p:cNvSpPr>
          <p:nvPr>
            <p:ph type="dt" sz="half" idx="10"/>
          </p:nvPr>
        </p:nvSpPr>
        <p:spPr/>
        <p:txBody>
          <a:bodyPr/>
          <a:lstStyle/>
          <a:p>
            <a:fld id="{32408CD5-42D9-44F6-8B04-4C7EBD779BE6}" type="datetimeFigureOut">
              <a:rPr lang="en-US" smtClean="0"/>
              <a:t>9/8/2019</a:t>
            </a:fld>
            <a:endParaRPr lang="en-US"/>
          </a:p>
        </p:txBody>
      </p:sp>
      <p:sp>
        <p:nvSpPr>
          <p:cNvPr id="6" name="Footer Placeholder 5">
            <a:extLst>
              <a:ext uri="{FF2B5EF4-FFF2-40B4-BE49-F238E27FC236}">
                <a16:creationId xmlns:a16="http://schemas.microsoft.com/office/drawing/2014/main" id="{854B8C97-86D5-4826-A61B-BDDBAF95EB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1D75DC-496E-4A97-8D24-4ECACF67FD7F}"/>
              </a:ext>
            </a:extLst>
          </p:cNvPr>
          <p:cNvSpPr>
            <a:spLocks noGrp="1"/>
          </p:cNvSpPr>
          <p:nvPr>
            <p:ph type="sldNum" sz="quarter" idx="12"/>
          </p:nvPr>
        </p:nvSpPr>
        <p:spPr/>
        <p:txBody>
          <a:bodyPr/>
          <a:lstStyle/>
          <a:p>
            <a:fld id="{ECB6DD1A-3907-4688-9481-EC095483C0F6}" type="slidenum">
              <a:rPr lang="en-US" smtClean="0"/>
              <a:t>‹#›</a:t>
            </a:fld>
            <a:endParaRPr lang="en-US"/>
          </a:p>
        </p:txBody>
      </p:sp>
    </p:spTree>
    <p:extLst>
      <p:ext uri="{BB962C8B-B14F-4D97-AF65-F5344CB8AC3E}">
        <p14:creationId xmlns:p14="http://schemas.microsoft.com/office/powerpoint/2010/main" val="3713476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894EF0-E3C5-4B6E-A9E1-EA98E8BB47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D06DA81-3CF8-4266-889B-5AA7C814C2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023E02-0C07-4FEE-8229-D36A798E48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408CD5-42D9-44F6-8B04-4C7EBD779BE6}" type="datetimeFigureOut">
              <a:rPr lang="en-US" smtClean="0"/>
              <a:t>9/8/2019</a:t>
            </a:fld>
            <a:endParaRPr lang="en-US"/>
          </a:p>
        </p:txBody>
      </p:sp>
      <p:sp>
        <p:nvSpPr>
          <p:cNvPr id="5" name="Footer Placeholder 4">
            <a:extLst>
              <a:ext uri="{FF2B5EF4-FFF2-40B4-BE49-F238E27FC236}">
                <a16:creationId xmlns:a16="http://schemas.microsoft.com/office/drawing/2014/main" id="{801F684C-CC5A-4FC4-978E-5EE8E1D6CA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A7114EC-645B-47E9-A636-D52A9FCB3F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B6DD1A-3907-4688-9481-EC095483C0F6}" type="slidenum">
              <a:rPr lang="en-US" smtClean="0"/>
              <a:t>‹#›</a:t>
            </a:fld>
            <a:endParaRPr lang="en-US"/>
          </a:p>
        </p:txBody>
      </p:sp>
    </p:spTree>
    <p:extLst>
      <p:ext uri="{BB962C8B-B14F-4D97-AF65-F5344CB8AC3E}">
        <p14:creationId xmlns:p14="http://schemas.microsoft.com/office/powerpoint/2010/main" val="23778133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www.iha.fr/locations-vacances-istanbul/A7p/" TargetMode="External"/><Relationship Id="rId3" Type="http://schemas.openxmlformats.org/officeDocument/2006/relationships/image" Target="../media/image1.jpg"/><Relationship Id="rId7"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flickr.com/photos/pedrosz/34243609056" TargetMode="External"/><Relationship Id="rId5" Type="http://schemas.openxmlformats.org/officeDocument/2006/relationships/image" Target="../media/image2.jpg"/><Relationship Id="rId4" Type="http://schemas.openxmlformats.org/officeDocument/2006/relationships/hyperlink" Target="https://en.wikivoyage.org/wiki/Istanbu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318E9-0E8D-4784-B747-2AAA4D685FAA}"/>
              </a:ext>
            </a:extLst>
          </p:cNvPr>
          <p:cNvSpPr>
            <a:spLocks noGrp="1"/>
          </p:cNvSpPr>
          <p:nvPr>
            <p:ph type="ctrTitle"/>
          </p:nvPr>
        </p:nvSpPr>
        <p:spPr>
          <a:xfrm>
            <a:off x="1524000" y="1098731"/>
            <a:ext cx="9144000" cy="1344023"/>
          </a:xfrm>
        </p:spPr>
        <p:txBody>
          <a:bodyPr>
            <a:normAutofit/>
          </a:bodyPr>
          <a:lstStyle/>
          <a:p>
            <a:r>
              <a:rPr lang="en-US" sz="3600" dirty="0"/>
              <a:t>Capstone Project - The Battle of Neighborhoods (Week 2)</a:t>
            </a:r>
          </a:p>
        </p:txBody>
      </p:sp>
      <p:sp>
        <p:nvSpPr>
          <p:cNvPr id="3" name="Subtitle 2">
            <a:extLst>
              <a:ext uri="{FF2B5EF4-FFF2-40B4-BE49-F238E27FC236}">
                <a16:creationId xmlns:a16="http://schemas.microsoft.com/office/drawing/2014/main" id="{E1AB3638-87CB-4157-B7CF-461FB2D57552}"/>
              </a:ext>
            </a:extLst>
          </p:cNvPr>
          <p:cNvSpPr>
            <a:spLocks noGrp="1"/>
          </p:cNvSpPr>
          <p:nvPr>
            <p:ph type="subTitle" idx="1"/>
          </p:nvPr>
        </p:nvSpPr>
        <p:spPr>
          <a:xfrm>
            <a:off x="1524000" y="3429000"/>
            <a:ext cx="9144000" cy="1655762"/>
          </a:xfrm>
        </p:spPr>
        <p:txBody>
          <a:bodyPr/>
          <a:lstStyle/>
          <a:p>
            <a:r>
              <a:rPr lang="en-US" dirty="0">
                <a:latin typeface="Times New Roman" panose="02020603050405020304" pitchFamily="18" charset="0"/>
                <a:cs typeface="Times New Roman" panose="02020603050405020304" pitchFamily="18" charset="0"/>
              </a:rPr>
              <a:t>Assessing Hotel Investors in Istanbul</a:t>
            </a:r>
          </a:p>
          <a:p>
            <a:r>
              <a:rPr lang="en-US" dirty="0">
                <a:latin typeface="Times New Roman" panose="02020603050405020304" pitchFamily="18" charset="0"/>
                <a:cs typeface="Times New Roman" panose="02020603050405020304" pitchFamily="18" charset="0"/>
              </a:rPr>
              <a:t>Ahmad M </a:t>
            </a:r>
            <a:r>
              <a:rPr lang="en-US" dirty="0" err="1">
                <a:latin typeface="Times New Roman" panose="02020603050405020304" pitchFamily="18" charset="0"/>
                <a:cs typeface="Times New Roman" panose="02020603050405020304" pitchFamily="18" charset="0"/>
              </a:rPr>
              <a:t>Dehcheshmeh</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09.09.2019</a:t>
            </a:r>
          </a:p>
          <a:p>
            <a:endParaRPr lang="en-US" dirty="0"/>
          </a:p>
        </p:txBody>
      </p:sp>
    </p:spTree>
    <p:extLst>
      <p:ext uri="{BB962C8B-B14F-4D97-AF65-F5344CB8AC3E}">
        <p14:creationId xmlns:p14="http://schemas.microsoft.com/office/powerpoint/2010/main" val="2212899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EA016-41C8-4841-B2B1-EAF0FD4540F9}"/>
              </a:ext>
            </a:extLst>
          </p:cNvPr>
          <p:cNvSpPr>
            <a:spLocks noGrp="1"/>
          </p:cNvSpPr>
          <p:nvPr>
            <p:ph type="title"/>
          </p:nvPr>
        </p:nvSpPr>
        <p:spPr>
          <a:xfrm>
            <a:off x="411480" y="1674344"/>
            <a:ext cx="10515600" cy="1325563"/>
          </a:xfrm>
        </p:spPr>
        <p:txBody>
          <a:bodyPr/>
          <a:lstStyle/>
          <a:p>
            <a:r>
              <a:rPr lang="en-US" dirty="0"/>
              <a:t>Have you been in Istanbul?</a:t>
            </a:r>
          </a:p>
        </p:txBody>
      </p:sp>
      <p:pic>
        <p:nvPicPr>
          <p:cNvPr id="5" name="Content Placeholder 4" descr="A large building&#10;&#10;Description automatically generated">
            <a:extLst>
              <a:ext uri="{FF2B5EF4-FFF2-40B4-BE49-F238E27FC236}">
                <a16:creationId xmlns:a16="http://schemas.microsoft.com/office/drawing/2014/main" id="{3381DAA5-30AD-4B8B-8DC3-0E4D64E9E176}"/>
              </a:ext>
            </a:extLst>
          </p:cNvPr>
          <p:cNvPicPr>
            <a:picLocks noGrp="1" noChangeAspect="1"/>
          </p:cNvPicPr>
          <p:nvPr>
            <p:ph idx="1"/>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523822" y="4392986"/>
            <a:ext cx="3286685" cy="2465014"/>
          </a:xfrm>
        </p:spPr>
      </p:pic>
      <p:pic>
        <p:nvPicPr>
          <p:cNvPr id="8" name="Picture 7" descr="A view of a city at night&#10;&#10;Description automatically generated">
            <a:extLst>
              <a:ext uri="{FF2B5EF4-FFF2-40B4-BE49-F238E27FC236}">
                <a16:creationId xmlns:a16="http://schemas.microsoft.com/office/drawing/2014/main" id="{CDEB40CB-2CAF-4753-B9F4-A771942A1A15}"/>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223095" y="3679021"/>
            <a:ext cx="4441093" cy="2962175"/>
          </a:xfrm>
          <a:prstGeom prst="rect">
            <a:avLst/>
          </a:prstGeom>
        </p:spPr>
      </p:pic>
      <p:pic>
        <p:nvPicPr>
          <p:cNvPr id="11" name="Picture 10" descr="A large body of water with a city in the background&#10;&#10;Description automatically generated">
            <a:extLst>
              <a:ext uri="{FF2B5EF4-FFF2-40B4-BE49-F238E27FC236}">
                <a16:creationId xmlns:a16="http://schemas.microsoft.com/office/drawing/2014/main" id="{2464426D-325A-4483-B08E-323FD89E10A7}"/>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7167165" y="565679"/>
            <a:ext cx="4723858" cy="3542894"/>
          </a:xfrm>
          <a:prstGeom prst="rect">
            <a:avLst/>
          </a:prstGeom>
        </p:spPr>
      </p:pic>
    </p:spTree>
    <p:extLst>
      <p:ext uri="{BB962C8B-B14F-4D97-AF65-F5344CB8AC3E}">
        <p14:creationId xmlns:p14="http://schemas.microsoft.com/office/powerpoint/2010/main" val="376496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68685-E268-4486-86E4-53FB7E9F8403}"/>
              </a:ext>
            </a:extLst>
          </p:cNvPr>
          <p:cNvSpPr>
            <a:spLocks noGrp="1"/>
          </p:cNvSpPr>
          <p:nvPr>
            <p:ph type="title"/>
          </p:nvPr>
        </p:nvSpPr>
        <p:spPr/>
        <p:txBody>
          <a:bodyPr/>
          <a:lstStyle/>
          <a:p>
            <a:pPr algn="ctr"/>
            <a:r>
              <a:rPr lang="en-US" dirty="0"/>
              <a:t>Borough in Istanbul </a:t>
            </a:r>
          </a:p>
        </p:txBody>
      </p:sp>
      <p:pic>
        <p:nvPicPr>
          <p:cNvPr id="4" name="Content Placeholder 3">
            <a:extLst>
              <a:ext uri="{FF2B5EF4-FFF2-40B4-BE49-F238E27FC236}">
                <a16:creationId xmlns:a16="http://schemas.microsoft.com/office/drawing/2014/main" id="{AB6D0487-674C-4F09-8A13-EC0158EC33D0}"/>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89501" y="1825625"/>
            <a:ext cx="9612997" cy="4351338"/>
          </a:xfrm>
          <a:prstGeom prst="rect">
            <a:avLst/>
          </a:prstGeom>
          <a:noFill/>
          <a:ln>
            <a:noFill/>
          </a:ln>
        </p:spPr>
      </p:pic>
    </p:spTree>
    <p:extLst>
      <p:ext uri="{BB962C8B-B14F-4D97-AF65-F5344CB8AC3E}">
        <p14:creationId xmlns:p14="http://schemas.microsoft.com/office/powerpoint/2010/main" val="3037067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7D56A-46CA-4969-B873-5C170ECCB386}"/>
              </a:ext>
            </a:extLst>
          </p:cNvPr>
          <p:cNvSpPr>
            <a:spLocks noGrp="1"/>
          </p:cNvSpPr>
          <p:nvPr>
            <p:ph type="title"/>
          </p:nvPr>
        </p:nvSpPr>
        <p:spPr/>
        <p:txBody>
          <a:bodyPr/>
          <a:lstStyle/>
          <a:p>
            <a:pPr algn="ctr"/>
            <a:r>
              <a:rPr lang="en-US" dirty="0"/>
              <a:t>Venues of </a:t>
            </a:r>
            <a:r>
              <a:rPr lang="en-US" dirty="0" err="1"/>
              <a:t>Çatalca</a:t>
            </a:r>
            <a:endParaRPr lang="en-US" dirty="0"/>
          </a:p>
        </p:txBody>
      </p:sp>
      <p:pic>
        <p:nvPicPr>
          <p:cNvPr id="4" name="Content Placeholder 3">
            <a:extLst>
              <a:ext uri="{FF2B5EF4-FFF2-40B4-BE49-F238E27FC236}">
                <a16:creationId xmlns:a16="http://schemas.microsoft.com/office/drawing/2014/main" id="{F2892893-7DF8-40A6-B287-41E7B907DEC5}"/>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758440" y="1920240"/>
            <a:ext cx="7421880" cy="3520440"/>
          </a:xfrm>
          <a:prstGeom prst="rect">
            <a:avLst/>
          </a:prstGeom>
          <a:noFill/>
          <a:ln>
            <a:noFill/>
          </a:ln>
        </p:spPr>
      </p:pic>
    </p:spTree>
    <p:extLst>
      <p:ext uri="{BB962C8B-B14F-4D97-AF65-F5344CB8AC3E}">
        <p14:creationId xmlns:p14="http://schemas.microsoft.com/office/powerpoint/2010/main" val="3893832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C61DE3-3950-4C3D-A487-517F4877A111}"/>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The top Ten venues in each borough in Istanbul </a:t>
            </a:r>
          </a:p>
        </p:txBody>
      </p:sp>
      <p:pic>
        <p:nvPicPr>
          <p:cNvPr id="4" name="Content Placeholder 3">
            <a:extLst>
              <a:ext uri="{FF2B5EF4-FFF2-40B4-BE49-F238E27FC236}">
                <a16:creationId xmlns:a16="http://schemas.microsoft.com/office/drawing/2014/main" id="{69071DD2-815B-4B50-8118-C9C3BB8EC72D}"/>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bwMode="auto">
          <a:xfrm>
            <a:off x="643467" y="2781820"/>
            <a:ext cx="10905066" cy="2181012"/>
          </a:xfrm>
          <a:prstGeom prst="rect">
            <a:avLst/>
          </a:prstGeom>
          <a:noFill/>
        </p:spPr>
      </p:pic>
    </p:spTree>
    <p:extLst>
      <p:ext uri="{BB962C8B-B14F-4D97-AF65-F5344CB8AC3E}">
        <p14:creationId xmlns:p14="http://schemas.microsoft.com/office/powerpoint/2010/main" val="923790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C9E34-189C-44F1-9D91-EFB71ED8FEB8}"/>
              </a:ext>
            </a:extLst>
          </p:cNvPr>
          <p:cNvSpPr>
            <a:spLocks noGrp="1"/>
          </p:cNvSpPr>
          <p:nvPr>
            <p:ph type="title"/>
          </p:nvPr>
        </p:nvSpPr>
        <p:spPr>
          <a:xfrm>
            <a:off x="838200" y="365125"/>
            <a:ext cx="10515600" cy="1325563"/>
          </a:xfrm>
        </p:spPr>
        <p:txBody>
          <a:bodyPr/>
          <a:lstStyle/>
          <a:p>
            <a:r>
              <a:rPr lang="en-US" dirty="0"/>
              <a:t>Number of the Venues in Each Brough</a:t>
            </a:r>
          </a:p>
        </p:txBody>
      </p:sp>
      <p:pic>
        <p:nvPicPr>
          <p:cNvPr id="4" name="Content Placeholder 3">
            <a:extLst>
              <a:ext uri="{FF2B5EF4-FFF2-40B4-BE49-F238E27FC236}">
                <a16:creationId xmlns:a16="http://schemas.microsoft.com/office/drawing/2014/main" id="{4F28DE75-037E-4D0D-A0AD-0AD73E805AEA}"/>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442672" y="1825625"/>
            <a:ext cx="7306655" cy="4351338"/>
          </a:xfrm>
          <a:prstGeom prst="rect">
            <a:avLst/>
          </a:prstGeom>
          <a:noFill/>
          <a:ln>
            <a:noFill/>
          </a:ln>
        </p:spPr>
      </p:pic>
    </p:spTree>
    <p:extLst>
      <p:ext uri="{BB962C8B-B14F-4D97-AF65-F5344CB8AC3E}">
        <p14:creationId xmlns:p14="http://schemas.microsoft.com/office/powerpoint/2010/main" val="2946534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02C0865-7279-4D61-B92A-97F577EAC2AF}"/>
              </a:ext>
            </a:extLst>
          </p:cNvPr>
          <p:cNvSpPr/>
          <p:nvPr/>
        </p:nvSpPr>
        <p:spPr>
          <a:xfrm>
            <a:off x="152400" y="122047"/>
            <a:ext cx="11711131" cy="2716385"/>
          </a:xfrm>
          <a:prstGeom prst="rect">
            <a:avLst/>
          </a:prstGeom>
        </p:spPr>
        <p:txBody>
          <a:bodyPr wrap="square">
            <a:spAutoFit/>
          </a:bodyPr>
          <a:lstStyle/>
          <a:p>
            <a:pPr algn="just">
              <a:lnSpc>
                <a:spcPct val="150000"/>
              </a:lnSpc>
              <a:spcAft>
                <a:spcPts val="800"/>
              </a:spcAft>
              <a:tabLst>
                <a:tab pos="2486025" algn="l"/>
              </a:tabLst>
            </a:pPr>
            <a:r>
              <a:rPr lang="en-US" dirty="0">
                <a:latin typeface="Times New Roman" panose="02020603050405020304" pitchFamily="18" charset="0"/>
                <a:ea typeface="Calibri" panose="020F0502020204030204" pitchFamily="34" charset="0"/>
                <a:cs typeface="Times New Roman" panose="02020603050405020304" pitchFamily="18" charset="0"/>
              </a:rPr>
              <a:t>As more tourist are coming back to Istanbul lot of stakeholders see this as an investment in hotel business, in this research different boroughs of Istanbul were analyzed for hotel investors based on the number of facilities that each borough can offer and let investors select where to invest. </a:t>
            </a:r>
          </a:p>
          <a:p>
            <a:pPr algn="just">
              <a:lnSpc>
                <a:spcPct val="150000"/>
              </a:lnSpc>
              <a:spcAft>
                <a:spcPts val="800"/>
              </a:spcAft>
              <a:tabLst>
                <a:tab pos="2486025" algn="l"/>
              </a:tabLst>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tabLst>
                <a:tab pos="2486025" algn="l"/>
              </a:tabLst>
            </a:pP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tabLst>
                <a:tab pos="2486025" algn="l"/>
              </a:tabLs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1">
            <a:extLst>
              <a:ext uri="{FF2B5EF4-FFF2-40B4-BE49-F238E27FC236}">
                <a16:creationId xmlns:a16="http://schemas.microsoft.com/office/drawing/2014/main" id="{55B242E5-CDF9-4206-B08B-541EE9258838}"/>
              </a:ext>
            </a:extLst>
          </p:cNvPr>
          <p:cNvSpPr>
            <a:spLocks noChangeArrowheads="1"/>
          </p:cNvSpPr>
          <p:nvPr/>
        </p:nvSpPr>
        <p:spPr bwMode="auto">
          <a:xfrm>
            <a:off x="335280" y="257591"/>
            <a:ext cx="65"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5" name="Oval 4">
            <a:extLst>
              <a:ext uri="{FF2B5EF4-FFF2-40B4-BE49-F238E27FC236}">
                <a16:creationId xmlns:a16="http://schemas.microsoft.com/office/drawing/2014/main" id="{5C69928E-89F5-4111-BE49-42F3D52285E7}"/>
              </a:ext>
            </a:extLst>
          </p:cNvPr>
          <p:cNvSpPr/>
          <p:nvPr/>
        </p:nvSpPr>
        <p:spPr>
          <a:xfrm>
            <a:off x="7972765" y="1693936"/>
            <a:ext cx="4068541" cy="20278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descr="Şile&#10;">
            <a:extLst>
              <a:ext uri="{FF2B5EF4-FFF2-40B4-BE49-F238E27FC236}">
                <a16:creationId xmlns:a16="http://schemas.microsoft.com/office/drawing/2014/main" id="{2694B857-7E7A-413D-8A2B-9D67C5653EBE}"/>
              </a:ext>
              <a:ext uri="{C183D7F6-B498-43B3-948B-1728B52AA6E4}">
                <adec:decorative xmlns:adec="http://schemas.microsoft.com/office/drawing/2017/decorative" val="0"/>
              </a:ext>
            </a:extLst>
          </p:cNvPr>
          <p:cNvSpPr/>
          <p:nvPr/>
        </p:nvSpPr>
        <p:spPr>
          <a:xfrm>
            <a:off x="4061729" y="2943443"/>
            <a:ext cx="4068541" cy="20278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20A0DADA-7142-429A-B54E-FDF0C4FFF608}"/>
              </a:ext>
            </a:extLst>
          </p:cNvPr>
          <p:cNvSpPr/>
          <p:nvPr/>
        </p:nvSpPr>
        <p:spPr>
          <a:xfrm>
            <a:off x="7872267" y="4102187"/>
            <a:ext cx="4068541" cy="20278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AC469735-FFDD-4A89-9FBF-BA3B6301A7D9}"/>
              </a:ext>
            </a:extLst>
          </p:cNvPr>
          <p:cNvSpPr/>
          <p:nvPr/>
        </p:nvSpPr>
        <p:spPr>
          <a:xfrm>
            <a:off x="152400" y="4170643"/>
            <a:ext cx="4068541" cy="20278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71F0A7E-ACD9-4839-92A2-506C4452128E}"/>
              </a:ext>
            </a:extLst>
          </p:cNvPr>
          <p:cNvSpPr/>
          <p:nvPr/>
        </p:nvSpPr>
        <p:spPr>
          <a:xfrm>
            <a:off x="5841514" y="3721808"/>
            <a:ext cx="569387" cy="369332"/>
          </a:xfrm>
          <a:prstGeom prst="rect">
            <a:avLst/>
          </a:prstGeom>
        </p:spPr>
        <p:txBody>
          <a:bodyPr wrap="none">
            <a:spAutoFit/>
          </a:bodyPr>
          <a:lstStyle/>
          <a:p>
            <a:r>
              <a:rPr lang="en-US" altLang="en-US" dirty="0" err="1">
                <a:latin typeface="Abadi" panose="020B0604020202020204" pitchFamily="34" charset="0"/>
              </a:rPr>
              <a:t>Şile</a:t>
            </a:r>
            <a:endParaRPr lang="en-US" dirty="0">
              <a:latin typeface="Abadi" panose="020B0604020202020204" pitchFamily="34" charset="0"/>
            </a:endParaRPr>
          </a:p>
        </p:txBody>
      </p:sp>
      <p:sp>
        <p:nvSpPr>
          <p:cNvPr id="4" name="Rectangle 3">
            <a:extLst>
              <a:ext uri="{FF2B5EF4-FFF2-40B4-BE49-F238E27FC236}">
                <a16:creationId xmlns:a16="http://schemas.microsoft.com/office/drawing/2014/main" id="{94A2C982-D614-476E-89A2-AB16FB4A1A29}"/>
              </a:ext>
            </a:extLst>
          </p:cNvPr>
          <p:cNvSpPr/>
          <p:nvPr/>
        </p:nvSpPr>
        <p:spPr>
          <a:xfrm>
            <a:off x="9906537" y="2574111"/>
            <a:ext cx="546216" cy="369332"/>
          </a:xfrm>
          <a:prstGeom prst="rect">
            <a:avLst/>
          </a:prstGeom>
        </p:spPr>
        <p:txBody>
          <a:bodyPr wrap="square">
            <a:spAutoFit/>
          </a:bodyPr>
          <a:lstStyle/>
          <a:p>
            <a:pPr lvl="0" eaLnBrk="0" fontAlgn="base" hangingPunct="0">
              <a:spcBef>
                <a:spcPct val="0"/>
              </a:spcBef>
              <a:spcAft>
                <a:spcPct val="0"/>
              </a:spcAft>
            </a:pPr>
            <a:r>
              <a:rPr lang="en-US" altLang="en-US" dirty="0" err="1">
                <a:latin typeface="Abadi" panose="020B0604020202020204" pitchFamily="34" charset="0"/>
              </a:rPr>
              <a:t>Şişli</a:t>
            </a:r>
            <a:endParaRPr lang="en-US" altLang="en-US" dirty="0">
              <a:latin typeface="Abadi" panose="020B0604020202020204" pitchFamily="34" charset="0"/>
            </a:endParaRPr>
          </a:p>
        </p:txBody>
      </p:sp>
      <p:sp>
        <p:nvSpPr>
          <p:cNvPr id="11" name="Rectangle 10">
            <a:extLst>
              <a:ext uri="{FF2B5EF4-FFF2-40B4-BE49-F238E27FC236}">
                <a16:creationId xmlns:a16="http://schemas.microsoft.com/office/drawing/2014/main" id="{A14842BA-6F7C-4091-9CB6-BF67C04B666B}"/>
              </a:ext>
            </a:extLst>
          </p:cNvPr>
          <p:cNvSpPr/>
          <p:nvPr/>
        </p:nvSpPr>
        <p:spPr>
          <a:xfrm>
            <a:off x="1677556" y="5379416"/>
            <a:ext cx="1018227" cy="369332"/>
          </a:xfrm>
          <a:prstGeom prst="rect">
            <a:avLst/>
          </a:prstGeom>
        </p:spPr>
        <p:txBody>
          <a:bodyPr wrap="none">
            <a:spAutoFit/>
          </a:bodyPr>
          <a:lstStyle/>
          <a:p>
            <a:r>
              <a:rPr lang="en-US" dirty="0" err="1">
                <a:latin typeface="arial" panose="020B0604020202020204" pitchFamily="34" charset="0"/>
              </a:rPr>
              <a:t>Beyoğlu</a:t>
            </a:r>
            <a:endParaRPr lang="en-US" dirty="0"/>
          </a:p>
        </p:txBody>
      </p:sp>
      <p:sp>
        <p:nvSpPr>
          <p:cNvPr id="12" name="Rectangle 11">
            <a:extLst>
              <a:ext uri="{FF2B5EF4-FFF2-40B4-BE49-F238E27FC236}">
                <a16:creationId xmlns:a16="http://schemas.microsoft.com/office/drawing/2014/main" id="{81FF1208-AB66-4F95-819A-AADD8578F6E2}"/>
              </a:ext>
            </a:extLst>
          </p:cNvPr>
          <p:cNvSpPr/>
          <p:nvPr/>
        </p:nvSpPr>
        <p:spPr>
          <a:xfrm>
            <a:off x="9709091" y="5010084"/>
            <a:ext cx="697627" cy="369332"/>
          </a:xfrm>
          <a:prstGeom prst="rect">
            <a:avLst/>
          </a:prstGeom>
        </p:spPr>
        <p:txBody>
          <a:bodyPr wrap="none">
            <a:spAutoFit/>
          </a:bodyPr>
          <a:lstStyle/>
          <a:p>
            <a:r>
              <a:rPr lang="en-US" dirty="0" err="1">
                <a:latin typeface="arial" panose="020B0604020202020204" pitchFamily="34" charset="0"/>
              </a:rPr>
              <a:t>Fatih</a:t>
            </a:r>
            <a:endParaRPr lang="en-US" dirty="0"/>
          </a:p>
        </p:txBody>
      </p:sp>
      <p:sp>
        <p:nvSpPr>
          <p:cNvPr id="14" name="Oval 13" descr="Şile&#10;">
            <a:extLst>
              <a:ext uri="{FF2B5EF4-FFF2-40B4-BE49-F238E27FC236}">
                <a16:creationId xmlns:a16="http://schemas.microsoft.com/office/drawing/2014/main" id="{35C49345-47C6-406B-9802-623EE53690BE}"/>
              </a:ext>
              <a:ext uri="{C183D7F6-B498-43B3-948B-1728B52AA6E4}">
                <adec:decorative xmlns:adec="http://schemas.microsoft.com/office/drawing/2017/decorative" val="0"/>
              </a:ext>
            </a:extLst>
          </p:cNvPr>
          <p:cNvSpPr/>
          <p:nvPr/>
        </p:nvSpPr>
        <p:spPr>
          <a:xfrm>
            <a:off x="152398" y="1824496"/>
            <a:ext cx="4068541" cy="20278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579A12D-67AC-4D07-9CD2-EC4C27E43455}"/>
              </a:ext>
            </a:extLst>
          </p:cNvPr>
          <p:cNvSpPr/>
          <p:nvPr/>
        </p:nvSpPr>
        <p:spPr>
          <a:xfrm>
            <a:off x="1597088" y="2693983"/>
            <a:ext cx="885820" cy="369332"/>
          </a:xfrm>
          <a:prstGeom prst="rect">
            <a:avLst/>
          </a:prstGeom>
        </p:spPr>
        <p:txBody>
          <a:bodyPr wrap="none">
            <a:spAutoFit/>
          </a:bodyPr>
          <a:lstStyle/>
          <a:p>
            <a:r>
              <a:rPr lang="en-US" dirty="0" err="1">
                <a:latin typeface="arial" panose="020B0604020202020204" pitchFamily="34" charset="0"/>
              </a:rPr>
              <a:t>Avcılar</a:t>
            </a:r>
            <a:endParaRPr lang="en-US" dirty="0"/>
          </a:p>
        </p:txBody>
      </p:sp>
    </p:spTree>
    <p:extLst>
      <p:ext uri="{BB962C8B-B14F-4D97-AF65-F5344CB8AC3E}">
        <p14:creationId xmlns:p14="http://schemas.microsoft.com/office/powerpoint/2010/main" val="40801723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13383</TotalTime>
  <Words>391</Words>
  <Application>Microsoft Office PowerPoint</Application>
  <PresentationFormat>Widescreen</PresentationFormat>
  <Paragraphs>28</Paragraphs>
  <Slides>7</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Abadi</vt:lpstr>
      <vt:lpstr>Arial</vt:lpstr>
      <vt:lpstr>Arial</vt:lpstr>
      <vt:lpstr>Calibri</vt:lpstr>
      <vt:lpstr>Calibri Light</vt:lpstr>
      <vt:lpstr>Times New Roman</vt:lpstr>
      <vt:lpstr>Office Theme</vt:lpstr>
      <vt:lpstr>Capstone Project - The Battle of Neighborhoods (Week 2)</vt:lpstr>
      <vt:lpstr>Have you been in Istanbul?</vt:lpstr>
      <vt:lpstr>Borough in Istanbul </vt:lpstr>
      <vt:lpstr>Venues of Çatalca</vt:lpstr>
      <vt:lpstr>The top Ten venues in each borough in Istanbul </vt:lpstr>
      <vt:lpstr>Number of the Venues in Each Brough</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 (Week 2)</dc:title>
  <dc:creator>Ahmad</dc:creator>
  <cp:lastModifiedBy>Ahmad</cp:lastModifiedBy>
  <cp:revision>11</cp:revision>
  <dcterms:created xsi:type="dcterms:W3CDTF">2019-08-27T08:10:37Z</dcterms:created>
  <dcterms:modified xsi:type="dcterms:W3CDTF">2019-09-09T15:45:40Z</dcterms:modified>
</cp:coreProperties>
</file>