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
      <p:font typeface="Maven Pro"/>
      <p:regular r:id="rId29"/>
      <p:bold r:id="rId30"/>
    </p:embeddedFont>
    <p:embeddedFont>
      <p:font typeface="Nunito Ligh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Light-regular.fntdata"/><Relationship Id="rId30" Type="http://schemas.openxmlformats.org/officeDocument/2006/relationships/font" Target="fonts/MavenPro-bold.fntdata"/><Relationship Id="rId11" Type="http://schemas.openxmlformats.org/officeDocument/2006/relationships/slide" Target="slides/slide6.xml"/><Relationship Id="rId33" Type="http://schemas.openxmlformats.org/officeDocument/2006/relationships/font" Target="fonts/NunitoLight-italic.fntdata"/><Relationship Id="rId10" Type="http://schemas.openxmlformats.org/officeDocument/2006/relationships/slide" Target="slides/slide5.xml"/><Relationship Id="rId32" Type="http://schemas.openxmlformats.org/officeDocument/2006/relationships/font" Target="fonts/NunitoLight-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NunitoLight-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d069b9d471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d069b9d471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d069b9d471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d069b9d471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d069b9d471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d069b9d471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d069b9d471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d069b9d471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d069b9d471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d069b9d471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d069b9d471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d069b9d471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d069b9d471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d069b9d471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d069b9d471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d069b9d47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d069b9d471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d069b9d471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d069b9d471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d069b9d471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d069b9d471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d069b9d471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069b9d471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d069b9d471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d069b9d47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d069b9d47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d069b9d471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d069b9d471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d069b9d47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d069b9d47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d069b9d471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d069b9d471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d069b9d471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d069b9d471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d069b9d471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d069b9d471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2164350" y="1273400"/>
            <a:ext cx="4815300" cy="159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Creating Music Using Machine Learning</a:t>
            </a:r>
            <a:endParaRPr/>
          </a:p>
        </p:txBody>
      </p:sp>
      <p:sp>
        <p:nvSpPr>
          <p:cNvPr id="278" name="Google Shape;278;p13"/>
          <p:cNvSpPr txBox="1"/>
          <p:nvPr>
            <p:ph idx="1" type="subTitle"/>
          </p:nvPr>
        </p:nvSpPr>
        <p:spPr>
          <a:xfrm>
            <a:off x="6228750" y="3648125"/>
            <a:ext cx="2567400" cy="903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Presented By :</a:t>
            </a:r>
            <a:endParaRPr/>
          </a:p>
          <a:p>
            <a:pPr indent="0" lvl="0" marL="0" rtl="0" algn="l">
              <a:spcBef>
                <a:spcPts val="0"/>
              </a:spcBef>
              <a:spcAft>
                <a:spcPts val="0"/>
              </a:spcAft>
              <a:buNone/>
            </a:pPr>
            <a:r>
              <a:rPr lang="en"/>
              <a:t>Revant Lala  (18BEC085)</a:t>
            </a:r>
            <a:endParaRPr/>
          </a:p>
          <a:p>
            <a:pPr indent="0" lvl="0" marL="0" rtl="0" algn="l">
              <a:spcBef>
                <a:spcPts val="0"/>
              </a:spcBef>
              <a:spcAft>
                <a:spcPts val="0"/>
              </a:spcAft>
              <a:buNone/>
            </a:pPr>
            <a:r>
              <a:rPr lang="en"/>
              <a:t>Dehit Trivedi (18BEC119)</a:t>
            </a:r>
            <a:endParaRPr/>
          </a:p>
        </p:txBody>
      </p:sp>
      <p:pic>
        <p:nvPicPr>
          <p:cNvPr id="279" name="Google Shape;279;p13"/>
          <p:cNvPicPr preferRelativeResize="0"/>
          <p:nvPr/>
        </p:nvPicPr>
        <p:blipFill>
          <a:blip r:embed="rId3">
            <a:alphaModFix/>
          </a:blip>
          <a:stretch>
            <a:fillRect/>
          </a:stretch>
        </p:blipFill>
        <p:spPr>
          <a:xfrm>
            <a:off x="8446250" y="58650"/>
            <a:ext cx="622225" cy="622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2"/>
          <p:cNvSpPr txBox="1"/>
          <p:nvPr>
            <p:ph type="title"/>
          </p:nvPr>
        </p:nvSpPr>
        <p:spPr>
          <a:xfrm>
            <a:off x="1303800" y="355225"/>
            <a:ext cx="7030500" cy="64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Training </a:t>
            </a:r>
            <a:endParaRPr/>
          </a:p>
        </p:txBody>
      </p:sp>
      <p:sp>
        <p:nvSpPr>
          <p:cNvPr id="347" name="Google Shape;347;p22"/>
          <p:cNvSpPr txBox="1"/>
          <p:nvPr>
            <p:ph idx="1" type="body"/>
          </p:nvPr>
        </p:nvSpPr>
        <p:spPr>
          <a:xfrm>
            <a:off x="1303800" y="1086100"/>
            <a:ext cx="7030500" cy="3968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solidFill>
                  <a:srgbClr val="000000"/>
                </a:solidFill>
              </a:rPr>
              <a:t>1. LSTM</a:t>
            </a:r>
            <a:endParaRPr>
              <a:solidFill>
                <a:srgbClr val="000000"/>
              </a:solidFill>
            </a:endParaRPr>
          </a:p>
          <a:p>
            <a:pPr indent="-311150" lvl="0" marL="457200" rtl="0" algn="l">
              <a:spcBef>
                <a:spcPts val="1200"/>
              </a:spcBef>
              <a:spcAft>
                <a:spcPts val="0"/>
              </a:spcAft>
              <a:buClr>
                <a:srgbClr val="000000"/>
              </a:buClr>
              <a:buSzPts val="1300"/>
              <a:buChar char="●"/>
            </a:pPr>
            <a:r>
              <a:rPr lang="en">
                <a:solidFill>
                  <a:srgbClr val="000000"/>
                </a:solidFill>
              </a:rPr>
              <a:t>First layer should have same number of nodes as the number of outputs the system has so that it maps to one of our classes.</a:t>
            </a:r>
            <a:endParaRPr>
              <a:solidFill>
                <a:srgbClr val="000000"/>
              </a:solidFill>
            </a:endParaRPr>
          </a:p>
          <a:p>
            <a:pPr indent="0" lvl="0" marL="0" rtl="0" algn="l">
              <a:spcBef>
                <a:spcPts val="1200"/>
              </a:spcBef>
              <a:spcAft>
                <a:spcPts val="0"/>
              </a:spcAft>
              <a:buNone/>
            </a:pPr>
            <a:r>
              <a:rPr lang="en">
                <a:solidFill>
                  <a:srgbClr val="000000"/>
                </a:solidFill>
              </a:rPr>
              <a:t>2. Dropout - to regularize by setting a fraction of input to 0 at each update during training to prevent overfitting.</a:t>
            </a:r>
            <a:endParaRPr>
              <a:solidFill>
                <a:srgbClr val="000000"/>
              </a:solidFill>
            </a:endParaRPr>
          </a:p>
          <a:p>
            <a:pPr indent="-311150" lvl="0" marL="457200" rtl="0" algn="l">
              <a:spcBef>
                <a:spcPts val="1200"/>
              </a:spcBef>
              <a:spcAft>
                <a:spcPts val="0"/>
              </a:spcAft>
              <a:buClr>
                <a:srgbClr val="000000"/>
              </a:buClr>
              <a:buSzPts val="1300"/>
              <a:buChar char="●"/>
            </a:pPr>
            <a:r>
              <a:rPr lang="en">
                <a:solidFill>
                  <a:srgbClr val="000000"/>
                </a:solidFill>
              </a:rPr>
              <a:t> Determine what fraction to drop.</a:t>
            </a:r>
            <a:endParaRPr>
              <a:solidFill>
                <a:srgbClr val="000000"/>
              </a:solidFill>
            </a:endParaRPr>
          </a:p>
          <a:p>
            <a:pPr indent="0" lvl="0" marL="0" rtl="0" algn="l">
              <a:spcBef>
                <a:spcPts val="1200"/>
              </a:spcBef>
              <a:spcAft>
                <a:spcPts val="0"/>
              </a:spcAft>
              <a:buNone/>
            </a:pPr>
            <a:r>
              <a:rPr lang="en">
                <a:solidFill>
                  <a:srgbClr val="000000"/>
                </a:solidFill>
              </a:rPr>
              <a:t>3. Dense - fully connected neural net where each input node is connected to an output node.</a:t>
            </a:r>
            <a:endParaRPr>
              <a:solidFill>
                <a:srgbClr val="000000"/>
              </a:solidFill>
            </a:endParaRPr>
          </a:p>
          <a:p>
            <a:pPr indent="0" lvl="0" marL="0" rtl="0" algn="l">
              <a:spcBef>
                <a:spcPts val="1200"/>
              </a:spcBef>
              <a:spcAft>
                <a:spcPts val="0"/>
              </a:spcAft>
              <a:buNone/>
            </a:pPr>
            <a:r>
              <a:rPr lang="en">
                <a:solidFill>
                  <a:srgbClr val="000000"/>
                </a:solidFill>
              </a:rPr>
              <a:t>4. Activation - what activation function to use to calculate output.</a:t>
            </a:r>
            <a:endParaRPr>
              <a:solidFill>
                <a:srgbClr val="000000"/>
              </a:solidFill>
            </a:endParaRPr>
          </a:p>
          <a:p>
            <a:pPr indent="0" lvl="0" marL="0" rtl="0" algn="l">
              <a:spcBef>
                <a:spcPts val="1200"/>
              </a:spcBef>
              <a:spcAft>
                <a:spcPts val="0"/>
              </a:spcAft>
              <a:buNone/>
            </a:pPr>
            <a:r>
              <a:rPr lang="en">
                <a:solidFill>
                  <a:srgbClr val="000000"/>
                </a:solidFill>
              </a:rPr>
              <a:t>5. Determine how many of each layer we need.</a:t>
            </a:r>
            <a:endParaRPr>
              <a:solidFill>
                <a:srgbClr val="000000"/>
              </a:solidFill>
            </a:endParaRPr>
          </a:p>
          <a:p>
            <a:pPr indent="0" lvl="0" marL="0" rtl="0" algn="l">
              <a:spcBef>
                <a:spcPts val="1200"/>
              </a:spcBef>
              <a:spcAft>
                <a:spcPts val="0"/>
              </a:spcAft>
              <a:buNone/>
            </a:pPr>
            <a:r>
              <a:rPr lang="en">
                <a:solidFill>
                  <a:srgbClr val="000000"/>
                </a:solidFill>
              </a:rPr>
              <a:t>6. Calculate loss for each iteration of training. Loss functions in Keras:</a:t>
            </a:r>
            <a:endParaRPr>
              <a:solidFill>
                <a:srgbClr val="000000"/>
              </a:solidFill>
            </a:endParaRPr>
          </a:p>
          <a:p>
            <a:pPr indent="-311150" lvl="0" marL="457200" rtl="0" algn="l">
              <a:spcBef>
                <a:spcPts val="1200"/>
              </a:spcBef>
              <a:spcAft>
                <a:spcPts val="0"/>
              </a:spcAft>
              <a:buClr>
                <a:srgbClr val="000000"/>
              </a:buClr>
              <a:buSzPts val="1300"/>
              <a:buChar char="●"/>
            </a:pPr>
            <a:r>
              <a:rPr lang="en">
                <a:solidFill>
                  <a:srgbClr val="000000"/>
                </a:solidFill>
              </a:rPr>
              <a:t>Get the weights to use for model</a:t>
            </a:r>
            <a:endParaRPr sz="1800"/>
          </a:p>
        </p:txBody>
      </p:sp>
      <p:pic>
        <p:nvPicPr>
          <p:cNvPr id="348" name="Google Shape;348;p22"/>
          <p:cNvPicPr preferRelativeResize="0"/>
          <p:nvPr/>
        </p:nvPicPr>
        <p:blipFill>
          <a:blip r:embed="rId3">
            <a:alphaModFix/>
          </a:blip>
          <a:stretch>
            <a:fillRect/>
          </a:stretch>
        </p:blipFill>
        <p:spPr>
          <a:xfrm>
            <a:off x="8446250" y="58650"/>
            <a:ext cx="622225" cy="622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3"/>
          <p:cNvSpPr txBox="1"/>
          <p:nvPr>
            <p:ph type="title"/>
          </p:nvPr>
        </p:nvSpPr>
        <p:spPr>
          <a:xfrm>
            <a:off x="1303800" y="353175"/>
            <a:ext cx="7030500" cy="622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Training</a:t>
            </a:r>
            <a:endParaRPr/>
          </a:p>
        </p:txBody>
      </p:sp>
      <p:pic>
        <p:nvPicPr>
          <p:cNvPr id="354" name="Google Shape;354;p23"/>
          <p:cNvPicPr preferRelativeResize="0"/>
          <p:nvPr/>
        </p:nvPicPr>
        <p:blipFill>
          <a:blip r:embed="rId3">
            <a:alphaModFix/>
          </a:blip>
          <a:stretch>
            <a:fillRect/>
          </a:stretch>
        </p:blipFill>
        <p:spPr>
          <a:xfrm>
            <a:off x="3499438" y="1086425"/>
            <a:ext cx="2639225" cy="3708626"/>
          </a:xfrm>
          <a:prstGeom prst="rect">
            <a:avLst/>
          </a:prstGeom>
          <a:noFill/>
          <a:ln cap="flat" cmpd="dbl" w="38100">
            <a:solidFill>
              <a:schemeClr val="dk2"/>
            </a:solidFill>
            <a:prstDash val="solid"/>
            <a:round/>
            <a:headEnd len="sm" w="sm" type="none"/>
            <a:tailEnd len="sm" w="sm" type="none"/>
          </a:ln>
        </p:spPr>
      </p:pic>
      <p:pic>
        <p:nvPicPr>
          <p:cNvPr id="355" name="Google Shape;355;p23"/>
          <p:cNvPicPr preferRelativeResize="0"/>
          <p:nvPr/>
        </p:nvPicPr>
        <p:blipFill>
          <a:blip r:embed="rId4">
            <a:alphaModFix/>
          </a:blip>
          <a:stretch>
            <a:fillRect/>
          </a:stretch>
        </p:blipFill>
        <p:spPr>
          <a:xfrm>
            <a:off x="8446250" y="58650"/>
            <a:ext cx="622225" cy="622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Testing </a:t>
            </a:r>
            <a:endParaRPr/>
          </a:p>
        </p:txBody>
      </p:sp>
      <p:sp>
        <p:nvSpPr>
          <p:cNvPr id="361" name="Google Shape;361;p24"/>
          <p:cNvSpPr txBox="1"/>
          <p:nvPr>
            <p:ph idx="1" type="body"/>
          </p:nvPr>
        </p:nvSpPr>
        <p:spPr>
          <a:xfrm>
            <a:off x="1303800" y="1308125"/>
            <a:ext cx="7030500" cy="32235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Clr>
                <a:srgbClr val="000000"/>
              </a:buClr>
              <a:buSzPts val="1300"/>
              <a:buFont typeface="Nunito"/>
              <a:buAutoNum type="arabicPeriod"/>
            </a:pPr>
            <a:r>
              <a:rPr lang="en">
                <a:solidFill>
                  <a:srgbClr val="000000"/>
                </a:solidFill>
              </a:rPr>
              <a:t>Pick a random note from the list of notes as starting point, run generation code to get next sequence, then remove the first note from original sequence append the generated sequence and generate a following note, etc.</a:t>
            </a:r>
            <a:endParaRPr>
              <a:solidFill>
                <a:srgbClr val="000000"/>
              </a:solidFill>
            </a:endParaRPr>
          </a:p>
          <a:p>
            <a:pPr indent="-311150" lvl="0" marL="457200" rtl="0" algn="l">
              <a:spcBef>
                <a:spcPts val="0"/>
              </a:spcBef>
              <a:spcAft>
                <a:spcPts val="0"/>
              </a:spcAft>
              <a:buClr>
                <a:srgbClr val="000000"/>
              </a:buClr>
              <a:buSzPts val="1300"/>
              <a:buFont typeface="Nunito"/>
              <a:buAutoNum type="arabicPeriod"/>
            </a:pPr>
            <a:r>
              <a:rPr lang="en">
                <a:solidFill>
                  <a:srgbClr val="000000"/>
                </a:solidFill>
              </a:rPr>
              <a:t>Map back from numerical data to categorical data.</a:t>
            </a:r>
            <a:endParaRPr>
              <a:solidFill>
                <a:srgbClr val="000000"/>
              </a:solidFill>
            </a:endParaRPr>
          </a:p>
          <a:p>
            <a:pPr indent="-311150" lvl="0" marL="457200" rtl="0" algn="l">
              <a:spcBef>
                <a:spcPts val="0"/>
              </a:spcBef>
              <a:spcAft>
                <a:spcPts val="0"/>
              </a:spcAft>
              <a:buClr>
                <a:srgbClr val="000000"/>
              </a:buClr>
              <a:buSzPts val="1300"/>
              <a:buFont typeface="Nunito"/>
              <a:buAutoNum type="arabicPeriod"/>
            </a:pPr>
            <a:r>
              <a:rPr lang="en">
                <a:solidFill>
                  <a:srgbClr val="000000"/>
                </a:solidFill>
              </a:rPr>
              <a:t>Convert back to midi file.</a:t>
            </a:r>
            <a:endParaRPr>
              <a:solidFill>
                <a:srgbClr val="000000"/>
              </a:solidFil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5"/>
          <p:cNvSpPr txBox="1"/>
          <p:nvPr>
            <p:ph type="title"/>
          </p:nvPr>
        </p:nvSpPr>
        <p:spPr>
          <a:xfrm>
            <a:off x="1303800" y="317775"/>
            <a:ext cx="7030500" cy="70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Testing</a:t>
            </a:r>
            <a:endParaRPr/>
          </a:p>
        </p:txBody>
      </p:sp>
      <p:pic>
        <p:nvPicPr>
          <p:cNvPr id="367" name="Google Shape;367;p25"/>
          <p:cNvPicPr preferRelativeResize="0"/>
          <p:nvPr/>
        </p:nvPicPr>
        <p:blipFill>
          <a:blip r:embed="rId3">
            <a:alphaModFix/>
          </a:blip>
          <a:stretch>
            <a:fillRect/>
          </a:stretch>
        </p:blipFill>
        <p:spPr>
          <a:xfrm>
            <a:off x="8446250" y="58650"/>
            <a:ext cx="622225" cy="622225"/>
          </a:xfrm>
          <a:prstGeom prst="rect">
            <a:avLst/>
          </a:prstGeom>
          <a:noFill/>
          <a:ln>
            <a:noFill/>
          </a:ln>
        </p:spPr>
      </p:pic>
      <p:pic>
        <p:nvPicPr>
          <p:cNvPr id="368" name="Google Shape;368;p25"/>
          <p:cNvPicPr preferRelativeResize="0"/>
          <p:nvPr/>
        </p:nvPicPr>
        <p:blipFill>
          <a:blip r:embed="rId4">
            <a:alphaModFix/>
          </a:blip>
          <a:stretch>
            <a:fillRect/>
          </a:stretch>
        </p:blipFill>
        <p:spPr>
          <a:xfrm>
            <a:off x="3985887" y="954700"/>
            <a:ext cx="1666325" cy="3689750"/>
          </a:xfrm>
          <a:prstGeom prst="rect">
            <a:avLst/>
          </a:prstGeom>
          <a:noFill/>
          <a:ln cap="flat" cmpd="dbl" w="38100">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6"/>
          <p:cNvSpPr txBox="1"/>
          <p:nvPr>
            <p:ph type="title"/>
          </p:nvPr>
        </p:nvSpPr>
        <p:spPr>
          <a:xfrm>
            <a:off x="1303800" y="362600"/>
            <a:ext cx="7030500" cy="687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Code implementation </a:t>
            </a:r>
            <a:endParaRPr/>
          </a:p>
        </p:txBody>
      </p:sp>
      <p:sp>
        <p:nvSpPr>
          <p:cNvPr id="374" name="Google Shape;374;p26"/>
          <p:cNvSpPr txBox="1"/>
          <p:nvPr>
            <p:ph idx="1" type="body"/>
          </p:nvPr>
        </p:nvSpPr>
        <p:spPr>
          <a:xfrm>
            <a:off x="1303800" y="1094550"/>
            <a:ext cx="2944200" cy="3131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Beside id the code snippet for creating a model. </a:t>
            </a:r>
            <a:endParaRPr/>
          </a:p>
          <a:p>
            <a:pPr indent="0" lvl="0" marL="0" rtl="0" algn="l">
              <a:spcBef>
                <a:spcPts val="1200"/>
              </a:spcBef>
              <a:spcAft>
                <a:spcPts val="0"/>
              </a:spcAft>
              <a:buNone/>
            </a:pPr>
            <a:r>
              <a:rPr lang="en"/>
              <a:t>The </a:t>
            </a:r>
            <a:r>
              <a:rPr lang="en"/>
              <a:t>model consist of total 9 layers</a:t>
            </a:r>
            <a:endParaRPr/>
          </a:p>
          <a:p>
            <a:pPr indent="0" lvl="0" marL="0" rtl="0" algn="l">
              <a:spcBef>
                <a:spcPts val="1200"/>
              </a:spcBef>
              <a:spcAft>
                <a:spcPts val="0"/>
              </a:spcAft>
              <a:buNone/>
            </a:pPr>
            <a:r>
              <a:rPr lang="en"/>
              <a:t>	3 LSTM </a:t>
            </a:r>
            <a:endParaRPr/>
          </a:p>
          <a:p>
            <a:pPr indent="0" lvl="0" marL="0" rtl="0" algn="l">
              <a:spcBef>
                <a:spcPts val="1200"/>
              </a:spcBef>
              <a:spcAft>
                <a:spcPts val="0"/>
              </a:spcAft>
              <a:buNone/>
            </a:pPr>
            <a:r>
              <a:rPr lang="en"/>
              <a:t>	3 Dropout </a:t>
            </a:r>
            <a:endParaRPr/>
          </a:p>
          <a:p>
            <a:pPr indent="0" lvl="0" marL="0" rtl="0" algn="l">
              <a:spcBef>
                <a:spcPts val="1200"/>
              </a:spcBef>
              <a:spcAft>
                <a:spcPts val="0"/>
              </a:spcAft>
              <a:buNone/>
            </a:pPr>
            <a:r>
              <a:rPr lang="en"/>
              <a:t>	2 Dense </a:t>
            </a:r>
            <a:endParaRPr/>
          </a:p>
          <a:p>
            <a:pPr indent="0" lvl="0" marL="0" rtl="0" algn="l">
              <a:spcBef>
                <a:spcPts val="1200"/>
              </a:spcBef>
              <a:spcAft>
                <a:spcPts val="0"/>
              </a:spcAft>
              <a:buNone/>
            </a:pPr>
            <a:r>
              <a:rPr lang="en"/>
              <a:t>	1 Activation </a:t>
            </a:r>
            <a:endParaRPr/>
          </a:p>
          <a:p>
            <a:pPr indent="0" lvl="0" marL="0" rtl="0" algn="l">
              <a:spcBef>
                <a:spcPts val="1200"/>
              </a:spcBef>
              <a:spcAft>
                <a:spcPts val="1200"/>
              </a:spcAft>
              <a:buNone/>
            </a:pPr>
            <a:r>
              <a:rPr lang="en"/>
              <a:t>The LSTM layer has 512 unit or nodes and the model has a dropout rate of 0.3. </a:t>
            </a:r>
            <a:endParaRPr/>
          </a:p>
        </p:txBody>
      </p:sp>
      <p:pic>
        <p:nvPicPr>
          <p:cNvPr id="375" name="Google Shape;375;p26"/>
          <p:cNvPicPr preferRelativeResize="0"/>
          <p:nvPr/>
        </p:nvPicPr>
        <p:blipFill>
          <a:blip r:embed="rId3">
            <a:alphaModFix/>
          </a:blip>
          <a:stretch>
            <a:fillRect/>
          </a:stretch>
        </p:blipFill>
        <p:spPr>
          <a:xfrm>
            <a:off x="4740849" y="1249500"/>
            <a:ext cx="3762576" cy="2644500"/>
          </a:xfrm>
          <a:prstGeom prst="rect">
            <a:avLst/>
          </a:prstGeom>
          <a:noFill/>
          <a:ln>
            <a:noFill/>
          </a:ln>
        </p:spPr>
      </p:pic>
      <p:pic>
        <p:nvPicPr>
          <p:cNvPr id="376" name="Google Shape;376;p26"/>
          <p:cNvPicPr preferRelativeResize="0"/>
          <p:nvPr/>
        </p:nvPicPr>
        <p:blipFill>
          <a:blip r:embed="rId4">
            <a:alphaModFix/>
          </a:blip>
          <a:stretch>
            <a:fillRect/>
          </a:stretch>
        </p:blipFill>
        <p:spPr>
          <a:xfrm>
            <a:off x="8446250" y="58650"/>
            <a:ext cx="622225" cy="622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7"/>
          <p:cNvSpPr txBox="1"/>
          <p:nvPr>
            <p:ph type="title"/>
          </p:nvPr>
        </p:nvSpPr>
        <p:spPr>
          <a:xfrm>
            <a:off x="1303800" y="414450"/>
            <a:ext cx="7030500" cy="628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Code implementation</a:t>
            </a:r>
            <a:endParaRPr/>
          </a:p>
        </p:txBody>
      </p:sp>
      <p:sp>
        <p:nvSpPr>
          <p:cNvPr id="382" name="Google Shape;382;p27"/>
          <p:cNvSpPr txBox="1"/>
          <p:nvPr>
            <p:ph idx="1" type="body"/>
          </p:nvPr>
        </p:nvSpPr>
        <p:spPr>
          <a:xfrm>
            <a:off x="1303800" y="10945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beside code is for generating the music. </a:t>
            </a:r>
            <a:endParaRPr/>
          </a:p>
          <a:p>
            <a:pPr indent="0" lvl="0" marL="0" rtl="0" algn="l">
              <a:spcBef>
                <a:spcPts val="1200"/>
              </a:spcBef>
              <a:spcAft>
                <a:spcPts val="0"/>
              </a:spcAft>
              <a:buNone/>
            </a:pPr>
            <a:r>
              <a:rPr lang="en"/>
              <a:t>Basically it test the model made and creates a new sequence from the random note.</a:t>
            </a:r>
            <a:endParaRPr/>
          </a:p>
          <a:p>
            <a:pPr indent="0" lvl="0" marL="0" rtl="0" algn="l">
              <a:spcBef>
                <a:spcPts val="1200"/>
              </a:spcBef>
              <a:spcAft>
                <a:spcPts val="1200"/>
              </a:spcAft>
              <a:buNone/>
            </a:pPr>
            <a:r>
              <a:rPr lang="en"/>
              <a:t>Then the prediction </a:t>
            </a:r>
            <a:r>
              <a:rPr lang="en"/>
              <a:t>output which is a numerical data is converted to categorical data and hence at last to the MIDI file. </a:t>
            </a:r>
            <a:r>
              <a:rPr lang="en"/>
              <a:t> </a:t>
            </a:r>
            <a:endParaRPr/>
          </a:p>
        </p:txBody>
      </p:sp>
      <p:pic>
        <p:nvPicPr>
          <p:cNvPr id="383" name="Google Shape;383;p27"/>
          <p:cNvPicPr preferRelativeResize="0"/>
          <p:nvPr/>
        </p:nvPicPr>
        <p:blipFill rotWithShape="1">
          <a:blip r:embed="rId3">
            <a:alphaModFix/>
          </a:blip>
          <a:srcRect b="0" l="0" r="0" t="43323"/>
          <a:stretch/>
        </p:blipFill>
        <p:spPr>
          <a:xfrm>
            <a:off x="5007175" y="1094550"/>
            <a:ext cx="3925500" cy="2291575"/>
          </a:xfrm>
          <a:prstGeom prst="rect">
            <a:avLst/>
          </a:prstGeom>
          <a:noFill/>
          <a:ln>
            <a:noFill/>
          </a:ln>
        </p:spPr>
      </p:pic>
      <p:pic>
        <p:nvPicPr>
          <p:cNvPr id="384" name="Google Shape;384;p27"/>
          <p:cNvPicPr preferRelativeResize="0"/>
          <p:nvPr/>
        </p:nvPicPr>
        <p:blipFill>
          <a:blip r:embed="rId4">
            <a:alphaModFix/>
          </a:blip>
          <a:stretch>
            <a:fillRect/>
          </a:stretch>
        </p:blipFill>
        <p:spPr>
          <a:xfrm>
            <a:off x="8446250" y="58650"/>
            <a:ext cx="622225" cy="622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8"/>
          <p:cNvSpPr txBox="1"/>
          <p:nvPr>
            <p:ph type="title"/>
          </p:nvPr>
        </p:nvSpPr>
        <p:spPr>
          <a:xfrm>
            <a:off x="1303800" y="580775"/>
            <a:ext cx="7030500" cy="4108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000"/>
              <a:t>Results</a:t>
            </a:r>
            <a:r>
              <a:rPr lang="en"/>
              <a:t> </a:t>
            </a:r>
            <a:endParaRPr/>
          </a:p>
        </p:txBody>
      </p:sp>
      <p:pic>
        <p:nvPicPr>
          <p:cNvPr id="390" name="Google Shape;390;p28"/>
          <p:cNvPicPr preferRelativeResize="0"/>
          <p:nvPr/>
        </p:nvPicPr>
        <p:blipFill>
          <a:blip r:embed="rId3">
            <a:alphaModFix/>
          </a:blip>
          <a:stretch>
            <a:fillRect/>
          </a:stretch>
        </p:blipFill>
        <p:spPr>
          <a:xfrm>
            <a:off x="8446250" y="58650"/>
            <a:ext cx="622225" cy="622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9"/>
          <p:cNvSpPr txBox="1"/>
          <p:nvPr>
            <p:ph type="title"/>
          </p:nvPr>
        </p:nvSpPr>
        <p:spPr>
          <a:xfrm>
            <a:off x="1303800" y="370025"/>
            <a:ext cx="7030500" cy="687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Generative Alternative Networks (GAN)</a:t>
            </a:r>
            <a:endParaRPr/>
          </a:p>
        </p:txBody>
      </p:sp>
      <p:sp>
        <p:nvSpPr>
          <p:cNvPr id="396" name="Google Shape;396;p29"/>
          <p:cNvSpPr txBox="1"/>
          <p:nvPr>
            <p:ph idx="1" type="body"/>
          </p:nvPr>
        </p:nvSpPr>
        <p:spPr>
          <a:xfrm>
            <a:off x="1303800" y="1057925"/>
            <a:ext cx="3268200" cy="3693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333333"/>
              </a:buClr>
              <a:buSzPts val="1300"/>
              <a:buChar char="●"/>
            </a:pPr>
            <a:r>
              <a:rPr lang="en">
                <a:solidFill>
                  <a:srgbClr val="333333"/>
                </a:solidFill>
              </a:rPr>
              <a:t>GAN is an alternative technique for music generation</a:t>
            </a:r>
            <a:endParaRPr>
              <a:solidFill>
                <a:srgbClr val="333333"/>
              </a:solidFill>
            </a:endParaRPr>
          </a:p>
          <a:p>
            <a:pPr indent="-311150" lvl="0" marL="457200" rtl="0" algn="l">
              <a:spcBef>
                <a:spcPts val="0"/>
              </a:spcBef>
              <a:spcAft>
                <a:spcPts val="0"/>
              </a:spcAft>
              <a:buClr>
                <a:srgbClr val="333333"/>
              </a:buClr>
              <a:buSzPts val="1300"/>
              <a:buChar char="●"/>
            </a:pPr>
            <a:r>
              <a:rPr lang="en">
                <a:solidFill>
                  <a:srgbClr val="333333"/>
                </a:solidFill>
              </a:rPr>
              <a:t>GANs are, in fact, two neural networks working against each other. </a:t>
            </a:r>
            <a:endParaRPr>
              <a:solidFill>
                <a:srgbClr val="333333"/>
              </a:solidFill>
            </a:endParaRPr>
          </a:p>
          <a:p>
            <a:pPr indent="-311150" lvl="0" marL="457200" rtl="0" algn="l">
              <a:spcBef>
                <a:spcPts val="0"/>
              </a:spcBef>
              <a:spcAft>
                <a:spcPts val="0"/>
              </a:spcAft>
              <a:buClr>
                <a:srgbClr val="333333"/>
              </a:buClr>
              <a:buSzPts val="1300"/>
              <a:buChar char="●"/>
            </a:pPr>
            <a:r>
              <a:rPr lang="en">
                <a:solidFill>
                  <a:srgbClr val="333333"/>
                </a:solidFill>
              </a:rPr>
              <a:t>One of them, called the “generator”, generates new data instances.</a:t>
            </a:r>
            <a:endParaRPr>
              <a:solidFill>
                <a:srgbClr val="333333"/>
              </a:solidFill>
            </a:endParaRPr>
          </a:p>
          <a:p>
            <a:pPr indent="-311150" lvl="0" marL="457200" rtl="0" algn="l">
              <a:spcBef>
                <a:spcPts val="0"/>
              </a:spcBef>
              <a:spcAft>
                <a:spcPts val="0"/>
              </a:spcAft>
              <a:buClr>
                <a:srgbClr val="333333"/>
              </a:buClr>
              <a:buSzPts val="1300"/>
              <a:buChar char="●"/>
            </a:pPr>
            <a:r>
              <a:rPr lang="en">
                <a:solidFill>
                  <a:srgbClr val="333333"/>
                </a:solidFill>
              </a:rPr>
              <a:t>The “discriminator”, tries to determine whether the new data instance was generated or if it belongs to the training dataset</a:t>
            </a:r>
            <a:endParaRPr>
              <a:solidFill>
                <a:srgbClr val="333333"/>
              </a:solidFill>
            </a:endParaRPr>
          </a:p>
        </p:txBody>
      </p:sp>
      <p:pic>
        <p:nvPicPr>
          <p:cNvPr id="397" name="Google Shape;397;p29"/>
          <p:cNvPicPr preferRelativeResize="0"/>
          <p:nvPr/>
        </p:nvPicPr>
        <p:blipFill>
          <a:blip r:embed="rId3">
            <a:alphaModFix/>
          </a:blip>
          <a:stretch>
            <a:fillRect/>
          </a:stretch>
        </p:blipFill>
        <p:spPr>
          <a:xfrm>
            <a:off x="8446250" y="58650"/>
            <a:ext cx="622225" cy="622225"/>
          </a:xfrm>
          <a:prstGeom prst="rect">
            <a:avLst/>
          </a:prstGeom>
          <a:noFill/>
          <a:ln>
            <a:noFill/>
          </a:ln>
        </p:spPr>
      </p:pic>
      <p:pic>
        <p:nvPicPr>
          <p:cNvPr id="398" name="Google Shape;398;p29"/>
          <p:cNvPicPr preferRelativeResize="0"/>
          <p:nvPr/>
        </p:nvPicPr>
        <p:blipFill>
          <a:blip r:embed="rId4">
            <a:alphaModFix/>
          </a:blip>
          <a:stretch>
            <a:fillRect/>
          </a:stretch>
        </p:blipFill>
        <p:spPr>
          <a:xfrm>
            <a:off x="4734300" y="1758847"/>
            <a:ext cx="4150976" cy="1625800"/>
          </a:xfrm>
          <a:prstGeom prst="rect">
            <a:avLst/>
          </a:prstGeom>
          <a:noFill/>
          <a:ln cap="flat" cmpd="dbl" w="38100">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0"/>
          <p:cNvSpPr txBox="1"/>
          <p:nvPr>
            <p:ph type="title"/>
          </p:nvPr>
        </p:nvSpPr>
        <p:spPr>
          <a:xfrm>
            <a:off x="1303800" y="362625"/>
            <a:ext cx="7030500" cy="695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Conclusion </a:t>
            </a:r>
            <a:endParaRPr/>
          </a:p>
        </p:txBody>
      </p:sp>
      <p:sp>
        <p:nvSpPr>
          <p:cNvPr id="404" name="Google Shape;404;p30"/>
          <p:cNvSpPr txBox="1"/>
          <p:nvPr>
            <p:ph idx="1" type="body"/>
          </p:nvPr>
        </p:nvSpPr>
        <p:spPr>
          <a:xfrm>
            <a:off x="1303800" y="1057950"/>
            <a:ext cx="7142400" cy="3241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algorithm discussed in this project enable the machine to create their own music. Therefore narrowing the gap between human brain and CPU.</a:t>
            </a:r>
            <a:endParaRPr/>
          </a:p>
          <a:p>
            <a:pPr indent="-311150" lvl="0" marL="457200" rtl="0" algn="l">
              <a:spcBef>
                <a:spcPts val="0"/>
              </a:spcBef>
              <a:spcAft>
                <a:spcPts val="0"/>
              </a:spcAft>
              <a:buSzPts val="1300"/>
              <a:buChar char="●"/>
            </a:pPr>
            <a:r>
              <a:rPr lang="en"/>
              <a:t>This project discusses on the concept of RNN, LSTM, Music Theory, MIDI files, and several literature.</a:t>
            </a:r>
            <a:endParaRPr/>
          </a:p>
          <a:p>
            <a:pPr indent="-311150" lvl="0" marL="457200" rtl="0" algn="l">
              <a:spcBef>
                <a:spcPts val="0"/>
              </a:spcBef>
              <a:spcAft>
                <a:spcPts val="0"/>
              </a:spcAft>
              <a:buSzPts val="1300"/>
              <a:buChar char="●"/>
            </a:pPr>
            <a:r>
              <a:rPr lang="en"/>
              <a:t>Many companies like Google, Microsoft, OpenAI are developing this </a:t>
            </a:r>
            <a:r>
              <a:rPr lang="en"/>
              <a:t>algorithm more efficiently making the machine capable of composing music.</a:t>
            </a:r>
            <a:endParaRPr/>
          </a:p>
          <a:p>
            <a:pPr indent="-311150" lvl="0" marL="457200" rtl="0" algn="l">
              <a:spcBef>
                <a:spcPts val="0"/>
              </a:spcBef>
              <a:spcAft>
                <a:spcPts val="0"/>
              </a:spcAft>
              <a:buSzPts val="1300"/>
              <a:buChar char="●"/>
            </a:pPr>
            <a:r>
              <a:rPr lang="en"/>
              <a:t>We would like to conclude that this project is technical as well as artistic as it has the power to bring people from both the background together.</a:t>
            </a:r>
            <a:endParaRPr/>
          </a:p>
          <a:p>
            <a:pPr indent="-311150" lvl="0" marL="457200" rtl="0" algn="l">
              <a:spcBef>
                <a:spcPts val="0"/>
              </a:spcBef>
              <a:spcAft>
                <a:spcPts val="0"/>
              </a:spcAft>
              <a:buSzPts val="1300"/>
              <a:buChar char="●"/>
            </a:pPr>
            <a:r>
              <a:rPr lang="en"/>
              <a:t>By doing this we would be able to create a new efficient decision rule, network model which can improve the performance of the machine to generate all kinds of music without human intervention.</a:t>
            </a:r>
            <a:endParaRPr/>
          </a:p>
        </p:txBody>
      </p:sp>
      <p:pic>
        <p:nvPicPr>
          <p:cNvPr id="405" name="Google Shape;405;p30"/>
          <p:cNvPicPr preferRelativeResize="0"/>
          <p:nvPr/>
        </p:nvPicPr>
        <p:blipFill>
          <a:blip r:embed="rId3">
            <a:alphaModFix/>
          </a:blip>
          <a:stretch>
            <a:fillRect/>
          </a:stretch>
        </p:blipFill>
        <p:spPr>
          <a:xfrm>
            <a:off x="8446250" y="58650"/>
            <a:ext cx="622225" cy="622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1"/>
          <p:cNvSpPr txBox="1"/>
          <p:nvPr>
            <p:ph type="title"/>
          </p:nvPr>
        </p:nvSpPr>
        <p:spPr>
          <a:xfrm>
            <a:off x="1348200" y="362625"/>
            <a:ext cx="7030500" cy="695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References </a:t>
            </a:r>
            <a:endParaRPr/>
          </a:p>
        </p:txBody>
      </p:sp>
      <p:sp>
        <p:nvSpPr>
          <p:cNvPr id="411" name="Google Shape;411;p31"/>
          <p:cNvSpPr txBox="1"/>
          <p:nvPr>
            <p:ph idx="1" type="body"/>
          </p:nvPr>
        </p:nvSpPr>
        <p:spPr>
          <a:xfrm>
            <a:off x="1348200" y="1058025"/>
            <a:ext cx="70980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333333"/>
              </a:buClr>
              <a:buSzPts val="1300"/>
              <a:buChar char="●"/>
            </a:pPr>
            <a:r>
              <a:rPr lang="en">
                <a:solidFill>
                  <a:srgbClr val="333333"/>
                </a:solidFill>
                <a:highlight>
                  <a:schemeClr val="lt1"/>
                </a:highlight>
              </a:rPr>
              <a:t>Agarwala, N., Inoue, Y., &amp; Sly, A. (2017). Music composition using recurrent neural networks. [online]. Web.stanford.edu.</a:t>
            </a:r>
            <a:endParaRPr>
              <a:solidFill>
                <a:srgbClr val="333333"/>
              </a:solidFill>
              <a:highlight>
                <a:schemeClr val="lt1"/>
              </a:highlight>
            </a:endParaRPr>
          </a:p>
          <a:p>
            <a:pPr indent="-311150" lvl="0" marL="457200" rtl="0" algn="l">
              <a:spcBef>
                <a:spcPts val="0"/>
              </a:spcBef>
              <a:spcAft>
                <a:spcPts val="0"/>
              </a:spcAft>
              <a:buClr>
                <a:srgbClr val="333333"/>
              </a:buClr>
              <a:buSzPts val="1300"/>
              <a:buChar char="●"/>
            </a:pPr>
            <a:r>
              <a:rPr lang="en">
                <a:solidFill>
                  <a:srgbClr val="333333"/>
                </a:solidFill>
                <a:highlight>
                  <a:schemeClr val="lt1"/>
                </a:highlight>
              </a:rPr>
              <a:t>Chen, C. (2001). </a:t>
            </a:r>
            <a:r>
              <a:rPr i="1" lang="en">
                <a:solidFill>
                  <a:srgbClr val="333333"/>
                </a:solidFill>
                <a:highlight>
                  <a:schemeClr val="lt1"/>
                </a:highlight>
              </a:rPr>
              <a:t>Creating melodies with evolving recurrent neural networks.</a:t>
            </a:r>
            <a:r>
              <a:rPr lang="en">
                <a:solidFill>
                  <a:srgbClr val="333333"/>
                </a:solidFill>
                <a:highlight>
                  <a:schemeClr val="lt1"/>
                </a:highlight>
              </a:rPr>
              <a:t> [ebook]. Washington, DC: IEEE.</a:t>
            </a:r>
            <a:endParaRPr>
              <a:solidFill>
                <a:srgbClr val="333333"/>
              </a:solidFill>
              <a:highlight>
                <a:schemeClr val="lt1"/>
              </a:highlight>
            </a:endParaRPr>
          </a:p>
          <a:p>
            <a:pPr indent="-311150" lvl="0" marL="457200" rtl="0" algn="l">
              <a:spcBef>
                <a:spcPts val="0"/>
              </a:spcBef>
              <a:spcAft>
                <a:spcPts val="0"/>
              </a:spcAft>
              <a:buClr>
                <a:srgbClr val="333333"/>
              </a:buClr>
              <a:buSzPts val="1300"/>
              <a:buChar char="●"/>
            </a:pPr>
            <a:r>
              <a:rPr lang="en">
                <a:solidFill>
                  <a:srgbClr val="333333"/>
                </a:solidFill>
                <a:highlight>
                  <a:schemeClr val="lt1"/>
                </a:highlight>
              </a:rPr>
              <a:t>Eck, D., &amp; Schmidhuber, J. (2002). </a:t>
            </a:r>
            <a:r>
              <a:rPr i="1" lang="en">
                <a:solidFill>
                  <a:srgbClr val="333333"/>
                </a:solidFill>
                <a:highlight>
                  <a:schemeClr val="lt1"/>
                </a:highlight>
              </a:rPr>
              <a:t>A first look at music composition using LSTM recurrent neural networks.</a:t>
            </a:r>
            <a:r>
              <a:rPr lang="en">
                <a:solidFill>
                  <a:srgbClr val="333333"/>
                </a:solidFill>
                <a:highlight>
                  <a:schemeClr val="lt1"/>
                </a:highlight>
              </a:rPr>
              <a:t> [ebook]. Manno, Switzerland: Instituto Dalle Molle di Studi Sull’ Intelligenza Artificiale.</a:t>
            </a:r>
            <a:endParaRPr>
              <a:solidFill>
                <a:srgbClr val="333333"/>
              </a:solidFill>
              <a:highlight>
                <a:schemeClr val="lt1"/>
              </a:highlight>
            </a:endParaRPr>
          </a:p>
          <a:p>
            <a:pPr indent="-311150" lvl="0" marL="457200" rtl="0" algn="l">
              <a:lnSpc>
                <a:spcPct val="100000"/>
              </a:lnSpc>
              <a:spcBef>
                <a:spcPts val="0"/>
              </a:spcBef>
              <a:spcAft>
                <a:spcPts val="0"/>
              </a:spcAft>
              <a:buClr>
                <a:srgbClr val="333333"/>
              </a:buClr>
              <a:buSzPts val="1300"/>
              <a:buChar char="●"/>
            </a:pPr>
            <a:r>
              <a:rPr lang="en">
                <a:solidFill>
                  <a:srgbClr val="333333"/>
                </a:solidFill>
                <a:highlight>
                  <a:schemeClr val="lt1"/>
                </a:highlight>
              </a:rPr>
              <a:t>Y. Nikhil Kotecha, “Generating music using an lstm network,” 2018.</a:t>
            </a:r>
            <a:endParaRPr>
              <a:solidFill>
                <a:srgbClr val="333333"/>
              </a:solidFill>
              <a:highlight>
                <a:schemeClr val="lt1"/>
              </a:highlight>
            </a:endParaRPr>
          </a:p>
          <a:p>
            <a:pPr indent="-311150" lvl="0" marL="457200" rtl="0" algn="l">
              <a:lnSpc>
                <a:spcPct val="100000"/>
              </a:lnSpc>
              <a:spcBef>
                <a:spcPts val="0"/>
              </a:spcBef>
              <a:spcAft>
                <a:spcPts val="0"/>
              </a:spcAft>
              <a:buClr>
                <a:srgbClr val="333333"/>
              </a:buClr>
              <a:buSzPts val="1300"/>
              <a:buChar char="●"/>
            </a:pPr>
            <a:r>
              <a:rPr lang="en">
                <a:solidFill>
                  <a:srgbClr val="333333"/>
                </a:solidFill>
                <a:highlight>
                  <a:schemeClr val="lt1"/>
                </a:highlight>
              </a:rPr>
              <a:t> K.  S.  Geoffrey  Hinton  with  Nitish  Srivastava,  “Neural  networks  for machine learning.”</a:t>
            </a:r>
            <a:endParaRPr>
              <a:solidFill>
                <a:srgbClr val="333333"/>
              </a:solidFill>
              <a:highlight>
                <a:schemeClr val="lt1"/>
              </a:highlight>
            </a:endParaRPr>
          </a:p>
          <a:p>
            <a:pPr indent="0" lvl="0" marL="457200" rtl="0" algn="l">
              <a:spcBef>
                <a:spcPts val="0"/>
              </a:spcBef>
              <a:spcAft>
                <a:spcPts val="1200"/>
              </a:spcAft>
              <a:buNone/>
            </a:pPr>
            <a:r>
              <a:t/>
            </a:r>
            <a:endParaRPr sz="1200">
              <a:solidFill>
                <a:srgbClr val="333333"/>
              </a:solidFill>
              <a:latin typeface="Arial"/>
              <a:ea typeface="Arial"/>
              <a:cs typeface="Arial"/>
              <a:sym typeface="Arial"/>
            </a:endParaRPr>
          </a:p>
        </p:txBody>
      </p:sp>
      <p:pic>
        <p:nvPicPr>
          <p:cNvPr id="412" name="Google Shape;412;p31"/>
          <p:cNvPicPr preferRelativeResize="0"/>
          <p:nvPr/>
        </p:nvPicPr>
        <p:blipFill>
          <a:blip r:embed="rId3">
            <a:alphaModFix/>
          </a:blip>
          <a:stretch>
            <a:fillRect/>
          </a:stretch>
        </p:blipFill>
        <p:spPr>
          <a:xfrm>
            <a:off x="8446250" y="58650"/>
            <a:ext cx="622225" cy="622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339525"/>
            <a:ext cx="7030500" cy="711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Presentation Outline</a:t>
            </a:r>
            <a:endParaRPr/>
          </a:p>
        </p:txBody>
      </p:sp>
      <p:sp>
        <p:nvSpPr>
          <p:cNvPr id="285" name="Google Shape;285;p14"/>
          <p:cNvSpPr txBox="1"/>
          <p:nvPr>
            <p:ph idx="1" type="body"/>
          </p:nvPr>
        </p:nvSpPr>
        <p:spPr>
          <a:xfrm>
            <a:off x="1303800" y="1050825"/>
            <a:ext cx="7142400" cy="3575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Introduction</a:t>
            </a:r>
            <a:endParaRPr/>
          </a:p>
          <a:p>
            <a:pPr indent="-311150" lvl="0" marL="457200" rtl="0" algn="l">
              <a:spcBef>
                <a:spcPts val="0"/>
              </a:spcBef>
              <a:spcAft>
                <a:spcPts val="0"/>
              </a:spcAft>
              <a:buSzPts val="1300"/>
              <a:buChar char="●"/>
            </a:pPr>
            <a:r>
              <a:rPr lang="en"/>
              <a:t>Recurrent Neural Network</a:t>
            </a:r>
            <a:endParaRPr/>
          </a:p>
          <a:p>
            <a:pPr indent="-311150" lvl="0" marL="457200" rtl="0" algn="l">
              <a:spcBef>
                <a:spcPts val="0"/>
              </a:spcBef>
              <a:spcAft>
                <a:spcPts val="0"/>
              </a:spcAft>
              <a:buSzPts val="1300"/>
              <a:buChar char="●"/>
            </a:pPr>
            <a:r>
              <a:rPr lang="en"/>
              <a:t>Memory Cell</a:t>
            </a:r>
            <a:endParaRPr/>
          </a:p>
          <a:p>
            <a:pPr indent="-311150" lvl="0" marL="457200" rtl="0" algn="l">
              <a:spcBef>
                <a:spcPts val="0"/>
              </a:spcBef>
              <a:spcAft>
                <a:spcPts val="0"/>
              </a:spcAft>
              <a:buSzPts val="1300"/>
              <a:buChar char="●"/>
            </a:pPr>
            <a:r>
              <a:rPr lang="en"/>
              <a:t>Long</a:t>
            </a:r>
            <a:r>
              <a:rPr lang="en"/>
              <a:t> Short-Term Memory Neural Network</a:t>
            </a:r>
            <a:endParaRPr/>
          </a:p>
          <a:p>
            <a:pPr indent="-311150" lvl="0" marL="457200" rtl="0" algn="l">
              <a:spcBef>
                <a:spcPts val="0"/>
              </a:spcBef>
              <a:spcAft>
                <a:spcPts val="0"/>
              </a:spcAft>
              <a:buSzPts val="1300"/>
              <a:buChar char="●"/>
            </a:pPr>
            <a:r>
              <a:rPr lang="en"/>
              <a:t>Methodology</a:t>
            </a:r>
            <a:endParaRPr/>
          </a:p>
          <a:p>
            <a:pPr indent="-311150" lvl="0" marL="457200" rtl="0" algn="l">
              <a:spcBef>
                <a:spcPts val="0"/>
              </a:spcBef>
              <a:spcAft>
                <a:spcPts val="0"/>
              </a:spcAft>
              <a:buSzPts val="1300"/>
              <a:buChar char="●"/>
            </a:pPr>
            <a:r>
              <a:rPr lang="en"/>
              <a:t>Preparing Data</a:t>
            </a:r>
            <a:endParaRPr/>
          </a:p>
          <a:p>
            <a:pPr indent="-311150" lvl="0" marL="457200" rtl="0" algn="l">
              <a:spcBef>
                <a:spcPts val="0"/>
              </a:spcBef>
              <a:spcAft>
                <a:spcPts val="0"/>
              </a:spcAft>
              <a:buSzPts val="1300"/>
              <a:buChar char="●"/>
            </a:pPr>
            <a:r>
              <a:rPr lang="en"/>
              <a:t>Training </a:t>
            </a:r>
            <a:endParaRPr/>
          </a:p>
          <a:p>
            <a:pPr indent="-311150" lvl="0" marL="457200" rtl="0" algn="l">
              <a:spcBef>
                <a:spcPts val="0"/>
              </a:spcBef>
              <a:spcAft>
                <a:spcPts val="0"/>
              </a:spcAft>
              <a:buSzPts val="1300"/>
              <a:buChar char="●"/>
            </a:pPr>
            <a:r>
              <a:rPr lang="en"/>
              <a:t>Testing</a:t>
            </a:r>
            <a:endParaRPr/>
          </a:p>
          <a:p>
            <a:pPr indent="-311150" lvl="0" marL="457200" rtl="0" algn="l">
              <a:spcBef>
                <a:spcPts val="0"/>
              </a:spcBef>
              <a:spcAft>
                <a:spcPts val="0"/>
              </a:spcAft>
              <a:buSzPts val="1300"/>
              <a:buChar char="●"/>
            </a:pPr>
            <a:r>
              <a:rPr lang="en"/>
              <a:t>Code Implementation</a:t>
            </a:r>
            <a:endParaRPr/>
          </a:p>
          <a:p>
            <a:pPr indent="-311150" lvl="0" marL="457200" rtl="0" algn="l">
              <a:spcBef>
                <a:spcPts val="0"/>
              </a:spcBef>
              <a:spcAft>
                <a:spcPts val="0"/>
              </a:spcAft>
              <a:buSzPts val="1300"/>
              <a:buChar char="●"/>
            </a:pPr>
            <a:r>
              <a:rPr lang="en"/>
              <a:t>Result</a:t>
            </a:r>
            <a:endParaRPr/>
          </a:p>
          <a:p>
            <a:pPr indent="-311150" lvl="0" marL="457200" rtl="0" algn="l">
              <a:spcBef>
                <a:spcPts val="0"/>
              </a:spcBef>
              <a:spcAft>
                <a:spcPts val="0"/>
              </a:spcAft>
              <a:buSzPts val="1300"/>
              <a:buChar char="●"/>
            </a:pPr>
            <a:r>
              <a:rPr lang="en"/>
              <a:t>GAN</a:t>
            </a:r>
            <a:endParaRPr/>
          </a:p>
          <a:p>
            <a:pPr indent="-311150" lvl="0" marL="457200" rtl="0" algn="l">
              <a:spcBef>
                <a:spcPts val="0"/>
              </a:spcBef>
              <a:spcAft>
                <a:spcPts val="0"/>
              </a:spcAft>
              <a:buSzPts val="1300"/>
              <a:buChar char="●"/>
            </a:pPr>
            <a:r>
              <a:rPr lang="en"/>
              <a:t>Conclusion</a:t>
            </a:r>
            <a:endParaRPr/>
          </a:p>
          <a:p>
            <a:pPr indent="-311150" lvl="0" marL="457200" rtl="0" algn="l">
              <a:spcBef>
                <a:spcPts val="0"/>
              </a:spcBef>
              <a:spcAft>
                <a:spcPts val="0"/>
              </a:spcAft>
              <a:buSzPts val="1300"/>
              <a:buChar char="●"/>
            </a:pPr>
            <a:r>
              <a:rPr lang="en"/>
              <a:t>References</a:t>
            </a:r>
            <a:endParaRPr/>
          </a:p>
        </p:txBody>
      </p:sp>
      <p:pic>
        <p:nvPicPr>
          <p:cNvPr id="286" name="Google Shape;286;p14"/>
          <p:cNvPicPr preferRelativeResize="0"/>
          <p:nvPr/>
        </p:nvPicPr>
        <p:blipFill>
          <a:blip r:embed="rId3">
            <a:alphaModFix/>
          </a:blip>
          <a:stretch>
            <a:fillRect/>
          </a:stretch>
        </p:blipFill>
        <p:spPr>
          <a:xfrm>
            <a:off x="8446250" y="58650"/>
            <a:ext cx="622225" cy="622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330725"/>
            <a:ext cx="7030500" cy="70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292" name="Google Shape;292;p15"/>
          <p:cNvSpPr txBox="1"/>
          <p:nvPr>
            <p:ph idx="1" type="body"/>
          </p:nvPr>
        </p:nvSpPr>
        <p:spPr>
          <a:xfrm>
            <a:off x="1247850" y="1084550"/>
            <a:ext cx="4273200" cy="3812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rgbClr val="000000"/>
                </a:solidFill>
              </a:rPr>
              <a:t>Music  is  not  just  an  art  but  an  ultimate  language.  Many of  the  artist  throughout  the  history  have  composed  pieces that  were  both  creative  and  deliberate.</a:t>
            </a:r>
            <a:endParaRPr>
              <a:solidFill>
                <a:srgbClr val="000000"/>
              </a:solidFill>
            </a:endParaRPr>
          </a:p>
          <a:p>
            <a:pPr indent="0" lvl="0" marL="0" rtl="0" algn="l">
              <a:lnSpc>
                <a:spcPct val="100000"/>
              </a:lnSpc>
              <a:spcBef>
                <a:spcPts val="0"/>
              </a:spcBef>
              <a:spcAft>
                <a:spcPts val="0"/>
              </a:spcAft>
              <a:buNone/>
            </a:pPr>
            <a:r>
              <a:rPr lang="en">
                <a:solidFill>
                  <a:srgbClr val="000000"/>
                </a:solidFill>
              </a:rPr>
              <a:t>It all started by randomly </a:t>
            </a:r>
            <a:r>
              <a:rPr lang="en">
                <a:solidFill>
                  <a:srgbClr val="000000"/>
                </a:solidFill>
              </a:rPr>
              <a:t>selecting</a:t>
            </a:r>
            <a:r>
              <a:rPr lang="en">
                <a:solidFill>
                  <a:srgbClr val="000000"/>
                </a:solidFill>
              </a:rPr>
              <a:t> sounds and combining them to form a </a:t>
            </a:r>
            <a:r>
              <a:rPr lang="en">
                <a:solidFill>
                  <a:srgbClr val="000000"/>
                </a:solidFill>
              </a:rPr>
              <a:t>piece</a:t>
            </a:r>
            <a:r>
              <a:rPr lang="en">
                <a:solidFill>
                  <a:srgbClr val="000000"/>
                </a:solidFill>
              </a:rPr>
              <a:t> of music. </a:t>
            </a:r>
            <a:endParaRPr>
              <a:solidFill>
                <a:srgbClr val="000000"/>
              </a:solidFill>
            </a:endParaRPr>
          </a:p>
          <a:p>
            <a:pPr indent="0" lvl="0" marL="0" rtl="0" algn="l">
              <a:lnSpc>
                <a:spcPct val="100000"/>
              </a:lnSpc>
              <a:spcBef>
                <a:spcPts val="0"/>
              </a:spcBef>
              <a:spcAft>
                <a:spcPts val="0"/>
              </a:spcAft>
              <a:buNone/>
            </a:pPr>
            <a:r>
              <a:rPr lang="en">
                <a:solidFill>
                  <a:srgbClr val="000000"/>
                </a:solidFill>
              </a:rPr>
              <a:t>In 1878,Mozart proposed a dice game for these random sound selection.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rPr lang="en">
                <a:solidFill>
                  <a:srgbClr val="000000"/>
                </a:solidFill>
              </a:rPr>
              <a:t>Recently, Machine Learning has become a state of art for Automatic Music Generation.</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rPr lang="en">
                <a:solidFill>
                  <a:srgbClr val="000000"/>
                </a:solidFill>
              </a:rPr>
              <a:t>We will discuss about our approach towards Automatic Music Composition using RNN and LSTM architecture.</a:t>
            </a:r>
            <a:endParaRPr sz="1700">
              <a:solidFill>
                <a:srgbClr val="000000"/>
              </a:solidFill>
              <a:highlight>
                <a:srgbClr val="D8E0E6"/>
              </a:highlight>
              <a:latin typeface="Arial"/>
              <a:ea typeface="Arial"/>
              <a:cs typeface="Arial"/>
              <a:sym typeface="Arial"/>
            </a:endParaRPr>
          </a:p>
          <a:p>
            <a:pPr indent="0" lvl="0" marL="0" rtl="0" algn="l">
              <a:spcBef>
                <a:spcPts val="0"/>
              </a:spcBef>
              <a:spcAft>
                <a:spcPts val="1200"/>
              </a:spcAft>
              <a:buNone/>
            </a:pPr>
            <a:r>
              <a:t/>
            </a:r>
            <a:endParaRPr sz="1700">
              <a:solidFill>
                <a:srgbClr val="000000"/>
              </a:solidFill>
              <a:highlight>
                <a:srgbClr val="D8E0E6"/>
              </a:highlight>
              <a:latin typeface="Arial"/>
              <a:ea typeface="Arial"/>
              <a:cs typeface="Arial"/>
              <a:sym typeface="Arial"/>
            </a:endParaRPr>
          </a:p>
        </p:txBody>
      </p:sp>
      <p:pic>
        <p:nvPicPr>
          <p:cNvPr id="293" name="Google Shape;293;p15"/>
          <p:cNvPicPr preferRelativeResize="0"/>
          <p:nvPr/>
        </p:nvPicPr>
        <p:blipFill>
          <a:blip r:embed="rId3">
            <a:alphaModFix/>
          </a:blip>
          <a:stretch>
            <a:fillRect/>
          </a:stretch>
        </p:blipFill>
        <p:spPr>
          <a:xfrm>
            <a:off x="8446250" y="58650"/>
            <a:ext cx="622225" cy="622225"/>
          </a:xfrm>
          <a:prstGeom prst="rect">
            <a:avLst/>
          </a:prstGeom>
          <a:noFill/>
          <a:ln>
            <a:noFill/>
          </a:ln>
        </p:spPr>
      </p:pic>
      <p:pic>
        <p:nvPicPr>
          <p:cNvPr id="294" name="Google Shape;294;p15"/>
          <p:cNvPicPr preferRelativeResize="0"/>
          <p:nvPr/>
        </p:nvPicPr>
        <p:blipFill>
          <a:blip r:embed="rId4">
            <a:alphaModFix/>
          </a:blip>
          <a:stretch>
            <a:fillRect/>
          </a:stretch>
        </p:blipFill>
        <p:spPr>
          <a:xfrm>
            <a:off x="5877425" y="1671938"/>
            <a:ext cx="2936700" cy="1799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ph type="title"/>
          </p:nvPr>
        </p:nvSpPr>
        <p:spPr>
          <a:xfrm>
            <a:off x="1303800" y="362625"/>
            <a:ext cx="7030500" cy="724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Recurrent Neural Network </a:t>
            </a:r>
            <a:endParaRPr/>
          </a:p>
        </p:txBody>
      </p:sp>
      <p:pic>
        <p:nvPicPr>
          <p:cNvPr id="300" name="Google Shape;300;p16"/>
          <p:cNvPicPr preferRelativeResize="0"/>
          <p:nvPr/>
        </p:nvPicPr>
        <p:blipFill>
          <a:blip r:embed="rId3">
            <a:alphaModFix/>
          </a:blip>
          <a:stretch>
            <a:fillRect/>
          </a:stretch>
        </p:blipFill>
        <p:spPr>
          <a:xfrm>
            <a:off x="8446250" y="58650"/>
            <a:ext cx="622225" cy="622225"/>
          </a:xfrm>
          <a:prstGeom prst="rect">
            <a:avLst/>
          </a:prstGeom>
          <a:noFill/>
          <a:ln>
            <a:noFill/>
          </a:ln>
        </p:spPr>
      </p:pic>
      <p:pic>
        <p:nvPicPr>
          <p:cNvPr id="301" name="Google Shape;301;p16"/>
          <p:cNvPicPr preferRelativeResize="0"/>
          <p:nvPr/>
        </p:nvPicPr>
        <p:blipFill>
          <a:blip r:embed="rId4">
            <a:alphaModFix/>
          </a:blip>
          <a:stretch>
            <a:fillRect/>
          </a:stretch>
        </p:blipFill>
        <p:spPr>
          <a:xfrm>
            <a:off x="539350" y="2814725"/>
            <a:ext cx="4298596" cy="1209975"/>
          </a:xfrm>
          <a:prstGeom prst="rect">
            <a:avLst/>
          </a:prstGeom>
          <a:noFill/>
          <a:ln>
            <a:noFill/>
          </a:ln>
        </p:spPr>
      </p:pic>
      <p:pic>
        <p:nvPicPr>
          <p:cNvPr id="302" name="Google Shape;302;p16"/>
          <p:cNvPicPr preferRelativeResize="0"/>
          <p:nvPr/>
        </p:nvPicPr>
        <p:blipFill>
          <a:blip r:embed="rId5">
            <a:alphaModFix/>
          </a:blip>
          <a:stretch>
            <a:fillRect/>
          </a:stretch>
        </p:blipFill>
        <p:spPr>
          <a:xfrm>
            <a:off x="5234300" y="2748225"/>
            <a:ext cx="3100000" cy="1276471"/>
          </a:xfrm>
          <a:prstGeom prst="rect">
            <a:avLst/>
          </a:prstGeom>
          <a:noFill/>
          <a:ln>
            <a:noFill/>
          </a:ln>
        </p:spPr>
      </p:pic>
      <p:sp>
        <p:nvSpPr>
          <p:cNvPr id="303" name="Google Shape;303;p16"/>
          <p:cNvSpPr txBox="1"/>
          <p:nvPr/>
        </p:nvSpPr>
        <p:spPr>
          <a:xfrm>
            <a:off x="1682850" y="1179775"/>
            <a:ext cx="6272400" cy="115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700">
                <a:latin typeface="Times New Roman"/>
                <a:ea typeface="Times New Roman"/>
                <a:cs typeface="Times New Roman"/>
                <a:sym typeface="Times New Roman"/>
              </a:rPr>
              <a:t>They are a class of artificial neural networks that take time and sequence into account.</a:t>
            </a:r>
            <a:endParaRPr sz="1700">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7"/>
          <p:cNvSpPr txBox="1"/>
          <p:nvPr>
            <p:ph type="title"/>
          </p:nvPr>
        </p:nvSpPr>
        <p:spPr>
          <a:xfrm>
            <a:off x="1303800" y="310825"/>
            <a:ext cx="7030500" cy="806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Memory Cells</a:t>
            </a:r>
            <a:endParaRPr/>
          </a:p>
        </p:txBody>
      </p:sp>
      <p:sp>
        <p:nvSpPr>
          <p:cNvPr id="309" name="Google Shape;309;p17"/>
          <p:cNvSpPr txBox="1"/>
          <p:nvPr>
            <p:ph idx="1" type="body"/>
          </p:nvPr>
        </p:nvSpPr>
        <p:spPr>
          <a:xfrm>
            <a:off x="1303800" y="1013150"/>
            <a:ext cx="3430500" cy="32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Structure of Memory Cell describes us that it has 3 gates</a:t>
            </a:r>
            <a:endParaRPr/>
          </a:p>
          <a:p>
            <a:pPr indent="-311150" lvl="0" marL="457200" rtl="0" algn="l">
              <a:spcBef>
                <a:spcPts val="1200"/>
              </a:spcBef>
              <a:spcAft>
                <a:spcPts val="0"/>
              </a:spcAft>
              <a:buSzPts val="1300"/>
              <a:buChar char="●"/>
            </a:pPr>
            <a:r>
              <a:rPr lang="en"/>
              <a:t>Input : This gates control how much the data is inputted into the memory.</a:t>
            </a:r>
            <a:endParaRPr/>
          </a:p>
          <a:p>
            <a:pPr indent="-311150" lvl="0" marL="457200" rtl="0" algn="l">
              <a:spcBef>
                <a:spcPts val="0"/>
              </a:spcBef>
              <a:spcAft>
                <a:spcPts val="0"/>
              </a:spcAft>
              <a:buSzPts val="1300"/>
              <a:buChar char="●"/>
            </a:pPr>
            <a:r>
              <a:rPr lang="en"/>
              <a:t>Output : This gates control the data passed to next layer.</a:t>
            </a:r>
            <a:endParaRPr/>
          </a:p>
          <a:p>
            <a:pPr indent="-311150" lvl="0" marL="457200" rtl="0" algn="l">
              <a:spcBef>
                <a:spcPts val="0"/>
              </a:spcBef>
              <a:spcAft>
                <a:spcPts val="0"/>
              </a:spcAft>
              <a:buSzPts val="1300"/>
              <a:buChar char="●"/>
            </a:pPr>
            <a:r>
              <a:rPr lang="en"/>
              <a:t>Forget : This gate controls the loss or tearing in the </a:t>
            </a:r>
            <a:r>
              <a:rPr lang="en"/>
              <a:t>stored memory.</a:t>
            </a:r>
            <a:endParaRPr/>
          </a:p>
          <a:p>
            <a:pPr indent="0" lvl="0" marL="0" rtl="0" algn="l">
              <a:spcBef>
                <a:spcPts val="1200"/>
              </a:spcBef>
              <a:spcAft>
                <a:spcPts val="1200"/>
              </a:spcAft>
              <a:buNone/>
            </a:pPr>
            <a:r>
              <a:rPr lang="en"/>
              <a:t>These gates contains sigmoid and hyperbolic tangent function with a low computational complexity.</a:t>
            </a:r>
            <a:endParaRPr/>
          </a:p>
        </p:txBody>
      </p:sp>
      <p:pic>
        <p:nvPicPr>
          <p:cNvPr id="310" name="Google Shape;310;p17"/>
          <p:cNvPicPr preferRelativeResize="0"/>
          <p:nvPr/>
        </p:nvPicPr>
        <p:blipFill>
          <a:blip r:embed="rId3">
            <a:alphaModFix/>
          </a:blip>
          <a:stretch>
            <a:fillRect/>
          </a:stretch>
        </p:blipFill>
        <p:spPr>
          <a:xfrm>
            <a:off x="8446250" y="58650"/>
            <a:ext cx="622225" cy="622225"/>
          </a:xfrm>
          <a:prstGeom prst="rect">
            <a:avLst/>
          </a:prstGeom>
          <a:noFill/>
          <a:ln>
            <a:noFill/>
          </a:ln>
        </p:spPr>
      </p:pic>
      <p:pic>
        <p:nvPicPr>
          <p:cNvPr id="311" name="Google Shape;311;p17"/>
          <p:cNvPicPr preferRelativeResize="0"/>
          <p:nvPr/>
        </p:nvPicPr>
        <p:blipFill>
          <a:blip r:embed="rId4">
            <a:alphaModFix/>
          </a:blip>
          <a:stretch>
            <a:fillRect/>
          </a:stretch>
        </p:blipFill>
        <p:spPr>
          <a:xfrm>
            <a:off x="5125550" y="1478125"/>
            <a:ext cx="3320700" cy="2187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8"/>
          <p:cNvSpPr txBox="1"/>
          <p:nvPr>
            <p:ph type="title"/>
          </p:nvPr>
        </p:nvSpPr>
        <p:spPr>
          <a:xfrm>
            <a:off x="1303800" y="362625"/>
            <a:ext cx="7030500" cy="746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Long Short Term Memory </a:t>
            </a:r>
            <a:endParaRPr/>
          </a:p>
        </p:txBody>
      </p:sp>
      <p:sp>
        <p:nvSpPr>
          <p:cNvPr id="317" name="Google Shape;317;p18"/>
          <p:cNvSpPr txBox="1"/>
          <p:nvPr>
            <p:ph idx="1" type="body"/>
          </p:nvPr>
        </p:nvSpPr>
        <p:spPr>
          <a:xfrm>
            <a:off x="1303800" y="1109325"/>
            <a:ext cx="7030500" cy="364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rgbClr val="333333"/>
                </a:solidFill>
                <a:highlight>
                  <a:srgbClr val="FFFFFF"/>
                </a:highlight>
                <a:latin typeface="Arial"/>
                <a:ea typeface="Arial"/>
                <a:cs typeface="Arial"/>
                <a:sym typeface="Arial"/>
              </a:rPr>
              <a:t>Long Short Term Memory networks – usually just called “LSTMs” – are a special kind of RNN, capable of learning long-term dependencies.</a:t>
            </a:r>
            <a:endParaRPr sz="1350">
              <a:solidFill>
                <a:srgbClr val="333333"/>
              </a:solidFill>
              <a:highlight>
                <a:srgbClr val="FFFFFF"/>
              </a:highlight>
              <a:latin typeface="Arial"/>
              <a:ea typeface="Arial"/>
              <a:cs typeface="Arial"/>
              <a:sym typeface="Arial"/>
            </a:endParaRPr>
          </a:p>
          <a:p>
            <a:pPr indent="0" lvl="0" marL="0" rtl="0" algn="l">
              <a:spcBef>
                <a:spcPts val="1200"/>
              </a:spcBef>
              <a:spcAft>
                <a:spcPts val="0"/>
              </a:spcAft>
              <a:buNone/>
            </a:pPr>
            <a:r>
              <a:rPr lang="en" sz="1350">
                <a:solidFill>
                  <a:srgbClr val="333333"/>
                </a:solidFill>
                <a:highlight>
                  <a:srgbClr val="FFFFFF"/>
                </a:highlight>
                <a:latin typeface="Arial"/>
                <a:ea typeface="Arial"/>
                <a:cs typeface="Arial"/>
                <a:sym typeface="Arial"/>
              </a:rPr>
              <a:t>A LSTM architecture is as shown;</a:t>
            </a:r>
            <a:endParaRPr sz="1350">
              <a:solidFill>
                <a:srgbClr val="333333"/>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350">
              <a:solidFill>
                <a:srgbClr val="333333"/>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350">
              <a:solidFill>
                <a:srgbClr val="333333"/>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350">
              <a:solidFill>
                <a:srgbClr val="333333"/>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350">
              <a:solidFill>
                <a:srgbClr val="333333"/>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350">
              <a:solidFill>
                <a:srgbClr val="333333"/>
              </a:solidFill>
              <a:highlight>
                <a:srgbClr val="FFFFFF"/>
              </a:highlight>
              <a:latin typeface="Arial"/>
              <a:ea typeface="Arial"/>
              <a:cs typeface="Arial"/>
              <a:sym typeface="Arial"/>
            </a:endParaRPr>
          </a:p>
        </p:txBody>
      </p:sp>
      <p:pic>
        <p:nvPicPr>
          <p:cNvPr id="318" name="Google Shape;318;p18"/>
          <p:cNvPicPr preferRelativeResize="0"/>
          <p:nvPr/>
        </p:nvPicPr>
        <p:blipFill>
          <a:blip r:embed="rId3">
            <a:alphaModFix/>
          </a:blip>
          <a:stretch>
            <a:fillRect/>
          </a:stretch>
        </p:blipFill>
        <p:spPr>
          <a:xfrm>
            <a:off x="8446250" y="58650"/>
            <a:ext cx="622225" cy="622225"/>
          </a:xfrm>
          <a:prstGeom prst="rect">
            <a:avLst/>
          </a:prstGeom>
          <a:noFill/>
          <a:ln>
            <a:noFill/>
          </a:ln>
        </p:spPr>
      </p:pic>
      <p:pic>
        <p:nvPicPr>
          <p:cNvPr id="319" name="Google Shape;319;p18"/>
          <p:cNvPicPr preferRelativeResize="0"/>
          <p:nvPr/>
        </p:nvPicPr>
        <p:blipFill>
          <a:blip r:embed="rId4">
            <a:alphaModFix/>
          </a:blip>
          <a:stretch>
            <a:fillRect/>
          </a:stretch>
        </p:blipFill>
        <p:spPr>
          <a:xfrm>
            <a:off x="2466975" y="2479150"/>
            <a:ext cx="4210050" cy="1733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9"/>
          <p:cNvSpPr txBox="1"/>
          <p:nvPr>
            <p:ph type="title"/>
          </p:nvPr>
        </p:nvSpPr>
        <p:spPr>
          <a:xfrm>
            <a:off x="1303800" y="377425"/>
            <a:ext cx="7030500" cy="680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Algorithm of LSTM </a:t>
            </a:r>
            <a:endParaRPr/>
          </a:p>
        </p:txBody>
      </p:sp>
      <p:sp>
        <p:nvSpPr>
          <p:cNvPr id="325" name="Google Shape;325;p19"/>
          <p:cNvSpPr txBox="1"/>
          <p:nvPr>
            <p:ph idx="1" type="body"/>
          </p:nvPr>
        </p:nvSpPr>
        <p:spPr>
          <a:xfrm>
            <a:off x="1252000" y="1057825"/>
            <a:ext cx="70824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4 major steps in the LSTM </a:t>
            </a:r>
            <a:r>
              <a:rPr lang="en"/>
              <a:t>Algorithm.</a:t>
            </a:r>
            <a:endParaRPr/>
          </a:p>
          <a:p>
            <a:pPr indent="-311150" lvl="0" marL="457200" rtl="0" algn="l">
              <a:spcBef>
                <a:spcPts val="1200"/>
              </a:spcBef>
              <a:spcAft>
                <a:spcPts val="0"/>
              </a:spcAft>
              <a:buSzPts val="1300"/>
              <a:buAutoNum type="arabicPeriod"/>
            </a:pPr>
            <a:r>
              <a:rPr lang="en"/>
              <a:t>Forget gate layer </a:t>
            </a:r>
            <a:endParaRPr/>
          </a:p>
          <a:p>
            <a:pPr indent="-311150" lvl="0" marL="457200" rtl="0" algn="l">
              <a:spcBef>
                <a:spcPts val="0"/>
              </a:spcBef>
              <a:spcAft>
                <a:spcPts val="0"/>
              </a:spcAft>
              <a:buSzPts val="1300"/>
              <a:buAutoNum type="arabicPeriod"/>
            </a:pPr>
            <a:r>
              <a:rPr lang="en"/>
              <a:t>New information </a:t>
            </a:r>
            <a:endParaRPr/>
          </a:p>
          <a:p>
            <a:pPr indent="-311150" lvl="0" marL="457200" rtl="0" algn="l">
              <a:spcBef>
                <a:spcPts val="0"/>
              </a:spcBef>
              <a:spcAft>
                <a:spcPts val="0"/>
              </a:spcAft>
              <a:buSzPts val="1300"/>
              <a:buAutoNum type="arabicPeriod"/>
            </a:pPr>
            <a:r>
              <a:rPr lang="en"/>
              <a:t>Combination of previous steps</a:t>
            </a:r>
            <a:endParaRPr/>
          </a:p>
          <a:p>
            <a:pPr indent="-311150" lvl="0" marL="457200" rtl="0" algn="l">
              <a:spcBef>
                <a:spcPts val="0"/>
              </a:spcBef>
              <a:spcAft>
                <a:spcPts val="0"/>
              </a:spcAft>
              <a:buSzPts val="1300"/>
              <a:buAutoNum type="arabicPeriod"/>
            </a:pPr>
            <a:r>
              <a:rPr lang="en"/>
              <a:t>Output </a:t>
            </a:r>
            <a:endParaRPr/>
          </a:p>
          <a:p>
            <a:pPr indent="0" lvl="0" marL="0" rtl="0" algn="l">
              <a:spcBef>
                <a:spcPts val="1200"/>
              </a:spcBef>
              <a:spcAft>
                <a:spcPts val="1200"/>
              </a:spcAft>
              <a:buNone/>
            </a:pPr>
            <a:r>
              <a:rPr lang="en"/>
              <a:t> </a:t>
            </a:r>
            <a:endParaRPr/>
          </a:p>
        </p:txBody>
      </p:sp>
      <p:pic>
        <p:nvPicPr>
          <p:cNvPr id="326" name="Google Shape;326;p19"/>
          <p:cNvPicPr preferRelativeResize="0"/>
          <p:nvPr/>
        </p:nvPicPr>
        <p:blipFill>
          <a:blip r:embed="rId3">
            <a:alphaModFix/>
          </a:blip>
          <a:stretch>
            <a:fillRect/>
          </a:stretch>
        </p:blipFill>
        <p:spPr>
          <a:xfrm>
            <a:off x="8446250" y="58650"/>
            <a:ext cx="622225" cy="622225"/>
          </a:xfrm>
          <a:prstGeom prst="rect">
            <a:avLst/>
          </a:prstGeom>
          <a:noFill/>
          <a:ln>
            <a:noFill/>
          </a:ln>
        </p:spPr>
      </p:pic>
      <p:pic>
        <p:nvPicPr>
          <p:cNvPr id="327" name="Google Shape;327;p19"/>
          <p:cNvPicPr preferRelativeResize="0"/>
          <p:nvPr/>
        </p:nvPicPr>
        <p:blipFill>
          <a:blip r:embed="rId4">
            <a:alphaModFix/>
          </a:blip>
          <a:stretch>
            <a:fillRect/>
          </a:stretch>
        </p:blipFill>
        <p:spPr>
          <a:xfrm>
            <a:off x="4572000" y="1587275"/>
            <a:ext cx="3973299" cy="30893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0"/>
          <p:cNvSpPr txBox="1"/>
          <p:nvPr>
            <p:ph type="title"/>
          </p:nvPr>
        </p:nvSpPr>
        <p:spPr>
          <a:xfrm>
            <a:off x="1385200" y="355225"/>
            <a:ext cx="7030500" cy="725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Preparing Data </a:t>
            </a:r>
            <a:endParaRPr/>
          </a:p>
        </p:txBody>
      </p:sp>
      <p:sp>
        <p:nvSpPr>
          <p:cNvPr id="333" name="Google Shape;333;p20"/>
          <p:cNvSpPr txBox="1"/>
          <p:nvPr>
            <p:ph idx="1" type="body"/>
          </p:nvPr>
        </p:nvSpPr>
        <p:spPr>
          <a:xfrm>
            <a:off x="1303800" y="1080150"/>
            <a:ext cx="7030500" cy="3663600"/>
          </a:xfrm>
          <a:prstGeom prst="rect">
            <a:avLst/>
          </a:prstGeom>
        </p:spPr>
        <p:txBody>
          <a:bodyPr anchorCtr="0" anchor="t" bIns="91425" lIns="91425" spcFirstLastPara="1" rIns="91425" wrap="square" tIns="91425">
            <a:normAutofit/>
          </a:bodyPr>
          <a:lstStyle/>
          <a:p>
            <a:pPr indent="-311665" lvl="0" marL="457200" rtl="0" algn="l">
              <a:lnSpc>
                <a:spcPct val="150000"/>
              </a:lnSpc>
              <a:spcBef>
                <a:spcPts val="1200"/>
              </a:spcBef>
              <a:spcAft>
                <a:spcPts val="0"/>
              </a:spcAft>
              <a:buClr>
                <a:srgbClr val="000000"/>
              </a:buClr>
              <a:buSzPts val="1308"/>
              <a:buFont typeface="Nunito Light"/>
              <a:buAutoNum type="arabicPeriod"/>
            </a:pPr>
            <a:r>
              <a:rPr lang="en" sz="1308">
                <a:solidFill>
                  <a:srgbClr val="000000"/>
                </a:solidFill>
                <a:latin typeface="Nunito Light"/>
                <a:ea typeface="Nunito Light"/>
                <a:cs typeface="Nunito Light"/>
                <a:sym typeface="Nunito Light"/>
              </a:rPr>
              <a:t>Music21 toolkit for python to convert midi files into a list of notes &amp; chords</a:t>
            </a:r>
            <a:endParaRPr sz="1308">
              <a:solidFill>
                <a:srgbClr val="000000"/>
              </a:solidFill>
              <a:latin typeface="Nunito Light"/>
              <a:ea typeface="Nunito Light"/>
              <a:cs typeface="Nunito Light"/>
              <a:sym typeface="Nunito Light"/>
            </a:endParaRPr>
          </a:p>
          <a:p>
            <a:pPr indent="-311665" lvl="0" marL="457200" rtl="0" algn="l">
              <a:lnSpc>
                <a:spcPct val="150000"/>
              </a:lnSpc>
              <a:spcBef>
                <a:spcPts val="0"/>
              </a:spcBef>
              <a:spcAft>
                <a:spcPts val="0"/>
              </a:spcAft>
              <a:buClr>
                <a:srgbClr val="000000"/>
              </a:buClr>
              <a:buSzPts val="1308"/>
              <a:buFont typeface="Nunito Light"/>
              <a:buChar char="●"/>
            </a:pPr>
            <a:r>
              <a:rPr lang="en" sz="1308">
                <a:solidFill>
                  <a:srgbClr val="000000"/>
                </a:solidFill>
                <a:latin typeface="Nunito Light"/>
                <a:ea typeface="Nunito Light"/>
                <a:cs typeface="Nunito Light"/>
                <a:sym typeface="Nunito Light"/>
              </a:rPr>
              <a:t>Put all the notes in a sequential list by appending the pitch, offset, duration in string</a:t>
            </a:r>
            <a:endParaRPr sz="1308">
              <a:solidFill>
                <a:srgbClr val="000000"/>
              </a:solidFill>
              <a:latin typeface="Nunito Light"/>
              <a:ea typeface="Nunito Light"/>
              <a:cs typeface="Nunito Light"/>
              <a:sym typeface="Nunito Light"/>
            </a:endParaRPr>
          </a:p>
          <a:p>
            <a:pPr indent="-311665" lvl="0" marL="457200" rtl="0" algn="l">
              <a:lnSpc>
                <a:spcPct val="150000"/>
              </a:lnSpc>
              <a:spcBef>
                <a:spcPts val="0"/>
              </a:spcBef>
              <a:spcAft>
                <a:spcPts val="0"/>
              </a:spcAft>
              <a:buClr>
                <a:srgbClr val="000000"/>
              </a:buClr>
              <a:buSzPts val="1308"/>
              <a:buFont typeface="Nunito Light"/>
              <a:buChar char="●"/>
            </a:pPr>
            <a:r>
              <a:rPr lang="en" sz="1308">
                <a:solidFill>
                  <a:srgbClr val="000000"/>
                </a:solidFill>
                <a:latin typeface="Nunito Light"/>
                <a:ea typeface="Nunito Light"/>
                <a:cs typeface="Nunito Light"/>
                <a:sym typeface="Nunito Light"/>
              </a:rPr>
              <a:t>Put all the chords in sequential list by encoding id of every note in the chord together</a:t>
            </a:r>
            <a:endParaRPr sz="1308">
              <a:solidFill>
                <a:srgbClr val="000000"/>
              </a:solidFill>
              <a:latin typeface="Nunito Light"/>
              <a:ea typeface="Nunito Light"/>
              <a:cs typeface="Nunito Light"/>
              <a:sym typeface="Nunito Light"/>
            </a:endParaRPr>
          </a:p>
          <a:p>
            <a:pPr indent="-311665" lvl="0" marL="457200" rtl="0" algn="l">
              <a:lnSpc>
                <a:spcPct val="150000"/>
              </a:lnSpc>
              <a:spcBef>
                <a:spcPts val="0"/>
              </a:spcBef>
              <a:spcAft>
                <a:spcPts val="0"/>
              </a:spcAft>
              <a:buClr>
                <a:srgbClr val="000000"/>
              </a:buClr>
              <a:buSzPts val="1308"/>
              <a:buFont typeface="Nunito Light"/>
              <a:buAutoNum type="arabicPeriod"/>
            </a:pPr>
            <a:r>
              <a:rPr lang="en" sz="1308">
                <a:solidFill>
                  <a:srgbClr val="000000"/>
                </a:solidFill>
                <a:latin typeface="Nunito Light"/>
                <a:ea typeface="Nunito Light"/>
                <a:cs typeface="Nunito Light"/>
                <a:sym typeface="Nunito Light"/>
              </a:rPr>
              <a:t>Mapping function from above categorical data to numerical data</a:t>
            </a:r>
            <a:endParaRPr sz="1308">
              <a:solidFill>
                <a:srgbClr val="000000"/>
              </a:solidFill>
              <a:latin typeface="Nunito Light"/>
              <a:ea typeface="Nunito Light"/>
              <a:cs typeface="Nunito Light"/>
              <a:sym typeface="Nunito Light"/>
            </a:endParaRPr>
          </a:p>
          <a:p>
            <a:pPr indent="-311665" lvl="0" marL="457200" rtl="0" algn="l">
              <a:lnSpc>
                <a:spcPct val="150000"/>
              </a:lnSpc>
              <a:spcBef>
                <a:spcPts val="0"/>
              </a:spcBef>
              <a:spcAft>
                <a:spcPts val="0"/>
              </a:spcAft>
              <a:buClr>
                <a:srgbClr val="000000"/>
              </a:buClr>
              <a:buSzPts val="1308"/>
              <a:buFont typeface="Nunito Light"/>
              <a:buAutoNum type="arabicPeriod"/>
            </a:pPr>
            <a:r>
              <a:rPr lang="en" sz="1308">
                <a:solidFill>
                  <a:srgbClr val="000000"/>
                </a:solidFill>
                <a:latin typeface="Nunito Light"/>
                <a:ea typeface="Nunito Light"/>
                <a:cs typeface="Nunito Light"/>
                <a:sym typeface="Nunito Light"/>
              </a:rPr>
              <a:t>Creating input &amp; output to train the model:</a:t>
            </a:r>
            <a:endParaRPr sz="1308">
              <a:solidFill>
                <a:srgbClr val="000000"/>
              </a:solidFill>
              <a:latin typeface="Nunito Light"/>
              <a:ea typeface="Nunito Light"/>
              <a:cs typeface="Nunito Light"/>
              <a:sym typeface="Nunito Light"/>
            </a:endParaRPr>
          </a:p>
          <a:p>
            <a:pPr indent="-311665" lvl="0" marL="457200" rtl="0" algn="l">
              <a:lnSpc>
                <a:spcPct val="150000"/>
              </a:lnSpc>
              <a:spcBef>
                <a:spcPts val="0"/>
              </a:spcBef>
              <a:spcAft>
                <a:spcPts val="0"/>
              </a:spcAft>
              <a:buClr>
                <a:srgbClr val="000000"/>
              </a:buClr>
              <a:buSzPts val="1308"/>
              <a:buFont typeface="Nunito Light"/>
              <a:buAutoNum type="arabicPeriod"/>
            </a:pPr>
            <a:r>
              <a:rPr lang="en" sz="1308">
                <a:solidFill>
                  <a:srgbClr val="000000"/>
                </a:solidFill>
                <a:latin typeface="Nunito Light"/>
                <a:ea typeface="Nunito Light"/>
                <a:cs typeface="Nunito Light"/>
                <a:sym typeface="Nunito Light"/>
              </a:rPr>
              <a:t>Choose a sequence length as input and the output will be the first note/chord that comes after that sequence</a:t>
            </a:r>
            <a:endParaRPr sz="1308">
              <a:solidFill>
                <a:srgbClr val="000000"/>
              </a:solidFill>
              <a:latin typeface="Nunito Light"/>
              <a:ea typeface="Nunito Light"/>
              <a:cs typeface="Nunito Light"/>
              <a:sym typeface="Nunito Light"/>
            </a:endParaRPr>
          </a:p>
          <a:p>
            <a:pPr indent="-311665" lvl="0" marL="457200" rtl="0" algn="l">
              <a:lnSpc>
                <a:spcPct val="95000"/>
              </a:lnSpc>
              <a:spcBef>
                <a:spcPts val="0"/>
              </a:spcBef>
              <a:spcAft>
                <a:spcPts val="0"/>
              </a:spcAft>
              <a:buClr>
                <a:srgbClr val="000000"/>
              </a:buClr>
              <a:buSzPts val="1308"/>
              <a:buFont typeface="Nunito Light"/>
              <a:buAutoNum type="arabicPeriod"/>
            </a:pPr>
            <a:r>
              <a:rPr lang="en" sz="1308">
                <a:solidFill>
                  <a:srgbClr val="000000"/>
                </a:solidFill>
                <a:latin typeface="Nunito Light"/>
                <a:ea typeface="Nunito Light"/>
                <a:cs typeface="Nunito Light"/>
                <a:sym typeface="Nunito Light"/>
              </a:rPr>
              <a:t>We can try here different sequence lengths to see how it impacts the model.</a:t>
            </a:r>
            <a:endParaRPr sz="1000">
              <a:solidFill>
                <a:srgbClr val="000000"/>
              </a:solidFill>
              <a:latin typeface="Nunito Light"/>
              <a:ea typeface="Nunito Light"/>
              <a:cs typeface="Nunito Light"/>
              <a:sym typeface="Nunito Light"/>
            </a:endParaRPr>
          </a:p>
        </p:txBody>
      </p:sp>
      <p:pic>
        <p:nvPicPr>
          <p:cNvPr id="334" name="Google Shape;334;p20"/>
          <p:cNvPicPr preferRelativeResize="0"/>
          <p:nvPr/>
        </p:nvPicPr>
        <p:blipFill>
          <a:blip r:embed="rId3">
            <a:alphaModFix/>
          </a:blip>
          <a:stretch>
            <a:fillRect/>
          </a:stretch>
        </p:blipFill>
        <p:spPr>
          <a:xfrm>
            <a:off x="8446250" y="58650"/>
            <a:ext cx="622225" cy="622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1"/>
          <p:cNvSpPr txBox="1"/>
          <p:nvPr>
            <p:ph type="title"/>
          </p:nvPr>
        </p:nvSpPr>
        <p:spPr>
          <a:xfrm>
            <a:off x="1303800" y="355225"/>
            <a:ext cx="7030500" cy="668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Preparing Data</a:t>
            </a:r>
            <a:endParaRPr/>
          </a:p>
        </p:txBody>
      </p:sp>
      <p:pic>
        <p:nvPicPr>
          <p:cNvPr id="340" name="Google Shape;340;p21"/>
          <p:cNvPicPr preferRelativeResize="0"/>
          <p:nvPr/>
        </p:nvPicPr>
        <p:blipFill>
          <a:blip r:embed="rId3">
            <a:alphaModFix/>
          </a:blip>
          <a:stretch>
            <a:fillRect/>
          </a:stretch>
        </p:blipFill>
        <p:spPr>
          <a:xfrm>
            <a:off x="3710538" y="1023925"/>
            <a:ext cx="2217025" cy="3622749"/>
          </a:xfrm>
          <a:prstGeom prst="rect">
            <a:avLst/>
          </a:prstGeom>
          <a:noFill/>
          <a:ln cap="flat" cmpd="dbl" w="38100">
            <a:solidFill>
              <a:schemeClr val="dk2"/>
            </a:solidFill>
            <a:prstDash val="solid"/>
            <a:round/>
            <a:headEnd len="sm" w="sm" type="none"/>
            <a:tailEnd len="sm" w="sm" type="none"/>
          </a:ln>
        </p:spPr>
      </p:pic>
      <p:pic>
        <p:nvPicPr>
          <p:cNvPr id="341" name="Google Shape;341;p21"/>
          <p:cNvPicPr preferRelativeResize="0"/>
          <p:nvPr/>
        </p:nvPicPr>
        <p:blipFill>
          <a:blip r:embed="rId4">
            <a:alphaModFix/>
          </a:blip>
          <a:stretch>
            <a:fillRect/>
          </a:stretch>
        </p:blipFill>
        <p:spPr>
          <a:xfrm>
            <a:off x="8446250" y="58650"/>
            <a:ext cx="622225" cy="622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