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Garamond" panose="02020404030301010803" pitchFamily="18" charset="0"/>
      <p:regular r:id="rId32"/>
      <p:bold r:id="rId33"/>
      <p:italic r:id="rId34"/>
    </p:embeddedFont>
    <p:embeddedFont>
      <p:font typeface="Gill Sans" panose="020B0604020202020204" charset="0"/>
      <p:regular r:id="rId35"/>
      <p:bold r:id="rId36"/>
    </p:embeddedFont>
    <p:embeddedFont>
      <p:font typeface="Lato" panose="020B0604020202020204" charset="0"/>
      <p:regular r:id="rId37"/>
      <p:bold r:id="rId38"/>
      <p:italic r:id="rId39"/>
      <p:boldItalic r:id="rId40"/>
    </p:embeddedFont>
    <p:embeddedFont>
      <p:font typeface="Montserrat" panose="020B0604020202020204" charset="0"/>
      <p:regular r:id="rId41"/>
      <p:bold r:id="rId42"/>
      <p:italic r:id="rId43"/>
      <p:boldItalic r:id="rId44"/>
    </p:embeddedFont>
    <p:embeddedFont>
      <p:font typeface="Open Sans" panose="020B0604020202020204" charset="0"/>
      <p:regular r:id="rId45"/>
      <p:bold r:id="rId46"/>
      <p:italic r:id="rId47"/>
      <p:boldItalic r:id="rId48"/>
    </p:embeddedFont>
    <p:embeddedFont>
      <p:font typeface="Spectral" panose="020B0604020202020204" charset="0"/>
      <p:regular r:id="rId49"/>
      <p:bold r:id="rId50"/>
      <p:italic r:id="rId51"/>
      <p:boldItalic r:id="rId52"/>
    </p:embeddedFont>
    <p:embeddedFont>
      <p:font typeface="Verdana" panose="020B0604030504040204"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DEA07F-09FA-442E-B699-42F16DF9F76E}">
  <a:tblStyle styleId="{C1DEA07F-09FA-442E-B699-42F16DF9F76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font" Target="fonts/font23.fntdata"/><Relationship Id="rId55" Type="http://schemas.openxmlformats.org/officeDocument/2006/relationships/font" Target="fonts/font2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font" Target="fonts/font26.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56" Type="http://schemas.openxmlformats.org/officeDocument/2006/relationships/font" Target="fonts/font29.fntdata"/><Relationship Id="rId8" Type="http://schemas.openxmlformats.org/officeDocument/2006/relationships/slide" Target="slides/slide7.xml"/><Relationship Id="rId51" Type="http://schemas.openxmlformats.org/officeDocument/2006/relationships/font" Target="fonts/font2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4.fntdata"/><Relationship Id="rId54" Type="http://schemas.openxmlformats.org/officeDocument/2006/relationships/font" Target="fonts/font2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font" Target="fonts/font25.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28ad38539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d28ad3853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d2ce5fc04b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d2ce5fc04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2ce5fc04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2ce5fc04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2ce5fc04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2ce5fc04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2ce5fc04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2ce5fc04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d28ad3853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d28ad3853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d0efea5fef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d0efea5fef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d0efea5fef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d0efea5fef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d2f88c653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d2f88c65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0efea5fef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0efea5fef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d2f88c653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d2f88c653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d0efea5fef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d0efea5fef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d0efea5fef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d0efea5fef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2f88c653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2f88c653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d0efea5fef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d0efea5fef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28ad38539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28ad3853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d28ad38539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d28ad3853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d28ad38539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d28ad38539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28ad38539_2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28ad38539_2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0efea5fef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d0efea5fef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2ce5fc0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d2ce5fc0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28ad38539_2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28ad38539_2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d28ad38539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d28ad38539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28ad38539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d28ad38539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d28ad38539_4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d28ad38539_4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
          <p:cNvSpPr txBox="1">
            <a:spLocks noGrp="1"/>
          </p:cNvSpPr>
          <p:nvPr>
            <p:ph type="dt" idx="10"/>
          </p:nvPr>
        </p:nvSpPr>
        <p:spPr>
          <a:xfrm>
            <a:off x="312142" y="4726745"/>
            <a:ext cx="2057400" cy="205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2596896" y="4726745"/>
            <a:ext cx="3950100" cy="2058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7753042" y="4726745"/>
            <a:ext cx="1097400" cy="2058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731520" y="481945"/>
            <a:ext cx="7680900" cy="1028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1"/>
          <p:cNvSpPr txBox="1">
            <a:spLocks noGrp="1"/>
          </p:cNvSpPr>
          <p:nvPr>
            <p:ph type="body" idx="1"/>
          </p:nvPr>
        </p:nvSpPr>
        <p:spPr>
          <a:xfrm rot="5400000">
            <a:off x="3097530" y="-788610"/>
            <a:ext cx="2949000" cy="76809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93" name="Google Shape;93;p11"/>
          <p:cNvSpPr txBox="1">
            <a:spLocks noGrp="1"/>
          </p:cNvSpPr>
          <p:nvPr>
            <p:ph type="dt" idx="10"/>
          </p:nvPr>
        </p:nvSpPr>
        <p:spPr>
          <a:xfrm>
            <a:off x="312142" y="4726745"/>
            <a:ext cx="2057400" cy="205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2596896" y="4726745"/>
            <a:ext cx="3950100" cy="2058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7753042" y="4726745"/>
            <a:ext cx="1097400" cy="2058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rot="5400000">
            <a:off x="5657850" y="1657200"/>
            <a:ext cx="3943200" cy="17718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1686000" y="-485850"/>
            <a:ext cx="3943200" cy="60579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99" name="Google Shape;99;p12"/>
          <p:cNvSpPr txBox="1">
            <a:spLocks noGrp="1"/>
          </p:cNvSpPr>
          <p:nvPr>
            <p:ph type="dt" idx="10"/>
          </p:nvPr>
        </p:nvSpPr>
        <p:spPr>
          <a:xfrm>
            <a:off x="312142" y="4726745"/>
            <a:ext cx="2057400" cy="205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txBox="1">
            <a:spLocks noGrp="1"/>
          </p:cNvSpPr>
          <p:nvPr>
            <p:ph type="ftr" idx="11"/>
          </p:nvPr>
        </p:nvSpPr>
        <p:spPr>
          <a:xfrm>
            <a:off x="2596896" y="4726745"/>
            <a:ext cx="3950100" cy="2058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sldNum" idx="12"/>
          </p:nvPr>
        </p:nvSpPr>
        <p:spPr>
          <a:xfrm>
            <a:off x="7753042" y="4726745"/>
            <a:ext cx="1097400" cy="2058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2"/>
        <p:cNvGrpSpPr/>
        <p:nvPr/>
      </p:nvGrpSpPr>
      <p:grpSpPr>
        <a:xfrm>
          <a:off x="0" y="0"/>
          <a:ext cx="0" cy="0"/>
          <a:chOff x="0" y="0"/>
          <a:chExt cx="0" cy="0"/>
        </a:xfrm>
      </p:grpSpPr>
      <p:sp>
        <p:nvSpPr>
          <p:cNvPr id="103" name="Google Shape;103;p13"/>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a:bodyPr>
          <a:lstStyle>
            <a:lvl1pPr lvl="0" rtl="0">
              <a:spcBef>
                <a:spcPts val="0"/>
              </a:spcBef>
              <a:spcAft>
                <a:spcPts val="0"/>
              </a:spcAft>
              <a:buSzPts val="4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4" name="Google Shape;104;p13"/>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rmAutofit/>
          </a:bodyPr>
          <a:lstStyle>
            <a:lvl1pPr marL="457200" lvl="0" indent="-342900" rtl="0">
              <a:spcBef>
                <a:spcPts val="900"/>
              </a:spcBef>
              <a:spcAft>
                <a:spcPts val="0"/>
              </a:spcAft>
              <a:buSzPts val="1800"/>
              <a:buChar char="◦"/>
              <a:defRPr/>
            </a:lvl1pPr>
            <a:lvl2pPr marL="914400" lvl="1" indent="-330200" rtl="0">
              <a:spcBef>
                <a:spcPts val="500"/>
              </a:spcBef>
              <a:spcAft>
                <a:spcPts val="0"/>
              </a:spcAft>
              <a:buSzPts val="1600"/>
              <a:buChar char="◦"/>
              <a:defRPr/>
            </a:lvl2pPr>
            <a:lvl3pPr marL="1371600" lvl="2" indent="-317500" rtl="0">
              <a:spcBef>
                <a:spcPts val="500"/>
              </a:spcBef>
              <a:spcAft>
                <a:spcPts val="0"/>
              </a:spcAft>
              <a:buSzPts val="1400"/>
              <a:buChar char="◦"/>
              <a:defRPr/>
            </a:lvl3pPr>
            <a:lvl4pPr marL="1828800" lvl="3" indent="-317500" rtl="0">
              <a:spcBef>
                <a:spcPts val="500"/>
              </a:spcBef>
              <a:spcAft>
                <a:spcPts val="0"/>
              </a:spcAft>
              <a:buSzPts val="1400"/>
              <a:buChar char="◦"/>
              <a:defRPr/>
            </a:lvl4pPr>
            <a:lvl5pPr marL="2286000" lvl="4" indent="-317500" rtl="0">
              <a:spcBef>
                <a:spcPts val="500"/>
              </a:spcBef>
              <a:spcAft>
                <a:spcPts val="0"/>
              </a:spcAft>
              <a:buSzPts val="1400"/>
              <a:buChar char="◦"/>
              <a:defRPr/>
            </a:lvl5pPr>
            <a:lvl6pPr marL="2743200" lvl="5" indent="-317500" rtl="0">
              <a:spcBef>
                <a:spcPts val="500"/>
              </a:spcBef>
              <a:spcAft>
                <a:spcPts val="0"/>
              </a:spcAft>
              <a:buSzPts val="1400"/>
              <a:buChar char="◦"/>
              <a:defRPr/>
            </a:lvl6pPr>
            <a:lvl7pPr marL="3200400" lvl="6" indent="-317500" rtl="0">
              <a:spcBef>
                <a:spcPts val="500"/>
              </a:spcBef>
              <a:spcAft>
                <a:spcPts val="0"/>
              </a:spcAft>
              <a:buSzPts val="1400"/>
              <a:buChar char="◦"/>
              <a:defRPr/>
            </a:lvl7pPr>
            <a:lvl8pPr marL="3657600" lvl="7" indent="-317500" rtl="0">
              <a:spcBef>
                <a:spcPts val="500"/>
              </a:spcBef>
              <a:spcAft>
                <a:spcPts val="0"/>
              </a:spcAft>
              <a:buSzPts val="1400"/>
              <a:buChar char="◦"/>
              <a:defRPr/>
            </a:lvl8pPr>
            <a:lvl9pPr marL="4114800" lvl="8" indent="-317500" rtl="0">
              <a:spcBef>
                <a:spcPts val="500"/>
              </a:spcBef>
              <a:spcAft>
                <a:spcPts val="0"/>
              </a:spcAft>
              <a:buSzPts val="1400"/>
              <a:buChar char="◦"/>
              <a:defRPr/>
            </a:lvl9pPr>
          </a:lstStyle>
          <a:p>
            <a:endParaRPr/>
          </a:p>
        </p:txBody>
      </p:sp>
      <p:sp>
        <p:nvSpPr>
          <p:cNvPr id="105" name="Google Shape;105;p13"/>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731520" y="481945"/>
            <a:ext cx="7680900" cy="1028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731520" y="1577340"/>
            <a:ext cx="7680900" cy="2949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20" name="Google Shape;20;p3"/>
          <p:cNvSpPr txBox="1">
            <a:spLocks noGrp="1"/>
          </p:cNvSpPr>
          <p:nvPr>
            <p:ph type="dt" idx="10"/>
          </p:nvPr>
        </p:nvSpPr>
        <p:spPr>
          <a:xfrm>
            <a:off x="312142" y="4726745"/>
            <a:ext cx="2057400" cy="205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2596896" y="4726745"/>
            <a:ext cx="3950100" cy="2058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7753042" y="4726745"/>
            <a:ext cx="1097400" cy="2058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4"/>
          <p:cNvSpPr/>
          <p:nvPr/>
        </p:nvSpPr>
        <p:spPr>
          <a:xfrm>
            <a:off x="0" y="0"/>
            <a:ext cx="9144000" cy="5143500"/>
          </a:xfrm>
          <a:prstGeom prst="rect">
            <a:avLst/>
          </a:prstGeom>
          <a:blipFill rotWithShape="1">
            <a:blip r:embed="rId2">
              <a:alphaModFix amt="40000"/>
            </a:blip>
            <a:tile tx="-133350" ty="330200" sx="85000" sy="85000" flip="xy"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980902" y="956269"/>
            <a:ext cx="7182300" cy="323100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1088136" y="1038987"/>
            <a:ext cx="6967800" cy="306540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3794760" y="950797"/>
            <a:ext cx="1554600" cy="480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4"/>
          <p:cNvGrpSpPr/>
          <p:nvPr/>
        </p:nvGrpSpPr>
        <p:grpSpPr>
          <a:xfrm>
            <a:off x="3886103" y="950712"/>
            <a:ext cx="1371571" cy="411440"/>
            <a:chOff x="5318306" y="1386268"/>
            <a:chExt cx="1567331" cy="645295"/>
          </a:xfrm>
        </p:grpSpPr>
        <p:cxnSp>
          <p:nvCxnSpPr>
            <p:cNvPr id="29" name="Google Shape;29;p4"/>
            <p:cNvCxnSpPr/>
            <p:nvPr/>
          </p:nvCxnSpPr>
          <p:spPr>
            <a:xfrm>
              <a:off x="5318306" y="1386268"/>
              <a:ext cx="0" cy="640200"/>
            </a:xfrm>
            <a:prstGeom prst="straightConnector1">
              <a:avLst/>
            </a:prstGeom>
            <a:solidFill>
              <a:srgbClr val="262626"/>
            </a:solidFill>
            <a:ln w="9525" cap="flat" cmpd="sng">
              <a:solidFill>
                <a:srgbClr val="262626"/>
              </a:solidFill>
              <a:prstDash val="solid"/>
              <a:miter lim="800000"/>
              <a:headEnd type="none" w="sm" len="sm"/>
              <a:tailEnd type="none" w="sm" len="sm"/>
            </a:ln>
          </p:spPr>
        </p:cxnSp>
        <p:cxnSp>
          <p:nvCxnSpPr>
            <p:cNvPr id="30" name="Google Shape;30;p4"/>
            <p:cNvCxnSpPr/>
            <p:nvPr/>
          </p:nvCxnSpPr>
          <p:spPr>
            <a:xfrm>
              <a:off x="6885637" y="1386268"/>
              <a:ext cx="0" cy="640200"/>
            </a:xfrm>
            <a:prstGeom prst="straightConnector1">
              <a:avLst/>
            </a:prstGeom>
            <a:solidFill>
              <a:srgbClr val="262626"/>
            </a:solidFill>
            <a:ln w="9525" cap="flat" cmpd="sng">
              <a:solidFill>
                <a:srgbClr val="262626"/>
              </a:solidFill>
              <a:prstDash val="solid"/>
              <a:miter lim="800000"/>
              <a:headEnd type="none" w="sm" len="sm"/>
              <a:tailEnd type="none" w="sm" len="sm"/>
            </a:ln>
          </p:spPr>
        </p:cxnSp>
        <p:cxnSp>
          <p:nvCxnSpPr>
            <p:cNvPr id="31" name="Google Shape;31;p4"/>
            <p:cNvCxnSpPr/>
            <p:nvPr/>
          </p:nvCxnSpPr>
          <p:spPr>
            <a:xfrm>
              <a:off x="5318306" y="2031563"/>
              <a:ext cx="1567200" cy="0"/>
            </a:xfrm>
            <a:prstGeom prst="straightConnector1">
              <a:avLst/>
            </a:prstGeom>
            <a:solidFill>
              <a:srgbClr val="262626"/>
            </a:solidFill>
            <a:ln w="9525" cap="flat" cmpd="sng">
              <a:solidFill>
                <a:srgbClr val="262626"/>
              </a:solidFill>
              <a:prstDash val="solid"/>
              <a:miter lim="800000"/>
              <a:headEnd type="none" w="sm" len="sm"/>
              <a:tailEnd type="none" w="sm" len="sm"/>
            </a:ln>
          </p:spPr>
        </p:cxnSp>
      </p:grpSp>
      <p:sp>
        <p:nvSpPr>
          <p:cNvPr id="32" name="Google Shape;32;p4"/>
          <p:cNvSpPr txBox="1">
            <a:spLocks noGrp="1"/>
          </p:cNvSpPr>
          <p:nvPr>
            <p:ph type="ctrTitle"/>
          </p:nvPr>
        </p:nvSpPr>
        <p:spPr>
          <a:xfrm>
            <a:off x="1171281" y="1568447"/>
            <a:ext cx="6801300" cy="1943100"/>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6200"/>
              <a:buFont typeface="Gill Sans"/>
              <a:buNone/>
              <a:defRPr sz="6200" b="0" cap="none">
                <a:solidFill>
                  <a:srgbClr val="262626"/>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
          <p:cNvSpPr txBox="1">
            <a:spLocks noGrp="1"/>
          </p:cNvSpPr>
          <p:nvPr>
            <p:ph type="subTitle" idx="1"/>
          </p:nvPr>
        </p:nvSpPr>
        <p:spPr>
          <a:xfrm>
            <a:off x="1171575" y="3511547"/>
            <a:ext cx="6803100" cy="3771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SzPts val="1400"/>
              <a:buNone/>
              <a:defRPr sz="1400">
                <a:solidFill>
                  <a:srgbClr val="59473F"/>
                </a:solidFill>
              </a:defRPr>
            </a:lvl1pPr>
            <a:lvl2pPr lvl="1" algn="ctr">
              <a:lnSpc>
                <a:spcPct val="100000"/>
              </a:lnSpc>
              <a:spcBef>
                <a:spcPts val="500"/>
              </a:spcBef>
              <a:spcAft>
                <a:spcPts val="0"/>
              </a:spcAft>
              <a:buSzPts val="1400"/>
              <a:buNone/>
              <a:defRPr sz="1400"/>
            </a:lvl2pPr>
            <a:lvl3pPr lvl="2" algn="ctr">
              <a:lnSpc>
                <a:spcPct val="100000"/>
              </a:lnSpc>
              <a:spcBef>
                <a:spcPts val="500"/>
              </a:spcBef>
              <a:spcAft>
                <a:spcPts val="0"/>
              </a:spcAft>
              <a:buSzPts val="1400"/>
              <a:buNone/>
              <a:defRPr sz="1400"/>
            </a:lvl3pPr>
            <a:lvl4pPr lvl="3" algn="ctr">
              <a:lnSpc>
                <a:spcPct val="100000"/>
              </a:lnSpc>
              <a:spcBef>
                <a:spcPts val="500"/>
              </a:spcBef>
              <a:spcAft>
                <a:spcPts val="0"/>
              </a:spcAft>
              <a:buSzPts val="1400"/>
              <a:buNone/>
              <a:defRPr sz="1400"/>
            </a:lvl4pPr>
            <a:lvl5pPr lvl="4" algn="ctr">
              <a:lnSpc>
                <a:spcPct val="100000"/>
              </a:lnSpc>
              <a:spcBef>
                <a:spcPts val="500"/>
              </a:spcBef>
              <a:spcAft>
                <a:spcPts val="0"/>
              </a:spcAft>
              <a:buSzPts val="1400"/>
              <a:buNone/>
              <a:defRPr sz="1400"/>
            </a:lvl5pPr>
            <a:lvl6pPr lvl="5" algn="ctr">
              <a:lnSpc>
                <a:spcPct val="100000"/>
              </a:lnSpc>
              <a:spcBef>
                <a:spcPts val="500"/>
              </a:spcBef>
              <a:spcAft>
                <a:spcPts val="0"/>
              </a:spcAft>
              <a:buSzPts val="1400"/>
              <a:buNone/>
              <a:defRPr sz="1400"/>
            </a:lvl6pPr>
            <a:lvl7pPr lvl="6" algn="ctr">
              <a:lnSpc>
                <a:spcPct val="100000"/>
              </a:lnSpc>
              <a:spcBef>
                <a:spcPts val="500"/>
              </a:spcBef>
              <a:spcAft>
                <a:spcPts val="0"/>
              </a:spcAft>
              <a:buSzPts val="1400"/>
              <a:buNone/>
              <a:defRPr sz="1400"/>
            </a:lvl7pPr>
            <a:lvl8pPr lvl="7" algn="ctr">
              <a:lnSpc>
                <a:spcPct val="100000"/>
              </a:lnSpc>
              <a:spcBef>
                <a:spcPts val="500"/>
              </a:spcBef>
              <a:spcAft>
                <a:spcPts val="0"/>
              </a:spcAft>
              <a:buSzPts val="1400"/>
              <a:buNone/>
              <a:defRPr sz="1400"/>
            </a:lvl8pPr>
            <a:lvl9pPr lvl="8" algn="ctr">
              <a:lnSpc>
                <a:spcPct val="100000"/>
              </a:lnSpc>
              <a:spcBef>
                <a:spcPts val="500"/>
              </a:spcBef>
              <a:spcAft>
                <a:spcPts val="0"/>
              </a:spcAft>
              <a:buSzPts val="1400"/>
              <a:buNone/>
              <a:defRPr sz="1400"/>
            </a:lvl9pPr>
          </a:lstStyle>
          <a:p>
            <a:endParaRPr/>
          </a:p>
        </p:txBody>
      </p:sp>
      <p:sp>
        <p:nvSpPr>
          <p:cNvPr id="34" name="Google Shape;34;p4"/>
          <p:cNvSpPr txBox="1">
            <a:spLocks noGrp="1"/>
          </p:cNvSpPr>
          <p:nvPr>
            <p:ph type="dt" idx="10"/>
          </p:nvPr>
        </p:nvSpPr>
        <p:spPr>
          <a:xfrm>
            <a:off x="3931920" y="995391"/>
            <a:ext cx="12801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100">
                <a:solidFill>
                  <a:srgbClr val="FFFFFF"/>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1104936" y="3908295"/>
            <a:ext cx="4429200" cy="1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9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6455190" y="3909060"/>
            <a:ext cx="1584000" cy="171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900">
                <a:solidFill>
                  <a:srgbClr val="3F3F3F"/>
                </a:solidFill>
                <a:latin typeface="Gill Sans"/>
                <a:ea typeface="Gill Sans"/>
                <a:cs typeface="Gill Sans"/>
                <a:sym typeface="Gill Sans"/>
              </a:defRPr>
            </a:lvl1pPr>
            <a:lvl2pPr marL="0" lvl="1" indent="0" algn="r">
              <a:spcBef>
                <a:spcPts val="0"/>
              </a:spcBef>
              <a:buNone/>
              <a:defRPr sz="900">
                <a:solidFill>
                  <a:srgbClr val="3F3F3F"/>
                </a:solidFill>
                <a:latin typeface="Gill Sans"/>
                <a:ea typeface="Gill Sans"/>
                <a:cs typeface="Gill Sans"/>
                <a:sym typeface="Gill Sans"/>
              </a:defRPr>
            </a:lvl2pPr>
            <a:lvl3pPr marL="0" lvl="2" indent="0" algn="r">
              <a:spcBef>
                <a:spcPts val="0"/>
              </a:spcBef>
              <a:buNone/>
              <a:defRPr sz="900">
                <a:solidFill>
                  <a:srgbClr val="3F3F3F"/>
                </a:solidFill>
                <a:latin typeface="Gill Sans"/>
                <a:ea typeface="Gill Sans"/>
                <a:cs typeface="Gill Sans"/>
                <a:sym typeface="Gill Sans"/>
              </a:defRPr>
            </a:lvl3pPr>
            <a:lvl4pPr marL="0" lvl="3" indent="0" algn="r">
              <a:spcBef>
                <a:spcPts val="0"/>
              </a:spcBef>
              <a:buNone/>
              <a:defRPr sz="900">
                <a:solidFill>
                  <a:srgbClr val="3F3F3F"/>
                </a:solidFill>
                <a:latin typeface="Gill Sans"/>
                <a:ea typeface="Gill Sans"/>
                <a:cs typeface="Gill Sans"/>
                <a:sym typeface="Gill Sans"/>
              </a:defRPr>
            </a:lvl4pPr>
            <a:lvl5pPr marL="0" lvl="4" indent="0" algn="r">
              <a:spcBef>
                <a:spcPts val="0"/>
              </a:spcBef>
              <a:buNone/>
              <a:defRPr sz="900">
                <a:solidFill>
                  <a:srgbClr val="3F3F3F"/>
                </a:solidFill>
                <a:latin typeface="Gill Sans"/>
                <a:ea typeface="Gill Sans"/>
                <a:cs typeface="Gill Sans"/>
                <a:sym typeface="Gill Sans"/>
              </a:defRPr>
            </a:lvl5pPr>
            <a:lvl6pPr marL="0" lvl="5" indent="0" algn="r">
              <a:spcBef>
                <a:spcPts val="0"/>
              </a:spcBef>
              <a:buNone/>
              <a:defRPr sz="900">
                <a:solidFill>
                  <a:srgbClr val="3F3F3F"/>
                </a:solidFill>
                <a:latin typeface="Gill Sans"/>
                <a:ea typeface="Gill Sans"/>
                <a:cs typeface="Gill Sans"/>
                <a:sym typeface="Gill Sans"/>
              </a:defRPr>
            </a:lvl6pPr>
            <a:lvl7pPr marL="0" lvl="6" indent="0" algn="r">
              <a:spcBef>
                <a:spcPts val="0"/>
              </a:spcBef>
              <a:buNone/>
              <a:defRPr sz="900">
                <a:solidFill>
                  <a:srgbClr val="3F3F3F"/>
                </a:solidFill>
                <a:latin typeface="Gill Sans"/>
                <a:ea typeface="Gill Sans"/>
                <a:cs typeface="Gill Sans"/>
                <a:sym typeface="Gill Sans"/>
              </a:defRPr>
            </a:lvl7pPr>
            <a:lvl8pPr marL="0" lvl="7" indent="0" algn="r">
              <a:spcBef>
                <a:spcPts val="0"/>
              </a:spcBef>
              <a:buNone/>
              <a:defRPr sz="900">
                <a:solidFill>
                  <a:srgbClr val="3F3F3F"/>
                </a:solidFill>
                <a:latin typeface="Gill Sans"/>
                <a:ea typeface="Gill Sans"/>
                <a:cs typeface="Gill Sans"/>
                <a:sym typeface="Gill Sans"/>
              </a:defRPr>
            </a:lvl8pPr>
            <a:lvl9pPr marL="0" lvl="8" indent="0" algn="r">
              <a:spcBef>
                <a:spcPts val="0"/>
              </a:spcBef>
              <a:buNone/>
              <a:defRPr sz="900">
                <a:solidFill>
                  <a:srgbClr val="3F3F3F"/>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5"/>
          <p:cNvSpPr/>
          <p:nvPr/>
        </p:nvSpPr>
        <p:spPr>
          <a:xfrm>
            <a:off x="0" y="0"/>
            <a:ext cx="9144000" cy="5143500"/>
          </a:xfrm>
          <a:prstGeom prst="rect">
            <a:avLst/>
          </a:prstGeom>
          <a:blipFill rotWithShape="1">
            <a:blip r:embed="rId2">
              <a:alphaModFix amt="40000"/>
            </a:blip>
            <a:tile tx="-133350" ty="330200" sx="85000" sy="85000" flip="xy"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980902" y="956269"/>
            <a:ext cx="7182300" cy="323100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1088136" y="1038987"/>
            <a:ext cx="6967800" cy="306540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3794760" y="950797"/>
            <a:ext cx="1554600" cy="480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5"/>
          <p:cNvGrpSpPr/>
          <p:nvPr/>
        </p:nvGrpSpPr>
        <p:grpSpPr>
          <a:xfrm>
            <a:off x="3886103" y="950712"/>
            <a:ext cx="1371571" cy="411440"/>
            <a:chOff x="5318306" y="1386268"/>
            <a:chExt cx="1567331" cy="645295"/>
          </a:xfrm>
        </p:grpSpPr>
        <p:cxnSp>
          <p:nvCxnSpPr>
            <p:cNvPr id="43" name="Google Shape;43;p5"/>
            <p:cNvCxnSpPr/>
            <p:nvPr/>
          </p:nvCxnSpPr>
          <p:spPr>
            <a:xfrm>
              <a:off x="5318306" y="1386268"/>
              <a:ext cx="0" cy="640200"/>
            </a:xfrm>
            <a:prstGeom prst="straightConnector1">
              <a:avLst/>
            </a:prstGeom>
            <a:solidFill>
              <a:srgbClr val="262626"/>
            </a:solidFill>
            <a:ln w="9525" cap="flat" cmpd="sng">
              <a:solidFill>
                <a:srgbClr val="262626"/>
              </a:solidFill>
              <a:prstDash val="solid"/>
              <a:miter lim="800000"/>
              <a:headEnd type="none" w="sm" len="sm"/>
              <a:tailEnd type="none" w="sm" len="sm"/>
            </a:ln>
          </p:spPr>
        </p:cxnSp>
        <p:cxnSp>
          <p:nvCxnSpPr>
            <p:cNvPr id="44" name="Google Shape;44;p5"/>
            <p:cNvCxnSpPr/>
            <p:nvPr/>
          </p:nvCxnSpPr>
          <p:spPr>
            <a:xfrm>
              <a:off x="6885637" y="1386268"/>
              <a:ext cx="0" cy="640200"/>
            </a:xfrm>
            <a:prstGeom prst="straightConnector1">
              <a:avLst/>
            </a:prstGeom>
            <a:solidFill>
              <a:srgbClr val="262626"/>
            </a:solidFill>
            <a:ln w="9525" cap="flat" cmpd="sng">
              <a:solidFill>
                <a:srgbClr val="262626"/>
              </a:solidFill>
              <a:prstDash val="solid"/>
              <a:miter lim="800000"/>
              <a:headEnd type="none" w="sm" len="sm"/>
              <a:tailEnd type="none" w="sm" len="sm"/>
            </a:ln>
          </p:spPr>
        </p:cxnSp>
        <p:cxnSp>
          <p:nvCxnSpPr>
            <p:cNvPr id="45" name="Google Shape;45;p5"/>
            <p:cNvCxnSpPr/>
            <p:nvPr/>
          </p:nvCxnSpPr>
          <p:spPr>
            <a:xfrm>
              <a:off x="5318306" y="2031563"/>
              <a:ext cx="1567200" cy="0"/>
            </a:xfrm>
            <a:prstGeom prst="straightConnector1">
              <a:avLst/>
            </a:prstGeom>
            <a:solidFill>
              <a:srgbClr val="262626"/>
            </a:solidFill>
            <a:ln w="9525" cap="flat" cmpd="sng">
              <a:solidFill>
                <a:srgbClr val="262626"/>
              </a:solidFill>
              <a:prstDash val="solid"/>
              <a:miter lim="800000"/>
              <a:headEnd type="none" w="sm" len="sm"/>
              <a:tailEnd type="none" w="sm" len="sm"/>
            </a:ln>
          </p:spPr>
        </p:cxnSp>
      </p:grpSp>
      <p:sp>
        <p:nvSpPr>
          <p:cNvPr id="46" name="Google Shape;46;p5"/>
          <p:cNvSpPr txBox="1">
            <a:spLocks noGrp="1"/>
          </p:cNvSpPr>
          <p:nvPr>
            <p:ph type="title"/>
          </p:nvPr>
        </p:nvSpPr>
        <p:spPr>
          <a:xfrm>
            <a:off x="1172717" y="1570732"/>
            <a:ext cx="6803100" cy="1940700"/>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6200"/>
              <a:buFont typeface="Gill Sans"/>
              <a:buNone/>
              <a:defRPr sz="6200" cap="none">
                <a:solidFill>
                  <a:srgbClr val="262626"/>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
          <p:cNvSpPr txBox="1">
            <a:spLocks noGrp="1"/>
          </p:cNvSpPr>
          <p:nvPr>
            <p:ph type="body" idx="1"/>
          </p:nvPr>
        </p:nvSpPr>
        <p:spPr>
          <a:xfrm>
            <a:off x="1172718" y="3511547"/>
            <a:ext cx="6803100" cy="3771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900"/>
              </a:spcBef>
              <a:spcAft>
                <a:spcPts val="0"/>
              </a:spcAft>
              <a:buSzPts val="1400"/>
              <a:buNone/>
              <a:defRPr sz="1400">
                <a:solidFill>
                  <a:schemeClr val="dk1"/>
                </a:solidFill>
              </a:defRPr>
            </a:lvl1pPr>
            <a:lvl2pPr marL="914400" lvl="1" indent="-228600" algn="l">
              <a:lnSpc>
                <a:spcPct val="100000"/>
              </a:lnSpc>
              <a:spcBef>
                <a:spcPts val="500"/>
              </a:spcBef>
              <a:spcAft>
                <a:spcPts val="0"/>
              </a:spcAft>
              <a:buSzPts val="1400"/>
              <a:buNone/>
              <a:defRPr sz="1400">
                <a:solidFill>
                  <a:srgbClr val="888888"/>
                </a:solidFill>
              </a:defRPr>
            </a:lvl2pPr>
            <a:lvl3pPr marL="1371600" lvl="2" indent="-228600" algn="l">
              <a:lnSpc>
                <a:spcPct val="100000"/>
              </a:lnSpc>
              <a:spcBef>
                <a:spcPts val="500"/>
              </a:spcBef>
              <a:spcAft>
                <a:spcPts val="0"/>
              </a:spcAft>
              <a:buSzPts val="1400"/>
              <a:buNone/>
              <a:defRPr sz="1400">
                <a:solidFill>
                  <a:srgbClr val="888888"/>
                </a:solidFill>
              </a:defRPr>
            </a:lvl3pPr>
            <a:lvl4pPr marL="1828800" lvl="3" indent="-228600" algn="l">
              <a:lnSpc>
                <a:spcPct val="100000"/>
              </a:lnSpc>
              <a:spcBef>
                <a:spcPts val="500"/>
              </a:spcBef>
              <a:spcAft>
                <a:spcPts val="0"/>
              </a:spcAft>
              <a:buSzPts val="1400"/>
              <a:buNone/>
              <a:defRPr sz="1400">
                <a:solidFill>
                  <a:srgbClr val="888888"/>
                </a:solidFill>
              </a:defRPr>
            </a:lvl4pPr>
            <a:lvl5pPr marL="2286000" lvl="4" indent="-228600" algn="l">
              <a:lnSpc>
                <a:spcPct val="100000"/>
              </a:lnSpc>
              <a:spcBef>
                <a:spcPts val="500"/>
              </a:spcBef>
              <a:spcAft>
                <a:spcPts val="0"/>
              </a:spcAft>
              <a:buSzPts val="1400"/>
              <a:buNone/>
              <a:defRPr sz="1400">
                <a:solidFill>
                  <a:srgbClr val="888888"/>
                </a:solidFill>
              </a:defRPr>
            </a:lvl5pPr>
            <a:lvl6pPr marL="2743200" lvl="5" indent="-228600" algn="l">
              <a:lnSpc>
                <a:spcPct val="100000"/>
              </a:lnSpc>
              <a:spcBef>
                <a:spcPts val="500"/>
              </a:spcBef>
              <a:spcAft>
                <a:spcPts val="0"/>
              </a:spcAft>
              <a:buSzPts val="1400"/>
              <a:buNone/>
              <a:defRPr sz="1400">
                <a:solidFill>
                  <a:srgbClr val="888888"/>
                </a:solidFill>
              </a:defRPr>
            </a:lvl6pPr>
            <a:lvl7pPr marL="3200400" lvl="6" indent="-228600" algn="l">
              <a:lnSpc>
                <a:spcPct val="100000"/>
              </a:lnSpc>
              <a:spcBef>
                <a:spcPts val="500"/>
              </a:spcBef>
              <a:spcAft>
                <a:spcPts val="0"/>
              </a:spcAft>
              <a:buSzPts val="1400"/>
              <a:buNone/>
              <a:defRPr sz="1400">
                <a:solidFill>
                  <a:srgbClr val="888888"/>
                </a:solidFill>
              </a:defRPr>
            </a:lvl7pPr>
            <a:lvl8pPr marL="3657600" lvl="7" indent="-228600" algn="l">
              <a:lnSpc>
                <a:spcPct val="100000"/>
              </a:lnSpc>
              <a:spcBef>
                <a:spcPts val="500"/>
              </a:spcBef>
              <a:spcAft>
                <a:spcPts val="0"/>
              </a:spcAft>
              <a:buSzPts val="1400"/>
              <a:buNone/>
              <a:defRPr sz="1400">
                <a:solidFill>
                  <a:srgbClr val="888888"/>
                </a:solidFill>
              </a:defRPr>
            </a:lvl8pPr>
            <a:lvl9pPr marL="4114800" lvl="8" indent="-228600" algn="l">
              <a:lnSpc>
                <a:spcPct val="100000"/>
              </a:lnSpc>
              <a:spcBef>
                <a:spcPts val="500"/>
              </a:spcBef>
              <a:spcAft>
                <a:spcPts val="0"/>
              </a:spcAft>
              <a:buSzPts val="1400"/>
              <a:buNone/>
              <a:defRPr sz="1400">
                <a:solidFill>
                  <a:srgbClr val="888888"/>
                </a:solidFill>
              </a:defRPr>
            </a:lvl9pPr>
          </a:lstStyle>
          <a:p>
            <a:endParaRPr/>
          </a:p>
        </p:txBody>
      </p:sp>
      <p:sp>
        <p:nvSpPr>
          <p:cNvPr id="48" name="Google Shape;48;p5"/>
          <p:cNvSpPr txBox="1">
            <a:spLocks noGrp="1"/>
          </p:cNvSpPr>
          <p:nvPr>
            <p:ph type="dt" idx="10"/>
          </p:nvPr>
        </p:nvSpPr>
        <p:spPr>
          <a:xfrm>
            <a:off x="3931920" y="994410"/>
            <a:ext cx="12801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100">
                <a:solidFill>
                  <a:srgbClr val="FFFFFF"/>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ftr" idx="11"/>
          </p:nvPr>
        </p:nvSpPr>
        <p:spPr>
          <a:xfrm>
            <a:off x="1104679" y="3908295"/>
            <a:ext cx="4430400" cy="1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
          <p:cNvSpPr txBox="1">
            <a:spLocks noGrp="1"/>
          </p:cNvSpPr>
          <p:nvPr>
            <p:ph type="sldNum" idx="12"/>
          </p:nvPr>
        </p:nvSpPr>
        <p:spPr>
          <a:xfrm>
            <a:off x="6453378" y="3908295"/>
            <a:ext cx="1584300" cy="171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731520" y="481945"/>
            <a:ext cx="7680900" cy="1028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1"/>
          </p:nvPr>
        </p:nvSpPr>
        <p:spPr>
          <a:xfrm>
            <a:off x="731520" y="1577340"/>
            <a:ext cx="3657600" cy="2949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54" name="Google Shape;54;p6"/>
          <p:cNvSpPr txBox="1">
            <a:spLocks noGrp="1"/>
          </p:cNvSpPr>
          <p:nvPr>
            <p:ph type="body" idx="2"/>
          </p:nvPr>
        </p:nvSpPr>
        <p:spPr>
          <a:xfrm>
            <a:off x="4754880" y="1577340"/>
            <a:ext cx="3657600" cy="2949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55" name="Google Shape;55;p6"/>
          <p:cNvSpPr txBox="1">
            <a:spLocks noGrp="1"/>
          </p:cNvSpPr>
          <p:nvPr>
            <p:ph type="dt" idx="10"/>
          </p:nvPr>
        </p:nvSpPr>
        <p:spPr>
          <a:xfrm>
            <a:off x="312142" y="4726745"/>
            <a:ext cx="2057400" cy="205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ftr" idx="11"/>
          </p:nvPr>
        </p:nvSpPr>
        <p:spPr>
          <a:xfrm>
            <a:off x="2596896" y="4726745"/>
            <a:ext cx="3950100" cy="2058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sldNum" idx="12"/>
          </p:nvPr>
        </p:nvSpPr>
        <p:spPr>
          <a:xfrm>
            <a:off x="7753042" y="4726745"/>
            <a:ext cx="1097400" cy="2058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7"/>
          <p:cNvSpPr txBox="1">
            <a:spLocks noGrp="1"/>
          </p:cNvSpPr>
          <p:nvPr>
            <p:ph type="title"/>
          </p:nvPr>
        </p:nvSpPr>
        <p:spPr>
          <a:xfrm>
            <a:off x="731520" y="481945"/>
            <a:ext cx="7680900" cy="1028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7"/>
          <p:cNvSpPr txBox="1">
            <a:spLocks noGrp="1"/>
          </p:cNvSpPr>
          <p:nvPr>
            <p:ph type="body" idx="1"/>
          </p:nvPr>
        </p:nvSpPr>
        <p:spPr>
          <a:xfrm>
            <a:off x="731520" y="1555750"/>
            <a:ext cx="3657600" cy="4800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900"/>
              <a:buNone/>
              <a:defRPr sz="1900" b="0">
                <a:solidFill>
                  <a:schemeClr val="dk2"/>
                </a:solidFill>
                <a:latin typeface="Gill Sans"/>
                <a:ea typeface="Gill Sans"/>
                <a:cs typeface="Gill Sans"/>
                <a:sym typeface="Gill Sans"/>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1" name="Google Shape;61;p7"/>
          <p:cNvSpPr txBox="1">
            <a:spLocks noGrp="1"/>
          </p:cNvSpPr>
          <p:nvPr>
            <p:ph type="body" idx="2"/>
          </p:nvPr>
        </p:nvSpPr>
        <p:spPr>
          <a:xfrm>
            <a:off x="731520" y="2066924"/>
            <a:ext cx="3657600" cy="24003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62" name="Google Shape;62;p7"/>
          <p:cNvSpPr txBox="1">
            <a:spLocks noGrp="1"/>
          </p:cNvSpPr>
          <p:nvPr>
            <p:ph type="body" idx="3"/>
          </p:nvPr>
        </p:nvSpPr>
        <p:spPr>
          <a:xfrm>
            <a:off x="4754880" y="1555750"/>
            <a:ext cx="3657600" cy="4800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900"/>
              <a:buNone/>
              <a:defRPr sz="1900" b="0">
                <a:solidFill>
                  <a:schemeClr val="dk2"/>
                </a:solidFill>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3" name="Google Shape;63;p7"/>
          <p:cNvSpPr txBox="1">
            <a:spLocks noGrp="1"/>
          </p:cNvSpPr>
          <p:nvPr>
            <p:ph type="body" idx="4"/>
          </p:nvPr>
        </p:nvSpPr>
        <p:spPr>
          <a:xfrm>
            <a:off x="4754880" y="2067436"/>
            <a:ext cx="3657600" cy="24003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64" name="Google Shape;64;p7"/>
          <p:cNvSpPr txBox="1">
            <a:spLocks noGrp="1"/>
          </p:cNvSpPr>
          <p:nvPr>
            <p:ph type="dt" idx="10"/>
          </p:nvPr>
        </p:nvSpPr>
        <p:spPr>
          <a:xfrm>
            <a:off x="312142" y="4726745"/>
            <a:ext cx="2057400" cy="205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2596896" y="4726745"/>
            <a:ext cx="3950100" cy="2058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7753042" y="4726745"/>
            <a:ext cx="1097400" cy="2058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731520" y="481945"/>
            <a:ext cx="7680900" cy="1028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8"/>
          <p:cNvSpPr txBox="1">
            <a:spLocks noGrp="1"/>
          </p:cNvSpPr>
          <p:nvPr>
            <p:ph type="dt" idx="10"/>
          </p:nvPr>
        </p:nvSpPr>
        <p:spPr>
          <a:xfrm>
            <a:off x="312142" y="4726745"/>
            <a:ext cx="2057400" cy="205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ftr" idx="11"/>
          </p:nvPr>
        </p:nvSpPr>
        <p:spPr>
          <a:xfrm>
            <a:off x="2596896" y="4726745"/>
            <a:ext cx="3950100" cy="2058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
          <p:cNvSpPr txBox="1">
            <a:spLocks noGrp="1"/>
          </p:cNvSpPr>
          <p:nvPr>
            <p:ph type="sldNum" idx="12"/>
          </p:nvPr>
        </p:nvSpPr>
        <p:spPr>
          <a:xfrm>
            <a:off x="7753042" y="4726745"/>
            <a:ext cx="1097400" cy="2058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2"/>
        <p:cNvGrpSpPr/>
        <p:nvPr/>
      </p:nvGrpSpPr>
      <p:grpSpPr>
        <a:xfrm>
          <a:off x="0" y="0"/>
          <a:ext cx="0" cy="0"/>
          <a:chOff x="0" y="0"/>
          <a:chExt cx="0" cy="0"/>
        </a:xfrm>
      </p:grpSpPr>
      <p:sp>
        <p:nvSpPr>
          <p:cNvPr id="73" name="Google Shape;73;p9"/>
          <p:cNvSpPr/>
          <p:nvPr/>
        </p:nvSpPr>
        <p:spPr>
          <a:xfrm>
            <a:off x="6765290" y="130302"/>
            <a:ext cx="2194500" cy="4882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txBox="1">
            <a:spLocks noGrp="1"/>
          </p:cNvSpPr>
          <p:nvPr>
            <p:ph type="title"/>
          </p:nvPr>
        </p:nvSpPr>
        <p:spPr>
          <a:xfrm>
            <a:off x="6972300" y="455544"/>
            <a:ext cx="1823100" cy="12345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Gill Sans"/>
              <a:buNone/>
              <a:defRPr sz="2400" b="0" cap="none">
                <a:solidFill>
                  <a:schemeClr val="dk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9"/>
          <p:cNvSpPr txBox="1">
            <a:spLocks noGrp="1"/>
          </p:cNvSpPr>
          <p:nvPr>
            <p:ph type="body" idx="1"/>
          </p:nvPr>
        </p:nvSpPr>
        <p:spPr>
          <a:xfrm>
            <a:off x="668976" y="680357"/>
            <a:ext cx="5428800" cy="37827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76" name="Google Shape;76;p9"/>
          <p:cNvSpPr txBox="1">
            <a:spLocks noGrp="1"/>
          </p:cNvSpPr>
          <p:nvPr>
            <p:ph type="body" idx="2"/>
          </p:nvPr>
        </p:nvSpPr>
        <p:spPr>
          <a:xfrm>
            <a:off x="6972300" y="1714500"/>
            <a:ext cx="1823100" cy="26289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300"/>
              <a:buNone/>
              <a:defRPr sz="1300">
                <a:solidFill>
                  <a:schemeClr val="dk1"/>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77" name="Google Shape;77;p9"/>
          <p:cNvSpPr/>
          <p:nvPr/>
        </p:nvSpPr>
        <p:spPr>
          <a:xfrm>
            <a:off x="6868160" y="205740"/>
            <a:ext cx="1988700" cy="473190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txBox="1">
            <a:spLocks noGrp="1"/>
          </p:cNvSpPr>
          <p:nvPr>
            <p:ph type="dt" idx="10"/>
          </p:nvPr>
        </p:nvSpPr>
        <p:spPr>
          <a:xfrm>
            <a:off x="312142" y="4726745"/>
            <a:ext cx="2057400" cy="205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9"/>
          <p:cNvSpPr txBox="1">
            <a:spLocks noGrp="1"/>
          </p:cNvSpPr>
          <p:nvPr>
            <p:ph type="ftr" idx="11"/>
          </p:nvPr>
        </p:nvSpPr>
        <p:spPr>
          <a:xfrm>
            <a:off x="2596896" y="4726745"/>
            <a:ext cx="3950100" cy="2058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9"/>
          <p:cNvSpPr txBox="1">
            <a:spLocks noGrp="1"/>
          </p:cNvSpPr>
          <p:nvPr>
            <p:ph type="sldNum" idx="12"/>
          </p:nvPr>
        </p:nvSpPr>
        <p:spPr>
          <a:xfrm>
            <a:off x="7746008" y="4726745"/>
            <a:ext cx="1097400" cy="2058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sp>
        <p:nvSpPr>
          <p:cNvPr id="82" name="Google Shape;82;p10"/>
          <p:cNvSpPr/>
          <p:nvPr/>
        </p:nvSpPr>
        <p:spPr>
          <a:xfrm>
            <a:off x="6765290" y="130302"/>
            <a:ext cx="2194500" cy="4882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0"/>
          <p:cNvSpPr/>
          <p:nvPr/>
        </p:nvSpPr>
        <p:spPr>
          <a:xfrm>
            <a:off x="6868160" y="205740"/>
            <a:ext cx="1988700" cy="473190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6972300" y="452628"/>
            <a:ext cx="1824300" cy="12345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Gill Sans"/>
              <a:buNone/>
              <a:defRPr sz="2400" b="0">
                <a:solidFill>
                  <a:schemeClr val="dk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171449" y="130302"/>
            <a:ext cx="6398400" cy="4882800"/>
          </a:xfrm>
          <a:prstGeom prst="rect">
            <a:avLst/>
          </a:prstGeom>
          <a:solidFill>
            <a:srgbClr val="BFB9B9"/>
          </a:solidFill>
          <a:ln>
            <a:noFill/>
          </a:ln>
        </p:spPr>
        <p:txBody>
          <a:bodyPr spcFirstLastPara="1" wrap="square" lIns="91425" tIns="45700" rIns="91425" bIns="45700" anchor="t" anchorCtr="0">
            <a:noAutofit/>
          </a:bodyPr>
          <a:lstStyle>
            <a:lvl1pPr marR="0" lvl="0" algn="l" rtl="0">
              <a:lnSpc>
                <a:spcPct val="100000"/>
              </a:lnSpc>
              <a:spcBef>
                <a:spcPts val="900"/>
              </a:spcBef>
              <a:spcAft>
                <a:spcPts val="0"/>
              </a:spcAft>
              <a:buClr>
                <a:srgbClr val="262626"/>
              </a:buClr>
              <a:buSzPts val="3200"/>
              <a:buFont typeface="Garamond"/>
              <a:buNone/>
              <a:defRPr sz="3200" b="0" i="0" u="none" strike="noStrike" cap="none">
                <a:solidFill>
                  <a:schemeClr val="dk1"/>
                </a:solidFill>
                <a:latin typeface="Gill Sans"/>
                <a:ea typeface="Gill Sans"/>
                <a:cs typeface="Gill Sans"/>
                <a:sym typeface="Gill Sans"/>
              </a:defRPr>
            </a:lvl1pPr>
            <a:lvl2pPr marR="0" lvl="1" algn="l" rtl="0">
              <a:lnSpc>
                <a:spcPct val="100000"/>
              </a:lnSpc>
              <a:spcBef>
                <a:spcPts val="500"/>
              </a:spcBef>
              <a:spcAft>
                <a:spcPts val="0"/>
              </a:spcAft>
              <a:buClr>
                <a:srgbClr val="262626"/>
              </a:buClr>
              <a:buSzPts val="2800"/>
              <a:buFont typeface="Garamond"/>
              <a:buNone/>
              <a:defRPr sz="2800" b="0" i="0" u="none" strike="noStrike" cap="none">
                <a:solidFill>
                  <a:schemeClr val="dk1"/>
                </a:solidFill>
                <a:latin typeface="Gill Sans"/>
                <a:ea typeface="Gill Sans"/>
                <a:cs typeface="Gill Sans"/>
                <a:sym typeface="Gill Sans"/>
              </a:defRPr>
            </a:lvl2pPr>
            <a:lvl3pPr marR="0" lvl="2" algn="l" rtl="0">
              <a:lnSpc>
                <a:spcPct val="100000"/>
              </a:lnSpc>
              <a:spcBef>
                <a:spcPts val="500"/>
              </a:spcBef>
              <a:spcAft>
                <a:spcPts val="0"/>
              </a:spcAft>
              <a:buClr>
                <a:srgbClr val="262626"/>
              </a:buClr>
              <a:buSzPts val="2400"/>
              <a:buFont typeface="Garamond"/>
              <a:buNone/>
              <a:defRPr sz="2400" b="0" i="0" u="none" strike="noStrike" cap="none">
                <a:solidFill>
                  <a:schemeClr val="dk1"/>
                </a:solidFill>
                <a:latin typeface="Gill Sans"/>
                <a:ea typeface="Gill Sans"/>
                <a:cs typeface="Gill Sans"/>
                <a:sym typeface="Gill Sans"/>
              </a:defRPr>
            </a:lvl3pPr>
            <a:lvl4pPr marR="0" lvl="3"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Gill Sans"/>
                <a:ea typeface="Gill Sans"/>
                <a:cs typeface="Gill Sans"/>
                <a:sym typeface="Gill Sans"/>
              </a:defRPr>
            </a:lvl4pPr>
            <a:lvl5pPr marR="0" lvl="4"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Gill Sans"/>
                <a:ea typeface="Gill Sans"/>
                <a:cs typeface="Gill Sans"/>
                <a:sym typeface="Gill Sans"/>
              </a:defRPr>
            </a:lvl5pPr>
            <a:lvl6pPr marR="0" lvl="5"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Gill Sans"/>
                <a:ea typeface="Gill Sans"/>
                <a:cs typeface="Gill Sans"/>
                <a:sym typeface="Gill Sans"/>
              </a:defRPr>
            </a:lvl6pPr>
            <a:lvl7pPr marR="0" lvl="6"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Gill Sans"/>
                <a:ea typeface="Gill Sans"/>
                <a:cs typeface="Gill Sans"/>
                <a:sym typeface="Gill Sans"/>
              </a:defRPr>
            </a:lvl7pPr>
            <a:lvl8pPr marR="0" lvl="7"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Gill Sans"/>
                <a:ea typeface="Gill Sans"/>
                <a:cs typeface="Gill Sans"/>
                <a:sym typeface="Gill Sans"/>
              </a:defRPr>
            </a:lvl8pPr>
            <a:lvl9pPr marR="0" lvl="8"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Gill Sans"/>
                <a:ea typeface="Gill Sans"/>
                <a:cs typeface="Gill Sans"/>
                <a:sym typeface="Gill Sans"/>
              </a:defRPr>
            </a:lvl9pPr>
          </a:lstStyle>
          <a:p>
            <a:endParaRPr/>
          </a:p>
        </p:txBody>
      </p:sp>
      <p:sp>
        <p:nvSpPr>
          <p:cNvPr id="86" name="Google Shape;86;p10"/>
          <p:cNvSpPr txBox="1">
            <a:spLocks noGrp="1"/>
          </p:cNvSpPr>
          <p:nvPr>
            <p:ph type="body" idx="1"/>
          </p:nvPr>
        </p:nvSpPr>
        <p:spPr>
          <a:xfrm>
            <a:off x="6972300" y="1714500"/>
            <a:ext cx="1824300" cy="26265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300"/>
              <a:buNone/>
              <a:defRPr sz="1300">
                <a:solidFill>
                  <a:schemeClr val="dk1"/>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87" name="Google Shape;87;p10"/>
          <p:cNvSpPr txBox="1">
            <a:spLocks noGrp="1"/>
          </p:cNvSpPr>
          <p:nvPr>
            <p:ph type="dt" idx="10"/>
          </p:nvPr>
        </p:nvSpPr>
        <p:spPr>
          <a:xfrm>
            <a:off x="312142" y="4726745"/>
            <a:ext cx="2057400" cy="205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2596896" y="4726745"/>
            <a:ext cx="3950100" cy="2058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900">
                <a:solidFill>
                  <a:srgbClr val="FFFFFF"/>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7797546" y="4732020"/>
            <a:ext cx="1097400" cy="2058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900">
                <a:solidFill>
                  <a:srgbClr val="3F3F3F"/>
                </a:solidFill>
                <a:latin typeface="Gill Sans"/>
                <a:ea typeface="Gill Sans"/>
                <a:cs typeface="Gill Sans"/>
                <a:sym typeface="Gill Sans"/>
              </a:defRPr>
            </a:lvl1pPr>
            <a:lvl2pPr marL="0" lvl="1" indent="0" algn="r">
              <a:spcBef>
                <a:spcPts val="0"/>
              </a:spcBef>
              <a:buNone/>
              <a:defRPr sz="900">
                <a:solidFill>
                  <a:srgbClr val="3F3F3F"/>
                </a:solidFill>
                <a:latin typeface="Gill Sans"/>
                <a:ea typeface="Gill Sans"/>
                <a:cs typeface="Gill Sans"/>
                <a:sym typeface="Gill Sans"/>
              </a:defRPr>
            </a:lvl2pPr>
            <a:lvl3pPr marL="0" lvl="2" indent="0" algn="r">
              <a:spcBef>
                <a:spcPts val="0"/>
              </a:spcBef>
              <a:buNone/>
              <a:defRPr sz="900">
                <a:solidFill>
                  <a:srgbClr val="3F3F3F"/>
                </a:solidFill>
                <a:latin typeface="Gill Sans"/>
                <a:ea typeface="Gill Sans"/>
                <a:cs typeface="Gill Sans"/>
                <a:sym typeface="Gill Sans"/>
              </a:defRPr>
            </a:lvl3pPr>
            <a:lvl4pPr marL="0" lvl="3" indent="0" algn="r">
              <a:spcBef>
                <a:spcPts val="0"/>
              </a:spcBef>
              <a:buNone/>
              <a:defRPr sz="900">
                <a:solidFill>
                  <a:srgbClr val="3F3F3F"/>
                </a:solidFill>
                <a:latin typeface="Gill Sans"/>
                <a:ea typeface="Gill Sans"/>
                <a:cs typeface="Gill Sans"/>
                <a:sym typeface="Gill Sans"/>
              </a:defRPr>
            </a:lvl4pPr>
            <a:lvl5pPr marL="0" lvl="4" indent="0" algn="r">
              <a:spcBef>
                <a:spcPts val="0"/>
              </a:spcBef>
              <a:buNone/>
              <a:defRPr sz="900">
                <a:solidFill>
                  <a:srgbClr val="3F3F3F"/>
                </a:solidFill>
                <a:latin typeface="Gill Sans"/>
                <a:ea typeface="Gill Sans"/>
                <a:cs typeface="Gill Sans"/>
                <a:sym typeface="Gill Sans"/>
              </a:defRPr>
            </a:lvl5pPr>
            <a:lvl6pPr marL="0" lvl="5" indent="0" algn="r">
              <a:spcBef>
                <a:spcPts val="0"/>
              </a:spcBef>
              <a:buNone/>
              <a:defRPr sz="900">
                <a:solidFill>
                  <a:srgbClr val="3F3F3F"/>
                </a:solidFill>
                <a:latin typeface="Gill Sans"/>
                <a:ea typeface="Gill Sans"/>
                <a:cs typeface="Gill Sans"/>
                <a:sym typeface="Gill Sans"/>
              </a:defRPr>
            </a:lvl6pPr>
            <a:lvl7pPr marL="0" lvl="6" indent="0" algn="r">
              <a:spcBef>
                <a:spcPts val="0"/>
              </a:spcBef>
              <a:buNone/>
              <a:defRPr sz="900">
                <a:solidFill>
                  <a:srgbClr val="3F3F3F"/>
                </a:solidFill>
                <a:latin typeface="Gill Sans"/>
                <a:ea typeface="Gill Sans"/>
                <a:cs typeface="Gill Sans"/>
                <a:sym typeface="Gill Sans"/>
              </a:defRPr>
            </a:lvl7pPr>
            <a:lvl8pPr marL="0" lvl="7" indent="0" algn="r">
              <a:spcBef>
                <a:spcPts val="0"/>
              </a:spcBef>
              <a:buNone/>
              <a:defRPr sz="900">
                <a:solidFill>
                  <a:srgbClr val="3F3F3F"/>
                </a:solidFill>
                <a:latin typeface="Gill Sans"/>
                <a:ea typeface="Gill Sans"/>
                <a:cs typeface="Gill Sans"/>
                <a:sym typeface="Gill Sans"/>
              </a:defRPr>
            </a:lvl8pPr>
            <a:lvl9pPr marL="0" lvl="8" indent="0" algn="r">
              <a:spcBef>
                <a:spcPts val="0"/>
              </a:spcBef>
              <a:buNone/>
              <a:defRPr sz="900">
                <a:solidFill>
                  <a:srgbClr val="3F3F3F"/>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5"/>
        <p:cNvGrpSpPr/>
        <p:nvPr/>
      </p:nvGrpSpPr>
      <p:grpSpPr>
        <a:xfrm>
          <a:off x="0" y="0"/>
          <a:ext cx="0" cy="0"/>
          <a:chOff x="0" y="0"/>
          <a:chExt cx="0" cy="0"/>
        </a:xfrm>
      </p:grpSpPr>
      <p:sp>
        <p:nvSpPr>
          <p:cNvPr id="6" name="Google Shape;6;p1"/>
          <p:cNvSpPr/>
          <p:nvPr/>
        </p:nvSpPr>
        <p:spPr>
          <a:xfrm>
            <a:off x="176022" y="130302"/>
            <a:ext cx="8792100" cy="4882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292608" y="219456"/>
            <a:ext cx="8558700" cy="470460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731520" y="481945"/>
            <a:ext cx="7680900" cy="1028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4000"/>
              <a:buFont typeface="Gill Sans"/>
              <a:buNone/>
              <a:defRPr sz="40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731520" y="1577340"/>
            <a:ext cx="7680900" cy="29490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900"/>
              </a:spcBef>
              <a:spcAft>
                <a:spcPts val="0"/>
              </a:spcAft>
              <a:buClr>
                <a:srgbClr val="262626"/>
              </a:buClr>
              <a:buSzPts val="1800"/>
              <a:buFont typeface="Garamond"/>
              <a:buChar char="◦"/>
              <a:defRPr sz="1800" b="0" i="0" u="none" strike="noStrike" cap="none">
                <a:solidFill>
                  <a:schemeClr val="dk1"/>
                </a:solidFill>
                <a:latin typeface="Gill Sans"/>
                <a:ea typeface="Gill Sans"/>
                <a:cs typeface="Gill Sans"/>
                <a:sym typeface="Gill Sans"/>
              </a:defRPr>
            </a:lvl1pPr>
            <a:lvl2pPr marL="914400" marR="0" lvl="1" indent="-330200" algn="l" rtl="0">
              <a:lnSpc>
                <a:spcPct val="100000"/>
              </a:lnSpc>
              <a:spcBef>
                <a:spcPts val="500"/>
              </a:spcBef>
              <a:spcAft>
                <a:spcPts val="0"/>
              </a:spcAft>
              <a:buClr>
                <a:srgbClr val="262626"/>
              </a:buClr>
              <a:buSzPts val="1600"/>
              <a:buFont typeface="Garamond"/>
              <a:buChar char="◦"/>
              <a:defRPr sz="1600" b="0" i="0" u="none" strike="noStrike" cap="none">
                <a:solidFill>
                  <a:schemeClr val="dk1"/>
                </a:solidFill>
                <a:latin typeface="Gill Sans"/>
                <a:ea typeface="Gill Sans"/>
                <a:cs typeface="Gill Sans"/>
                <a:sym typeface="Gill Sans"/>
              </a:defRPr>
            </a:lvl2pPr>
            <a:lvl3pPr marL="1371600" marR="0" lvl="2"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Gill Sans"/>
                <a:ea typeface="Gill Sans"/>
                <a:cs typeface="Gill Sans"/>
                <a:sym typeface="Gill Sans"/>
              </a:defRPr>
            </a:lvl3pPr>
            <a:lvl4pPr marL="1828800" marR="0" lvl="3"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Gill Sans"/>
                <a:ea typeface="Gill Sans"/>
                <a:cs typeface="Gill Sans"/>
                <a:sym typeface="Gill Sans"/>
              </a:defRPr>
            </a:lvl4pPr>
            <a:lvl5pPr marL="2286000" marR="0" lvl="4"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Gill Sans"/>
                <a:ea typeface="Gill Sans"/>
                <a:cs typeface="Gill Sans"/>
                <a:sym typeface="Gill Sans"/>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Gill Sans"/>
                <a:ea typeface="Gill Sans"/>
                <a:cs typeface="Gill Sans"/>
                <a:sym typeface="Gill Sans"/>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Gill Sans"/>
                <a:ea typeface="Gill Sans"/>
                <a:cs typeface="Gill Sans"/>
                <a:sym typeface="Gill Sans"/>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Gill Sans"/>
                <a:ea typeface="Gill Sans"/>
                <a:cs typeface="Gill Sans"/>
                <a:sym typeface="Gill Sans"/>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Gill Sans"/>
                <a:ea typeface="Gill Sans"/>
                <a:cs typeface="Gill Sans"/>
                <a:sym typeface="Gill Sans"/>
              </a:defRPr>
            </a:lvl9pPr>
          </a:lstStyle>
          <a:p>
            <a:endParaRPr/>
          </a:p>
        </p:txBody>
      </p:sp>
      <p:sp>
        <p:nvSpPr>
          <p:cNvPr id="10" name="Google Shape;10;p1"/>
          <p:cNvSpPr txBox="1">
            <a:spLocks noGrp="1"/>
          </p:cNvSpPr>
          <p:nvPr>
            <p:ph type="dt" idx="10"/>
          </p:nvPr>
        </p:nvSpPr>
        <p:spPr>
          <a:xfrm>
            <a:off x="312142" y="4726745"/>
            <a:ext cx="2057400" cy="2058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1" name="Google Shape;11;p1"/>
          <p:cNvSpPr txBox="1">
            <a:spLocks noGrp="1"/>
          </p:cNvSpPr>
          <p:nvPr>
            <p:ph type="ftr" idx="11"/>
          </p:nvPr>
        </p:nvSpPr>
        <p:spPr>
          <a:xfrm>
            <a:off x="2596896" y="4726745"/>
            <a:ext cx="3950100" cy="2058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sldNum" idx="12"/>
          </p:nvPr>
        </p:nvSpPr>
        <p:spPr>
          <a:xfrm>
            <a:off x="7753042" y="4726745"/>
            <a:ext cx="1097400" cy="2058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900" b="0" i="0" u="none" strike="noStrike" cap="none">
                <a:solidFill>
                  <a:srgbClr val="3F3F3F"/>
                </a:solidFill>
                <a:latin typeface="Gill Sans"/>
                <a:ea typeface="Gill Sans"/>
                <a:cs typeface="Gill Sans"/>
                <a:sym typeface="Gill Sans"/>
              </a:defRPr>
            </a:lvl1pPr>
            <a:lvl2pPr marL="0" marR="0" lvl="1" indent="0" algn="r" rtl="0">
              <a:spcBef>
                <a:spcPts val="0"/>
              </a:spcBef>
              <a:buNone/>
              <a:defRPr sz="900" b="0" i="0" u="none" strike="noStrike" cap="none">
                <a:solidFill>
                  <a:srgbClr val="3F3F3F"/>
                </a:solidFill>
                <a:latin typeface="Gill Sans"/>
                <a:ea typeface="Gill Sans"/>
                <a:cs typeface="Gill Sans"/>
                <a:sym typeface="Gill Sans"/>
              </a:defRPr>
            </a:lvl2pPr>
            <a:lvl3pPr marL="0" marR="0" lvl="2" indent="0" algn="r" rtl="0">
              <a:spcBef>
                <a:spcPts val="0"/>
              </a:spcBef>
              <a:buNone/>
              <a:defRPr sz="900" b="0" i="0" u="none" strike="noStrike" cap="none">
                <a:solidFill>
                  <a:srgbClr val="3F3F3F"/>
                </a:solidFill>
                <a:latin typeface="Gill Sans"/>
                <a:ea typeface="Gill Sans"/>
                <a:cs typeface="Gill Sans"/>
                <a:sym typeface="Gill Sans"/>
              </a:defRPr>
            </a:lvl3pPr>
            <a:lvl4pPr marL="0" marR="0" lvl="3" indent="0" algn="r" rtl="0">
              <a:spcBef>
                <a:spcPts val="0"/>
              </a:spcBef>
              <a:buNone/>
              <a:defRPr sz="900" b="0" i="0" u="none" strike="noStrike" cap="none">
                <a:solidFill>
                  <a:srgbClr val="3F3F3F"/>
                </a:solidFill>
                <a:latin typeface="Gill Sans"/>
                <a:ea typeface="Gill Sans"/>
                <a:cs typeface="Gill Sans"/>
                <a:sym typeface="Gill Sans"/>
              </a:defRPr>
            </a:lvl4pPr>
            <a:lvl5pPr marL="0" marR="0" lvl="4" indent="0" algn="r" rtl="0">
              <a:spcBef>
                <a:spcPts val="0"/>
              </a:spcBef>
              <a:buNone/>
              <a:defRPr sz="900" b="0" i="0" u="none" strike="noStrike" cap="none">
                <a:solidFill>
                  <a:srgbClr val="3F3F3F"/>
                </a:solidFill>
                <a:latin typeface="Gill Sans"/>
                <a:ea typeface="Gill Sans"/>
                <a:cs typeface="Gill Sans"/>
                <a:sym typeface="Gill Sans"/>
              </a:defRPr>
            </a:lvl5pPr>
            <a:lvl6pPr marL="0" marR="0" lvl="5" indent="0" algn="r" rtl="0">
              <a:spcBef>
                <a:spcPts val="0"/>
              </a:spcBef>
              <a:buNone/>
              <a:defRPr sz="900" b="0" i="0" u="none" strike="noStrike" cap="none">
                <a:solidFill>
                  <a:srgbClr val="3F3F3F"/>
                </a:solidFill>
                <a:latin typeface="Gill Sans"/>
                <a:ea typeface="Gill Sans"/>
                <a:cs typeface="Gill Sans"/>
                <a:sym typeface="Gill Sans"/>
              </a:defRPr>
            </a:lvl6pPr>
            <a:lvl7pPr marL="0" marR="0" lvl="6" indent="0" algn="r" rtl="0">
              <a:spcBef>
                <a:spcPts val="0"/>
              </a:spcBef>
              <a:buNone/>
              <a:defRPr sz="900" b="0" i="0" u="none" strike="noStrike" cap="none">
                <a:solidFill>
                  <a:srgbClr val="3F3F3F"/>
                </a:solidFill>
                <a:latin typeface="Gill Sans"/>
                <a:ea typeface="Gill Sans"/>
                <a:cs typeface="Gill Sans"/>
                <a:sym typeface="Gill Sans"/>
              </a:defRPr>
            </a:lvl7pPr>
            <a:lvl8pPr marL="0" marR="0" lvl="7" indent="0" algn="r" rtl="0">
              <a:spcBef>
                <a:spcPts val="0"/>
              </a:spcBef>
              <a:buNone/>
              <a:defRPr sz="900" b="0" i="0" u="none" strike="noStrike" cap="none">
                <a:solidFill>
                  <a:srgbClr val="3F3F3F"/>
                </a:solidFill>
                <a:latin typeface="Gill Sans"/>
                <a:ea typeface="Gill Sans"/>
                <a:cs typeface="Gill Sans"/>
                <a:sym typeface="Gill Sans"/>
              </a:defRPr>
            </a:lvl8pPr>
            <a:lvl9pPr marL="0" marR="0" lvl="8" indent="0" algn="r" rtl="0">
              <a:spcBef>
                <a:spcPts val="0"/>
              </a:spcBef>
              <a:buNone/>
              <a:defRPr sz="900" b="0" i="0" u="none" strike="noStrike" cap="none">
                <a:solidFill>
                  <a:srgbClr val="3F3F3F"/>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www.fpga4student.com/2017/04/verilog-code-for-16-bit-risc-processor.html"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3866"/>
        </a:solidFill>
        <a:effectLst/>
      </p:bgPr>
    </p:bg>
    <p:spTree>
      <p:nvGrpSpPr>
        <p:cNvPr id="1" name="Shape 109"/>
        <p:cNvGrpSpPr/>
        <p:nvPr/>
      </p:nvGrpSpPr>
      <p:grpSpPr>
        <a:xfrm>
          <a:off x="0" y="0"/>
          <a:ext cx="0" cy="0"/>
          <a:chOff x="0" y="0"/>
          <a:chExt cx="0" cy="0"/>
        </a:xfrm>
      </p:grpSpPr>
      <p:sp>
        <p:nvSpPr>
          <p:cNvPr id="110" name="Google Shape;110;p14"/>
          <p:cNvSpPr txBox="1"/>
          <p:nvPr/>
        </p:nvSpPr>
        <p:spPr>
          <a:xfrm>
            <a:off x="1174800" y="1306350"/>
            <a:ext cx="6910800" cy="415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endParaRPr sz="1500" b="1">
              <a:solidFill>
                <a:schemeClr val="dk1"/>
              </a:solidFill>
            </a:endParaRPr>
          </a:p>
        </p:txBody>
      </p:sp>
      <p:sp>
        <p:nvSpPr>
          <p:cNvPr id="111" name="Google Shape;111;p14"/>
          <p:cNvSpPr txBox="1"/>
          <p:nvPr/>
        </p:nvSpPr>
        <p:spPr>
          <a:xfrm>
            <a:off x="1821450" y="1987350"/>
            <a:ext cx="5617500" cy="492600"/>
          </a:xfrm>
          <a:prstGeom prst="rect">
            <a:avLst/>
          </a:prstGeom>
          <a:noFill/>
          <a:ln>
            <a:noFill/>
          </a:ln>
          <a:effectLst>
            <a:outerShdw blurRad="57150" dist="19050" dir="5400000" algn="bl" rotWithShape="0">
              <a:srgbClr val="000000">
                <a:alpha val="71000"/>
              </a:srgbClr>
            </a:outerShdw>
          </a:effectLst>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endParaRPr sz="2000" b="1" u="sng">
              <a:solidFill>
                <a:srgbClr val="053866"/>
              </a:solidFill>
            </a:endParaRPr>
          </a:p>
        </p:txBody>
      </p:sp>
      <p:sp>
        <p:nvSpPr>
          <p:cNvPr id="112" name="Google Shape;112;p14"/>
          <p:cNvSpPr txBox="1"/>
          <p:nvPr/>
        </p:nvSpPr>
        <p:spPr>
          <a:xfrm>
            <a:off x="679200" y="405300"/>
            <a:ext cx="7785600" cy="6324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900"/>
              </a:spcBef>
              <a:spcAft>
                <a:spcPts val="0"/>
              </a:spcAft>
              <a:buNone/>
            </a:pPr>
            <a:r>
              <a:rPr lang="en" sz="2000" b="1" dirty="0">
                <a:solidFill>
                  <a:schemeClr val="dk1"/>
                </a:solidFill>
                <a:latin typeface="Times New Roman"/>
                <a:ea typeface="Times New Roman"/>
                <a:cs typeface="Times New Roman"/>
                <a:sym typeface="Times New Roman"/>
              </a:rPr>
              <a:t>Basic 16 Bit SIMD Processor </a:t>
            </a:r>
            <a:endParaRPr sz="1000" b="1" dirty="0">
              <a:solidFill>
                <a:srgbClr val="C00000"/>
              </a:solidFill>
            </a:endParaRPr>
          </a:p>
          <a:p>
            <a:pPr marL="0" lvl="0" indent="0" algn="ctr" rtl="0">
              <a:lnSpc>
                <a:spcPct val="115000"/>
              </a:lnSpc>
              <a:spcBef>
                <a:spcPts val="900"/>
              </a:spcBef>
              <a:spcAft>
                <a:spcPts val="0"/>
              </a:spcAft>
              <a:buClr>
                <a:schemeClr val="dk1"/>
              </a:buClr>
              <a:buSzPts val="1100"/>
              <a:buFont typeface="Arial"/>
              <a:buNone/>
            </a:pPr>
            <a:r>
              <a:rPr lang="en" sz="1000" b="1" dirty="0">
                <a:solidFill>
                  <a:srgbClr val="C00000"/>
                </a:solidFill>
              </a:rPr>
              <a:t>(Special Assignment : </a:t>
            </a:r>
            <a:r>
              <a:rPr lang="en" sz="1000" b="1" i="1" dirty="0">
                <a:solidFill>
                  <a:srgbClr val="C00000"/>
                </a:solidFill>
              </a:rPr>
              <a:t>2EC601 - Computer Architecture</a:t>
            </a:r>
            <a:r>
              <a:rPr lang="en" sz="1000" b="1" dirty="0">
                <a:solidFill>
                  <a:srgbClr val="C00000"/>
                </a:solidFill>
              </a:rPr>
              <a:t>)</a:t>
            </a:r>
            <a:endParaRPr sz="1000" b="1" dirty="0">
              <a:solidFill>
                <a:srgbClr val="C00000"/>
              </a:solidFill>
            </a:endParaRPr>
          </a:p>
          <a:p>
            <a:pPr marL="0" lvl="0" indent="0" algn="ctr" rtl="0">
              <a:lnSpc>
                <a:spcPct val="115000"/>
              </a:lnSpc>
              <a:spcBef>
                <a:spcPts val="1800"/>
              </a:spcBef>
              <a:spcAft>
                <a:spcPts val="0"/>
              </a:spcAft>
              <a:buNone/>
            </a:pPr>
            <a:r>
              <a:rPr lang="en" sz="1000" b="1" dirty="0">
                <a:solidFill>
                  <a:srgbClr val="C00000"/>
                </a:solidFill>
              </a:rPr>
              <a:t>SANIKA JOSHI </a:t>
            </a:r>
            <a:r>
              <a:rPr lang="en" sz="1000" b="1" dirty="0">
                <a:solidFill>
                  <a:schemeClr val="dk1"/>
                </a:solidFill>
              </a:rPr>
              <a:t>(18BEC046)</a:t>
            </a:r>
            <a:endParaRPr sz="1000" b="1" dirty="0">
              <a:solidFill>
                <a:schemeClr val="dk1"/>
              </a:solidFill>
            </a:endParaRPr>
          </a:p>
          <a:p>
            <a:pPr marL="0" lvl="0" indent="0" algn="ctr" rtl="0">
              <a:lnSpc>
                <a:spcPct val="115000"/>
              </a:lnSpc>
              <a:spcBef>
                <a:spcPts val="1200"/>
              </a:spcBef>
              <a:spcAft>
                <a:spcPts val="0"/>
              </a:spcAft>
              <a:buNone/>
            </a:pPr>
            <a:r>
              <a:rPr lang="en" sz="1000" b="1" dirty="0">
                <a:solidFill>
                  <a:schemeClr val="dk1"/>
                </a:solidFill>
              </a:rPr>
              <a:t> </a:t>
            </a:r>
            <a:r>
              <a:rPr lang="en" sz="1000" b="1" dirty="0">
                <a:solidFill>
                  <a:srgbClr val="C00000"/>
                </a:solidFill>
              </a:rPr>
              <a:t>VIMOLI MEHTA </a:t>
            </a:r>
            <a:r>
              <a:rPr lang="en" sz="1000" b="1" dirty="0">
                <a:solidFill>
                  <a:schemeClr val="dk1"/>
                </a:solidFill>
              </a:rPr>
              <a:t>(18BEC056)</a:t>
            </a:r>
            <a:endParaRPr sz="1000" b="1" dirty="0">
              <a:solidFill>
                <a:schemeClr val="dk1"/>
              </a:solidFill>
            </a:endParaRPr>
          </a:p>
          <a:p>
            <a:pPr marL="0" lvl="0" indent="0" algn="ctr" rtl="0">
              <a:lnSpc>
                <a:spcPct val="115000"/>
              </a:lnSpc>
              <a:spcBef>
                <a:spcPts val="1200"/>
              </a:spcBef>
              <a:spcAft>
                <a:spcPts val="0"/>
              </a:spcAft>
              <a:buNone/>
            </a:pPr>
            <a:r>
              <a:rPr lang="en" sz="1000" b="1" dirty="0">
                <a:solidFill>
                  <a:srgbClr val="C00000"/>
                </a:solidFill>
              </a:rPr>
              <a:t> SUYASH MALIK </a:t>
            </a:r>
            <a:r>
              <a:rPr lang="en" sz="1000" b="1" dirty="0">
                <a:solidFill>
                  <a:schemeClr val="dk1"/>
                </a:solidFill>
              </a:rPr>
              <a:t>(18BEC112)</a:t>
            </a:r>
            <a:endParaRPr sz="1000" b="1" dirty="0">
              <a:solidFill>
                <a:schemeClr val="dk1"/>
              </a:solidFill>
            </a:endParaRPr>
          </a:p>
          <a:p>
            <a:pPr marL="0" lvl="0" indent="0" algn="ctr" rtl="0">
              <a:lnSpc>
                <a:spcPct val="115000"/>
              </a:lnSpc>
              <a:spcBef>
                <a:spcPts val="900"/>
              </a:spcBef>
              <a:spcAft>
                <a:spcPts val="0"/>
              </a:spcAft>
              <a:buClr>
                <a:schemeClr val="dk1"/>
              </a:buClr>
              <a:buSzPts val="1100"/>
              <a:buFont typeface="Arial"/>
              <a:buNone/>
            </a:pPr>
            <a:r>
              <a:rPr lang="en" sz="1000" b="1" dirty="0">
                <a:solidFill>
                  <a:srgbClr val="C00000"/>
                </a:solidFill>
              </a:rPr>
              <a:t> DEHIT TRIVEDI</a:t>
            </a:r>
            <a:r>
              <a:rPr lang="en" sz="1000" b="1" dirty="0">
                <a:solidFill>
                  <a:schemeClr val="dk1"/>
                </a:solidFill>
              </a:rPr>
              <a:t> (18BEC119)</a:t>
            </a:r>
            <a:endParaRPr sz="1000" b="1" dirty="0">
              <a:solidFill>
                <a:schemeClr val="dk1"/>
              </a:solidFill>
            </a:endParaRPr>
          </a:p>
          <a:p>
            <a:pPr marL="0" lvl="0" indent="0" algn="ctr" rtl="0">
              <a:lnSpc>
                <a:spcPct val="115000"/>
              </a:lnSpc>
              <a:spcBef>
                <a:spcPts val="900"/>
              </a:spcBef>
              <a:spcAft>
                <a:spcPts val="0"/>
              </a:spcAft>
              <a:buClr>
                <a:schemeClr val="dk1"/>
              </a:buClr>
              <a:buSzPts val="1100"/>
              <a:buFont typeface="Arial"/>
              <a:buNone/>
            </a:pPr>
            <a:r>
              <a:rPr lang="en" sz="1000" b="1" dirty="0">
                <a:solidFill>
                  <a:schemeClr val="dk1"/>
                </a:solidFill>
              </a:rPr>
              <a:t>Department of Electronics &amp; Communication Engineering,</a:t>
            </a:r>
            <a:endParaRPr sz="1000" b="1" dirty="0">
              <a:solidFill>
                <a:schemeClr val="dk1"/>
              </a:solidFill>
            </a:endParaRPr>
          </a:p>
          <a:p>
            <a:pPr marL="0" lvl="0" indent="0" algn="ctr" rtl="0">
              <a:lnSpc>
                <a:spcPct val="115000"/>
              </a:lnSpc>
              <a:spcBef>
                <a:spcPts val="900"/>
              </a:spcBef>
              <a:spcAft>
                <a:spcPts val="0"/>
              </a:spcAft>
              <a:buClr>
                <a:schemeClr val="dk1"/>
              </a:buClr>
              <a:buSzPts val="1100"/>
              <a:buFont typeface="Arial"/>
              <a:buNone/>
            </a:pPr>
            <a:r>
              <a:rPr lang="en" sz="1000" b="1" dirty="0">
                <a:solidFill>
                  <a:schemeClr val="dk1"/>
                </a:solidFill>
              </a:rPr>
              <a:t>Institute of Technology, Nirma University, Ahmedabad, INDIA</a:t>
            </a:r>
            <a:endParaRPr sz="1000" b="1" dirty="0">
              <a:solidFill>
                <a:schemeClr val="dk1"/>
              </a:solidFill>
            </a:endParaRPr>
          </a:p>
          <a:p>
            <a:pPr marL="0" lvl="0" indent="0" algn="ctr" rtl="0">
              <a:lnSpc>
                <a:spcPct val="115000"/>
              </a:lnSpc>
              <a:spcBef>
                <a:spcPts val="900"/>
              </a:spcBef>
              <a:spcAft>
                <a:spcPts val="0"/>
              </a:spcAft>
              <a:buClr>
                <a:schemeClr val="dk1"/>
              </a:buClr>
              <a:buSzPts val="1100"/>
              <a:buFont typeface="Arial"/>
              <a:buNone/>
            </a:pPr>
            <a:r>
              <a:rPr lang="en" sz="1900" b="1" dirty="0">
                <a:solidFill>
                  <a:srgbClr val="1B43C5"/>
                </a:solidFill>
              </a:rPr>
              <a:t>Prepared by:</a:t>
            </a:r>
            <a:endParaRPr sz="1900" b="1" dirty="0">
              <a:solidFill>
                <a:srgbClr val="1B43C5"/>
              </a:solidFill>
            </a:endParaRPr>
          </a:p>
          <a:p>
            <a:pPr marL="0" lvl="0" indent="0" algn="ctr" rtl="0">
              <a:lnSpc>
                <a:spcPct val="115000"/>
              </a:lnSpc>
              <a:spcBef>
                <a:spcPts val="1800"/>
              </a:spcBef>
              <a:spcAft>
                <a:spcPts val="0"/>
              </a:spcAft>
              <a:buClr>
                <a:schemeClr val="dk1"/>
              </a:buClr>
              <a:buSzPts val="1100"/>
              <a:buFont typeface="Arial"/>
              <a:buNone/>
            </a:pPr>
            <a:r>
              <a:rPr lang="en" sz="1000" b="1" dirty="0">
                <a:solidFill>
                  <a:srgbClr val="C00000"/>
                </a:solidFill>
                <a:latin typeface="Verdana"/>
                <a:ea typeface="Verdana"/>
                <a:cs typeface="Verdana"/>
                <a:sym typeface="Verdana"/>
              </a:rPr>
              <a:t> SANIKA JOSHI </a:t>
            </a:r>
            <a:r>
              <a:rPr lang="en" sz="1000" b="1" dirty="0">
                <a:solidFill>
                  <a:schemeClr val="dk1"/>
                </a:solidFill>
                <a:latin typeface="Verdana"/>
                <a:ea typeface="Verdana"/>
                <a:cs typeface="Verdana"/>
                <a:sym typeface="Verdana"/>
              </a:rPr>
              <a:t>(18BEC046)</a:t>
            </a:r>
            <a:endParaRPr sz="1000" b="1" dirty="0">
              <a:solidFill>
                <a:schemeClr val="dk1"/>
              </a:solidFill>
              <a:latin typeface="Verdana"/>
              <a:ea typeface="Verdana"/>
              <a:cs typeface="Verdana"/>
              <a:sym typeface="Verdana"/>
            </a:endParaRPr>
          </a:p>
          <a:p>
            <a:pPr marL="0" lvl="0" indent="0" algn="ctr" rtl="0">
              <a:lnSpc>
                <a:spcPct val="115000"/>
              </a:lnSpc>
              <a:spcBef>
                <a:spcPts val="1200"/>
              </a:spcBef>
              <a:spcAft>
                <a:spcPts val="0"/>
              </a:spcAft>
              <a:buClr>
                <a:schemeClr val="dk1"/>
              </a:buClr>
              <a:buSzPts val="1100"/>
              <a:buFont typeface="Arial"/>
              <a:buNone/>
            </a:pPr>
            <a:r>
              <a:rPr lang="en" sz="1000" b="1" dirty="0">
                <a:solidFill>
                  <a:schemeClr val="dk1"/>
                </a:solidFill>
                <a:latin typeface="Verdana"/>
                <a:ea typeface="Verdana"/>
                <a:cs typeface="Verdana"/>
                <a:sym typeface="Verdana"/>
              </a:rPr>
              <a:t> </a:t>
            </a:r>
            <a:r>
              <a:rPr lang="en" sz="1000" b="1" dirty="0">
                <a:solidFill>
                  <a:srgbClr val="C00000"/>
                </a:solidFill>
                <a:latin typeface="Verdana"/>
                <a:ea typeface="Verdana"/>
                <a:cs typeface="Verdana"/>
                <a:sym typeface="Verdana"/>
              </a:rPr>
              <a:t>VIMOLI MEHTA </a:t>
            </a:r>
            <a:r>
              <a:rPr lang="en" sz="1000" b="1" dirty="0">
                <a:solidFill>
                  <a:schemeClr val="dk1"/>
                </a:solidFill>
                <a:latin typeface="Verdana"/>
                <a:ea typeface="Verdana"/>
                <a:cs typeface="Verdana"/>
                <a:sym typeface="Verdana"/>
              </a:rPr>
              <a:t>(18BEC056)</a:t>
            </a:r>
            <a:endParaRPr sz="1000" b="1" dirty="0">
              <a:solidFill>
                <a:schemeClr val="dk1"/>
              </a:solidFill>
              <a:latin typeface="Verdana"/>
              <a:ea typeface="Verdana"/>
              <a:cs typeface="Verdana"/>
              <a:sym typeface="Verdana"/>
            </a:endParaRPr>
          </a:p>
          <a:p>
            <a:pPr marL="0" lvl="0" indent="0" algn="ctr" rtl="0">
              <a:lnSpc>
                <a:spcPct val="115000"/>
              </a:lnSpc>
              <a:spcBef>
                <a:spcPts val="1200"/>
              </a:spcBef>
              <a:spcAft>
                <a:spcPts val="0"/>
              </a:spcAft>
              <a:buClr>
                <a:schemeClr val="dk1"/>
              </a:buClr>
              <a:buSzPts val="1100"/>
              <a:buFont typeface="Arial"/>
              <a:buNone/>
            </a:pPr>
            <a:r>
              <a:rPr lang="en" sz="1000" b="1" dirty="0">
                <a:solidFill>
                  <a:srgbClr val="C00000"/>
                </a:solidFill>
                <a:latin typeface="Verdana"/>
                <a:ea typeface="Verdana"/>
                <a:cs typeface="Verdana"/>
                <a:sym typeface="Verdana"/>
              </a:rPr>
              <a:t> SUYASH MALIK </a:t>
            </a:r>
            <a:r>
              <a:rPr lang="en" sz="1000" b="1" dirty="0">
                <a:solidFill>
                  <a:schemeClr val="dk1"/>
                </a:solidFill>
                <a:latin typeface="Verdana"/>
                <a:ea typeface="Verdana"/>
                <a:cs typeface="Verdana"/>
                <a:sym typeface="Verdana"/>
              </a:rPr>
              <a:t>(18BEC112)</a:t>
            </a:r>
            <a:endParaRPr sz="1000" b="1" dirty="0">
              <a:solidFill>
                <a:schemeClr val="dk1"/>
              </a:solidFill>
              <a:latin typeface="Verdana"/>
              <a:ea typeface="Verdana"/>
              <a:cs typeface="Verdana"/>
              <a:sym typeface="Verdana"/>
            </a:endParaRPr>
          </a:p>
          <a:p>
            <a:pPr marL="0" lvl="0" indent="0" algn="ctr" rtl="0">
              <a:lnSpc>
                <a:spcPct val="115000"/>
              </a:lnSpc>
              <a:spcBef>
                <a:spcPts val="900"/>
              </a:spcBef>
              <a:spcAft>
                <a:spcPts val="0"/>
              </a:spcAft>
              <a:buClr>
                <a:schemeClr val="dk1"/>
              </a:buClr>
              <a:buSzPts val="1100"/>
              <a:buFont typeface="Arial"/>
              <a:buNone/>
            </a:pPr>
            <a:r>
              <a:rPr lang="en" sz="1000" b="1" dirty="0">
                <a:solidFill>
                  <a:srgbClr val="C00000"/>
                </a:solidFill>
                <a:latin typeface="Verdana"/>
                <a:ea typeface="Verdana"/>
                <a:cs typeface="Verdana"/>
                <a:sym typeface="Verdana"/>
              </a:rPr>
              <a:t> DEHIT TRIVEDI</a:t>
            </a:r>
            <a:r>
              <a:rPr lang="en" sz="1000" b="1" dirty="0">
                <a:solidFill>
                  <a:schemeClr val="dk1"/>
                </a:solidFill>
                <a:latin typeface="Verdana"/>
                <a:ea typeface="Verdana"/>
                <a:cs typeface="Verdana"/>
                <a:sym typeface="Verdana"/>
              </a:rPr>
              <a:t> (18BEC119)</a:t>
            </a:r>
            <a:endParaRPr sz="1000" b="1" dirty="0">
              <a:solidFill>
                <a:schemeClr val="dk1"/>
              </a:solidFill>
              <a:latin typeface="Verdana"/>
              <a:ea typeface="Verdana"/>
              <a:cs typeface="Verdana"/>
              <a:sym typeface="Verdana"/>
            </a:endParaRPr>
          </a:p>
          <a:p>
            <a:pPr marL="0" lvl="0" indent="0" algn="l" rtl="0">
              <a:lnSpc>
                <a:spcPct val="115000"/>
              </a:lnSpc>
              <a:spcBef>
                <a:spcPts val="900"/>
              </a:spcBef>
              <a:spcAft>
                <a:spcPts val="0"/>
              </a:spcAft>
              <a:buClr>
                <a:schemeClr val="dk1"/>
              </a:buClr>
              <a:buSzPts val="1100"/>
              <a:buFont typeface="Arial"/>
              <a:buNone/>
            </a:pPr>
            <a:endParaRPr sz="1000" b="1" dirty="0">
              <a:solidFill>
                <a:srgbClr val="1B43C5"/>
              </a:solidFill>
            </a:endParaRPr>
          </a:p>
          <a:p>
            <a:pPr marL="0" lvl="0" indent="0" algn="l" rtl="0">
              <a:lnSpc>
                <a:spcPct val="115000"/>
              </a:lnSpc>
              <a:spcBef>
                <a:spcPts val="900"/>
              </a:spcBef>
              <a:spcAft>
                <a:spcPts val="0"/>
              </a:spcAft>
              <a:buClr>
                <a:schemeClr val="dk1"/>
              </a:buClr>
              <a:buSzPts val="1100"/>
              <a:buFont typeface="Arial"/>
              <a:buNone/>
            </a:pPr>
            <a:endParaRPr sz="1000" b="1" dirty="0">
              <a:solidFill>
                <a:srgbClr val="1B43C5"/>
              </a:solidFill>
            </a:endParaRPr>
          </a:p>
          <a:p>
            <a:pPr marL="0" lvl="0" indent="0" algn="l" rtl="0">
              <a:lnSpc>
                <a:spcPct val="115000"/>
              </a:lnSpc>
              <a:spcBef>
                <a:spcPts val="900"/>
              </a:spcBef>
              <a:spcAft>
                <a:spcPts val="0"/>
              </a:spcAft>
              <a:buClr>
                <a:schemeClr val="dk1"/>
              </a:buClr>
              <a:buSzPts val="1100"/>
              <a:buFont typeface="Arial"/>
              <a:buNone/>
            </a:pPr>
            <a:endParaRPr sz="1000" b="1" dirty="0">
              <a:solidFill>
                <a:srgbClr val="1B43C5"/>
              </a:solidFill>
            </a:endParaRPr>
          </a:p>
          <a:p>
            <a:pPr marL="0" lvl="0" indent="0" algn="l" rtl="0">
              <a:lnSpc>
                <a:spcPct val="115000"/>
              </a:lnSpc>
              <a:spcBef>
                <a:spcPts val="900"/>
              </a:spcBef>
              <a:spcAft>
                <a:spcPts val="0"/>
              </a:spcAft>
              <a:buClr>
                <a:schemeClr val="dk1"/>
              </a:buClr>
              <a:buSzPts val="1100"/>
              <a:buFont typeface="Arial"/>
              <a:buNone/>
            </a:pPr>
            <a:endParaRPr sz="1000" b="1" dirty="0">
              <a:solidFill>
                <a:srgbClr val="1B43C5"/>
              </a:solidFill>
            </a:endParaRPr>
          </a:p>
          <a:p>
            <a:pPr marL="0" lvl="0" indent="0" algn="l" rtl="0">
              <a:lnSpc>
                <a:spcPct val="115000"/>
              </a:lnSpc>
              <a:spcBef>
                <a:spcPts val="900"/>
              </a:spcBef>
              <a:spcAft>
                <a:spcPts val="0"/>
              </a:spcAft>
              <a:buClr>
                <a:schemeClr val="dk1"/>
              </a:buClr>
              <a:buSzPts val="1100"/>
              <a:buFont typeface="Arial"/>
              <a:buNone/>
            </a:pPr>
            <a:endParaRPr sz="1000" b="1" dirty="0">
              <a:solidFill>
                <a:srgbClr val="1B43C5"/>
              </a:solidFill>
            </a:endParaRPr>
          </a:p>
          <a:p>
            <a:pPr marL="0" lvl="0" indent="0" algn="l" rtl="0">
              <a:lnSpc>
                <a:spcPct val="115000"/>
              </a:lnSpc>
              <a:spcBef>
                <a:spcPts val="900"/>
              </a:spcBef>
              <a:spcAft>
                <a:spcPts val="0"/>
              </a:spcAft>
              <a:buNone/>
            </a:pPr>
            <a:endParaRPr sz="1000" b="1" i="1" dirty="0">
              <a:solidFill>
                <a:schemeClr val="dk1"/>
              </a:solidFill>
              <a:latin typeface="Spectral"/>
              <a:ea typeface="Spectral"/>
              <a:cs typeface="Spectral"/>
              <a:sym typeface="Spectral"/>
            </a:endParaRPr>
          </a:p>
        </p:txBody>
      </p:sp>
      <p:pic>
        <p:nvPicPr>
          <p:cNvPr id="113" name="Google Shape;113;p14"/>
          <p:cNvPicPr preferRelativeResize="0"/>
          <p:nvPr/>
        </p:nvPicPr>
        <p:blipFill>
          <a:blip r:embed="rId3">
            <a:alphaModFix/>
          </a:blip>
          <a:stretch>
            <a:fillRect/>
          </a:stretch>
        </p:blipFill>
        <p:spPr>
          <a:xfrm>
            <a:off x="3388375" y="1347676"/>
            <a:ext cx="2367250" cy="1315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3"/>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b="1">
                <a:solidFill>
                  <a:srgbClr val="C00000"/>
                </a:solidFill>
              </a:rPr>
              <a:t>Register instruction format </a:t>
            </a:r>
            <a:endParaRPr b="1">
              <a:solidFill>
                <a:srgbClr val="C00000"/>
              </a:solidFill>
            </a:endParaRPr>
          </a:p>
        </p:txBody>
      </p:sp>
      <p:sp>
        <p:nvSpPr>
          <p:cNvPr id="208" name="Google Shape;208;p23"/>
          <p:cNvSpPr txBox="1">
            <a:spLocks noGrp="1"/>
          </p:cNvSpPr>
          <p:nvPr>
            <p:ph type="body" idx="1"/>
          </p:nvPr>
        </p:nvSpPr>
        <p:spPr>
          <a:xfrm>
            <a:off x="311700" y="1170275"/>
            <a:ext cx="8520600" cy="3416400"/>
          </a:xfrm>
          <a:prstGeom prst="rect">
            <a:avLst/>
          </a:prstGeom>
        </p:spPr>
        <p:txBody>
          <a:bodyPr spcFirstLastPara="1" wrap="square" lIns="91425" tIns="45700" rIns="91425" bIns="45700" anchor="t" anchorCtr="0">
            <a:normAutofit/>
          </a:bodyPr>
          <a:lstStyle/>
          <a:p>
            <a:pPr marL="0" lvl="0" indent="0" algn="l" rtl="0">
              <a:spcBef>
                <a:spcPts val="900"/>
              </a:spcBef>
              <a:spcAft>
                <a:spcPts val="0"/>
              </a:spcAft>
              <a:buNone/>
            </a:pPr>
            <a:r>
              <a:rPr lang="en" b="1" i="1" dirty="0"/>
              <a:t>3. J-type instruction format</a:t>
            </a:r>
            <a:endParaRPr b="1" i="1" dirty="0"/>
          </a:p>
          <a:p>
            <a:pPr marL="0" lvl="0" indent="0" algn="l" rtl="0">
              <a:spcBef>
                <a:spcPts val="900"/>
              </a:spcBef>
              <a:spcAft>
                <a:spcPts val="0"/>
              </a:spcAft>
              <a:buNone/>
            </a:pPr>
            <a:endParaRPr dirty="0"/>
          </a:p>
          <a:p>
            <a:pPr marL="0" lvl="0" indent="0" algn="l" rtl="0">
              <a:spcBef>
                <a:spcPts val="900"/>
              </a:spcBef>
              <a:spcAft>
                <a:spcPts val="0"/>
              </a:spcAft>
              <a:buNone/>
            </a:pPr>
            <a:r>
              <a:rPr lang="en" dirty="0"/>
              <a:t> </a:t>
            </a:r>
            <a:endParaRPr dirty="0"/>
          </a:p>
          <a:p>
            <a:pPr marL="0" lvl="0" indent="0" algn="l" rtl="0">
              <a:spcBef>
                <a:spcPts val="900"/>
              </a:spcBef>
              <a:spcAft>
                <a:spcPts val="0"/>
              </a:spcAft>
              <a:buNone/>
            </a:pPr>
            <a:endParaRPr dirty="0"/>
          </a:p>
          <a:p>
            <a:pPr marL="0" lvl="0" indent="0" algn="l" rtl="0">
              <a:spcBef>
                <a:spcPts val="900"/>
              </a:spcBef>
              <a:spcAft>
                <a:spcPts val="0"/>
              </a:spcAft>
              <a:buNone/>
            </a:pPr>
            <a:endParaRPr dirty="0"/>
          </a:p>
          <a:p>
            <a:pPr marL="0" lvl="0" indent="0" algn="l" rtl="0">
              <a:spcBef>
                <a:spcPts val="900"/>
              </a:spcBef>
              <a:spcAft>
                <a:spcPts val="0"/>
              </a:spcAft>
              <a:buNone/>
            </a:pPr>
            <a:r>
              <a:rPr lang="en" sz="1573" b="1" u="sng" dirty="0">
                <a:solidFill>
                  <a:srgbClr val="0000FF"/>
                </a:solidFill>
                <a:latin typeface="Open Sans"/>
                <a:ea typeface="Open Sans"/>
                <a:cs typeface="Open Sans"/>
                <a:sym typeface="Open Sans"/>
              </a:rPr>
              <a:t>Example</a:t>
            </a:r>
            <a:r>
              <a:rPr lang="en" sz="1573" dirty="0">
                <a:latin typeface="Open Sans"/>
                <a:ea typeface="Open Sans"/>
                <a:cs typeface="Open Sans"/>
                <a:sym typeface="Open Sans"/>
              </a:rPr>
              <a:t> :  loopjump im</a:t>
            </a:r>
            <a:endParaRPr sz="1573" dirty="0">
              <a:latin typeface="Open Sans"/>
              <a:ea typeface="Open Sans"/>
              <a:cs typeface="Open Sans"/>
              <a:sym typeface="Open Sans"/>
            </a:endParaRPr>
          </a:p>
          <a:p>
            <a:pPr marL="0" lvl="0" indent="0" algn="l" rtl="0">
              <a:spcBef>
                <a:spcPts val="900"/>
              </a:spcBef>
              <a:spcAft>
                <a:spcPts val="0"/>
              </a:spcAft>
              <a:buClr>
                <a:schemeClr val="dk1"/>
              </a:buClr>
              <a:buSzPts val="1100"/>
              <a:buFont typeface="Arial"/>
              <a:buNone/>
            </a:pPr>
            <a:r>
              <a:rPr lang="en" sz="1573" dirty="0">
                <a:latin typeface="Open Sans"/>
                <a:ea typeface="Open Sans"/>
                <a:cs typeface="Open Sans"/>
                <a:sym typeface="Open Sans"/>
              </a:rPr>
              <a:t>	   100100_00_0000010000</a:t>
            </a:r>
            <a:endParaRPr sz="1573" dirty="0">
              <a:latin typeface="Open Sans"/>
              <a:ea typeface="Open Sans"/>
              <a:cs typeface="Open Sans"/>
              <a:sym typeface="Open Sans"/>
            </a:endParaRPr>
          </a:p>
          <a:p>
            <a:pPr marL="0" lvl="0" indent="0" algn="l" rtl="0">
              <a:spcBef>
                <a:spcPts val="900"/>
              </a:spcBef>
              <a:spcAft>
                <a:spcPts val="0"/>
              </a:spcAft>
              <a:buClr>
                <a:schemeClr val="dk1"/>
              </a:buClr>
              <a:buSzPts val="1100"/>
              <a:buFont typeface="Arial"/>
              <a:buNone/>
            </a:pPr>
            <a:r>
              <a:rPr lang="en" sz="1573" dirty="0">
                <a:latin typeface="Open Sans"/>
                <a:ea typeface="Open Sans"/>
                <a:cs typeface="Open Sans"/>
                <a:sym typeface="Open Sans"/>
              </a:rPr>
              <a:t>	   Opcode_*_immediate</a:t>
            </a:r>
            <a:endParaRPr dirty="0"/>
          </a:p>
        </p:txBody>
      </p:sp>
      <p:graphicFrame>
        <p:nvGraphicFramePr>
          <p:cNvPr id="209" name="Google Shape;209;p23"/>
          <p:cNvGraphicFramePr/>
          <p:nvPr/>
        </p:nvGraphicFramePr>
        <p:xfrm>
          <a:off x="721725" y="1709713"/>
          <a:ext cx="7700550" cy="1219140"/>
        </p:xfrm>
        <a:graphic>
          <a:graphicData uri="http://schemas.openxmlformats.org/drawingml/2006/table">
            <a:tbl>
              <a:tblPr>
                <a:noFill/>
                <a:tableStyleId>{C1DEA07F-09FA-442E-B699-42F16DF9F76E}</a:tableStyleId>
              </a:tblPr>
              <a:tblGrid>
                <a:gridCol w="1816550">
                  <a:extLst>
                    <a:ext uri="{9D8B030D-6E8A-4147-A177-3AD203B41FA5}">
                      <a16:colId xmlns:a16="http://schemas.microsoft.com/office/drawing/2014/main" val="20000"/>
                    </a:ext>
                  </a:extLst>
                </a:gridCol>
                <a:gridCol w="1856050">
                  <a:extLst>
                    <a:ext uri="{9D8B030D-6E8A-4147-A177-3AD203B41FA5}">
                      <a16:colId xmlns:a16="http://schemas.microsoft.com/office/drawing/2014/main" val="20001"/>
                    </a:ext>
                  </a:extLst>
                </a:gridCol>
                <a:gridCol w="4027950">
                  <a:extLst>
                    <a:ext uri="{9D8B030D-6E8A-4147-A177-3AD203B41FA5}">
                      <a16:colId xmlns:a16="http://schemas.microsoft.com/office/drawing/2014/main" val="20002"/>
                    </a:ext>
                  </a:extLst>
                </a:gridCol>
              </a:tblGrid>
              <a:tr h="589950">
                <a:tc>
                  <a:txBody>
                    <a:bodyPr/>
                    <a:lstStyle/>
                    <a:p>
                      <a:pPr marL="0" lvl="0" indent="0" algn="ctr" rtl="0">
                        <a:spcBef>
                          <a:spcPts val="0"/>
                        </a:spcBef>
                        <a:spcAft>
                          <a:spcPts val="0"/>
                        </a:spcAft>
                        <a:buNone/>
                      </a:pPr>
                      <a:r>
                        <a:rPr lang="en" b="1">
                          <a:solidFill>
                            <a:schemeClr val="dk1"/>
                          </a:solidFill>
                        </a:rPr>
                        <a:t>Opcode of </a:t>
                      </a:r>
                      <a:endParaRPr b="1">
                        <a:solidFill>
                          <a:schemeClr val="dk1"/>
                        </a:solidFill>
                      </a:endParaRPr>
                    </a:p>
                    <a:p>
                      <a:pPr marL="0" lvl="0" indent="0" algn="ctr" rtl="0">
                        <a:spcBef>
                          <a:spcPts val="0"/>
                        </a:spcBef>
                        <a:spcAft>
                          <a:spcPts val="0"/>
                        </a:spcAft>
                        <a:buNone/>
                      </a:pPr>
                      <a:r>
                        <a:rPr lang="en" b="1">
                          <a:solidFill>
                            <a:schemeClr val="dk1"/>
                          </a:solidFill>
                        </a:rPr>
                        <a:t>[5 bits]</a:t>
                      </a:r>
                      <a:endParaRPr b="1">
                        <a:solidFill>
                          <a:schemeClr val="dk1"/>
                        </a:solidFill>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solidFill>
                      <a:srgbClr val="EB7C7C"/>
                    </a:solidFill>
                  </a:tcPr>
                </a:tc>
                <a:tc>
                  <a:txBody>
                    <a:bodyPr/>
                    <a:lstStyle/>
                    <a:p>
                      <a:pPr marL="0" lvl="0" indent="0" algn="ctr" rtl="0">
                        <a:spcBef>
                          <a:spcPts val="0"/>
                        </a:spcBef>
                        <a:spcAft>
                          <a:spcPts val="0"/>
                        </a:spcAft>
                        <a:buNone/>
                      </a:pPr>
                      <a:r>
                        <a:rPr lang="en" b="1"/>
                        <a:t>Index Register 0</a:t>
                      </a:r>
                      <a:endParaRPr b="1"/>
                    </a:p>
                    <a:p>
                      <a:pPr marL="0" lvl="0" indent="0" algn="ctr" rtl="0">
                        <a:spcBef>
                          <a:spcPts val="0"/>
                        </a:spcBef>
                        <a:spcAft>
                          <a:spcPts val="0"/>
                        </a:spcAft>
                        <a:buNone/>
                      </a:pPr>
                      <a:r>
                        <a:rPr lang="en" b="1"/>
                        <a:t>[2 bits]</a:t>
                      </a:r>
                      <a:endParaRPr b="1"/>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solidFill>
                      <a:srgbClr val="EB7C7C"/>
                    </a:solidFill>
                  </a:tcPr>
                </a:tc>
                <a:tc>
                  <a:txBody>
                    <a:bodyPr/>
                    <a:lstStyle/>
                    <a:p>
                      <a:pPr marL="0" lvl="0" indent="0" algn="ctr" rtl="0">
                        <a:spcBef>
                          <a:spcPts val="0"/>
                        </a:spcBef>
                        <a:spcAft>
                          <a:spcPts val="0"/>
                        </a:spcAft>
                        <a:buNone/>
                      </a:pPr>
                      <a:r>
                        <a:rPr lang="en" b="1"/>
                        <a:t>Immediate Operand</a:t>
                      </a:r>
                      <a:endParaRPr b="1"/>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solidFill>
                      <a:srgbClr val="EB7C7C"/>
                    </a:solidFill>
                  </a:tcPr>
                </a:tc>
                <a:extLst>
                  <a:ext uri="{0D108BD9-81ED-4DB2-BD59-A6C34878D82A}">
                    <a16:rowId xmlns:a16="http://schemas.microsoft.com/office/drawing/2014/main" val="10000"/>
                  </a:ext>
                </a:extLst>
              </a:tr>
              <a:tr h="429375">
                <a:tc>
                  <a:txBody>
                    <a:bodyPr/>
                    <a:lstStyle/>
                    <a:p>
                      <a:pPr marL="0" lvl="0" indent="0" algn="ctr" rtl="0">
                        <a:spcBef>
                          <a:spcPts val="0"/>
                        </a:spcBef>
                        <a:spcAft>
                          <a:spcPts val="0"/>
                        </a:spcAft>
                        <a:buClr>
                          <a:schemeClr val="dk1"/>
                        </a:buClr>
                        <a:buSzPts val="1100"/>
                        <a:buFont typeface="Arial"/>
                        <a:buNone/>
                      </a:pPr>
                      <a:r>
                        <a:rPr lang="en">
                          <a:solidFill>
                            <a:schemeClr val="dk1"/>
                          </a:solidFill>
                        </a:rPr>
                        <a:t>Opcode [17:12]</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rPr>
                        <a:t>R0[11:10]</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a:solidFill>
                            <a:schemeClr val="dk1"/>
                          </a:solidFill>
                        </a:rPr>
                        <a:t>Imm register [9:0]</a:t>
                      </a:r>
                      <a:endParaRPr>
                        <a:solidFill>
                          <a:schemeClr val="dk1"/>
                        </a:solidFill>
                      </a:endParaRPr>
                    </a:p>
                    <a:p>
                      <a:pPr marL="0" lvl="0" indent="0" algn="ctr" rtl="0">
                        <a:spcBef>
                          <a:spcPts val="0"/>
                        </a:spcBef>
                        <a:spcAft>
                          <a:spcPts val="0"/>
                        </a:spcAft>
                        <a:buNone/>
                      </a:pP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4"/>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SzPts val="891"/>
              <a:buNone/>
            </a:pPr>
            <a:r>
              <a:rPr lang="en" sz="4044" b="1">
                <a:solidFill>
                  <a:srgbClr val="C00000"/>
                </a:solidFill>
              </a:rPr>
              <a:t>Opcode and Instruction</a:t>
            </a:r>
            <a:r>
              <a:rPr lang="en" sz="3000" b="1"/>
              <a:t> </a:t>
            </a:r>
            <a:endParaRPr sz="3000" b="1"/>
          </a:p>
        </p:txBody>
      </p:sp>
      <p:graphicFrame>
        <p:nvGraphicFramePr>
          <p:cNvPr id="216" name="Google Shape;216;p24"/>
          <p:cNvGraphicFramePr/>
          <p:nvPr/>
        </p:nvGraphicFramePr>
        <p:xfrm>
          <a:off x="471900" y="1152475"/>
          <a:ext cx="3824200" cy="2998065"/>
        </p:xfrm>
        <a:graphic>
          <a:graphicData uri="http://schemas.openxmlformats.org/drawingml/2006/table">
            <a:tbl>
              <a:tblPr>
                <a:noFill/>
                <a:tableStyleId>{C1DEA07F-09FA-442E-B699-42F16DF9F76E}</a:tableStyleId>
              </a:tblPr>
              <a:tblGrid>
                <a:gridCol w="1943500">
                  <a:extLst>
                    <a:ext uri="{9D8B030D-6E8A-4147-A177-3AD203B41FA5}">
                      <a16:colId xmlns:a16="http://schemas.microsoft.com/office/drawing/2014/main" val="20000"/>
                    </a:ext>
                  </a:extLst>
                </a:gridCol>
                <a:gridCol w="1880700">
                  <a:extLst>
                    <a:ext uri="{9D8B030D-6E8A-4147-A177-3AD203B41FA5}">
                      <a16:colId xmlns:a16="http://schemas.microsoft.com/office/drawing/2014/main" val="20001"/>
                    </a:ext>
                  </a:extLst>
                </a:gridCol>
              </a:tblGrid>
              <a:tr h="348925">
                <a:tc>
                  <a:txBody>
                    <a:bodyPr/>
                    <a:lstStyle/>
                    <a:p>
                      <a:pPr marL="0" lvl="0" indent="0" algn="ctr" rtl="0">
                        <a:spcBef>
                          <a:spcPts val="0"/>
                        </a:spcBef>
                        <a:spcAft>
                          <a:spcPts val="0"/>
                        </a:spcAft>
                        <a:buNone/>
                      </a:pPr>
                      <a:r>
                        <a:rPr lang="en" b="1"/>
                        <a:t>Opcode </a:t>
                      </a:r>
                      <a:endParaRPr b="1"/>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solidFill>
                      <a:srgbClr val="EB7C7C"/>
                    </a:solidFill>
                  </a:tcPr>
                </a:tc>
                <a:tc>
                  <a:txBody>
                    <a:bodyPr/>
                    <a:lstStyle/>
                    <a:p>
                      <a:pPr marL="0" lvl="0" indent="0" algn="ctr" rtl="0">
                        <a:spcBef>
                          <a:spcPts val="0"/>
                        </a:spcBef>
                        <a:spcAft>
                          <a:spcPts val="0"/>
                        </a:spcAft>
                        <a:buNone/>
                      </a:pPr>
                      <a:r>
                        <a:rPr lang="en" b="1"/>
                        <a:t>Instruction </a:t>
                      </a:r>
                      <a:endParaRPr b="1"/>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solidFill>
                      <a:srgbClr val="EB7C7C"/>
                    </a:solidFill>
                  </a:tcPr>
                </a:tc>
                <a:extLst>
                  <a:ext uri="{0D108BD9-81ED-4DB2-BD59-A6C34878D82A}">
                    <a16:rowId xmlns:a16="http://schemas.microsoft.com/office/drawing/2014/main" val="10000"/>
                  </a:ext>
                </a:extLst>
              </a:tr>
              <a:tr h="348925">
                <a:tc>
                  <a:txBody>
                    <a:bodyPr/>
                    <a:lstStyle/>
                    <a:p>
                      <a:pPr marL="0" lvl="0" indent="0" algn="l" rtl="0">
                        <a:spcBef>
                          <a:spcPts val="0"/>
                        </a:spcBef>
                        <a:spcAft>
                          <a:spcPts val="0"/>
                        </a:spcAft>
                        <a:buNone/>
                      </a:pPr>
                      <a:r>
                        <a:rPr lang="en"/>
                        <a:t>000000</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Add 16 bit </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1"/>
                  </a:ext>
                </a:extLst>
              </a:tr>
              <a:tr h="234200">
                <a:tc>
                  <a:txBody>
                    <a:bodyPr/>
                    <a:lstStyle/>
                    <a:p>
                      <a:pPr marL="0" lvl="0" indent="0" algn="l" rtl="0">
                        <a:spcBef>
                          <a:spcPts val="0"/>
                        </a:spcBef>
                        <a:spcAft>
                          <a:spcPts val="0"/>
                        </a:spcAft>
                        <a:buNone/>
                      </a:pPr>
                      <a:r>
                        <a:rPr lang="en"/>
                        <a:t>000001</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Add 8 bit</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2"/>
                  </a:ext>
                </a:extLst>
              </a:tr>
              <a:tr h="234200">
                <a:tc>
                  <a:txBody>
                    <a:bodyPr/>
                    <a:lstStyle/>
                    <a:p>
                      <a:pPr marL="0" lvl="0" indent="0" algn="l" rtl="0">
                        <a:spcBef>
                          <a:spcPts val="0"/>
                        </a:spcBef>
                        <a:spcAft>
                          <a:spcPts val="0"/>
                        </a:spcAft>
                        <a:buNone/>
                      </a:pPr>
                      <a:r>
                        <a:rPr lang="en"/>
                        <a:t>000010</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Add 4 bit </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3"/>
                  </a:ext>
                </a:extLst>
              </a:tr>
              <a:tr h="471075">
                <a:tc>
                  <a:txBody>
                    <a:bodyPr/>
                    <a:lstStyle/>
                    <a:p>
                      <a:pPr marL="0" lvl="0" indent="0" algn="l" rtl="0">
                        <a:spcBef>
                          <a:spcPts val="0"/>
                        </a:spcBef>
                        <a:spcAft>
                          <a:spcPts val="0"/>
                        </a:spcAft>
                        <a:buNone/>
                      </a:pPr>
                      <a:r>
                        <a:rPr lang="en"/>
                        <a:t>000011</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Add 16 immediate </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4"/>
                  </a:ext>
                </a:extLst>
              </a:tr>
              <a:tr h="471075">
                <a:tc>
                  <a:txBody>
                    <a:bodyPr/>
                    <a:lstStyle/>
                    <a:p>
                      <a:pPr marL="0" lvl="0" indent="0" algn="l" rtl="0">
                        <a:spcBef>
                          <a:spcPts val="0"/>
                        </a:spcBef>
                        <a:spcAft>
                          <a:spcPts val="0"/>
                        </a:spcAft>
                        <a:buNone/>
                      </a:pPr>
                      <a:r>
                        <a:rPr lang="en"/>
                        <a:t>000100</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Add 8 bit immediate </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5"/>
                  </a:ext>
                </a:extLst>
              </a:tr>
              <a:tr h="471075">
                <a:tc>
                  <a:txBody>
                    <a:bodyPr/>
                    <a:lstStyle/>
                    <a:p>
                      <a:pPr marL="0" lvl="0" indent="0" algn="l" rtl="0">
                        <a:spcBef>
                          <a:spcPts val="0"/>
                        </a:spcBef>
                        <a:spcAft>
                          <a:spcPts val="0"/>
                        </a:spcAft>
                        <a:buNone/>
                      </a:pPr>
                      <a:r>
                        <a:rPr lang="en"/>
                        <a:t>000101</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Add 4 bit immediate </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aphicFrame>
        <p:nvGraphicFramePr>
          <p:cNvPr id="217" name="Google Shape;217;p24"/>
          <p:cNvGraphicFramePr/>
          <p:nvPr/>
        </p:nvGraphicFramePr>
        <p:xfrm>
          <a:off x="4387350" y="1152463"/>
          <a:ext cx="3824200" cy="2998100"/>
        </p:xfrm>
        <a:graphic>
          <a:graphicData uri="http://schemas.openxmlformats.org/drawingml/2006/table">
            <a:tbl>
              <a:tblPr>
                <a:noFill/>
                <a:tableStyleId>{C1DEA07F-09FA-442E-B699-42F16DF9F76E}</a:tableStyleId>
              </a:tblPr>
              <a:tblGrid>
                <a:gridCol w="1912100">
                  <a:extLst>
                    <a:ext uri="{9D8B030D-6E8A-4147-A177-3AD203B41FA5}">
                      <a16:colId xmlns:a16="http://schemas.microsoft.com/office/drawing/2014/main" val="20000"/>
                    </a:ext>
                  </a:extLst>
                </a:gridCol>
                <a:gridCol w="1912100">
                  <a:extLst>
                    <a:ext uri="{9D8B030D-6E8A-4147-A177-3AD203B41FA5}">
                      <a16:colId xmlns:a16="http://schemas.microsoft.com/office/drawing/2014/main" val="20001"/>
                    </a:ext>
                  </a:extLst>
                </a:gridCol>
              </a:tblGrid>
              <a:tr h="428300">
                <a:tc>
                  <a:txBody>
                    <a:bodyPr/>
                    <a:lstStyle/>
                    <a:p>
                      <a:pPr marL="0" lvl="0" indent="0" algn="ctr" rtl="0">
                        <a:spcBef>
                          <a:spcPts val="0"/>
                        </a:spcBef>
                        <a:spcAft>
                          <a:spcPts val="0"/>
                        </a:spcAft>
                        <a:buNone/>
                      </a:pPr>
                      <a:r>
                        <a:rPr lang="en" b="1"/>
                        <a:t>Opcode </a:t>
                      </a:r>
                      <a:endParaRPr b="1"/>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solidFill>
                      <a:srgbClr val="EB7C7C"/>
                    </a:solidFill>
                  </a:tcPr>
                </a:tc>
                <a:tc>
                  <a:txBody>
                    <a:bodyPr/>
                    <a:lstStyle/>
                    <a:p>
                      <a:pPr marL="0" lvl="0" indent="0" algn="ctr" rtl="0">
                        <a:spcBef>
                          <a:spcPts val="0"/>
                        </a:spcBef>
                        <a:spcAft>
                          <a:spcPts val="0"/>
                        </a:spcAft>
                        <a:buNone/>
                      </a:pPr>
                      <a:r>
                        <a:rPr lang="en" b="1"/>
                        <a:t>Instruction </a:t>
                      </a:r>
                      <a:endParaRPr b="1"/>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solidFill>
                      <a:srgbClr val="EB7C7C"/>
                    </a:solidFill>
                  </a:tcPr>
                </a:tc>
                <a:extLst>
                  <a:ext uri="{0D108BD9-81ED-4DB2-BD59-A6C34878D82A}">
                    <a16:rowId xmlns:a16="http://schemas.microsoft.com/office/drawing/2014/main" val="10000"/>
                  </a:ext>
                </a:extLst>
              </a:tr>
              <a:tr h="428300">
                <a:tc>
                  <a:txBody>
                    <a:bodyPr/>
                    <a:lstStyle/>
                    <a:p>
                      <a:pPr marL="0" lvl="0" indent="0" algn="l" rtl="0">
                        <a:spcBef>
                          <a:spcPts val="0"/>
                        </a:spcBef>
                        <a:spcAft>
                          <a:spcPts val="0"/>
                        </a:spcAft>
                        <a:buNone/>
                      </a:pPr>
                      <a:r>
                        <a:rPr lang="en"/>
                        <a:t>000110</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Sub 16 bit </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1"/>
                  </a:ext>
                </a:extLst>
              </a:tr>
              <a:tr h="428300">
                <a:tc>
                  <a:txBody>
                    <a:bodyPr/>
                    <a:lstStyle/>
                    <a:p>
                      <a:pPr marL="0" lvl="0" indent="0" algn="l" rtl="0">
                        <a:spcBef>
                          <a:spcPts val="0"/>
                        </a:spcBef>
                        <a:spcAft>
                          <a:spcPts val="0"/>
                        </a:spcAft>
                        <a:buNone/>
                      </a:pPr>
                      <a:r>
                        <a:rPr lang="en"/>
                        <a:t>000111</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Sub 8 bit </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2"/>
                  </a:ext>
                </a:extLst>
              </a:tr>
              <a:tr h="428300">
                <a:tc>
                  <a:txBody>
                    <a:bodyPr/>
                    <a:lstStyle/>
                    <a:p>
                      <a:pPr marL="0" lvl="0" indent="0" algn="l" rtl="0">
                        <a:spcBef>
                          <a:spcPts val="0"/>
                        </a:spcBef>
                        <a:spcAft>
                          <a:spcPts val="0"/>
                        </a:spcAft>
                        <a:buNone/>
                      </a:pPr>
                      <a:r>
                        <a:rPr lang="en"/>
                        <a:t>001000</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Sub 4 bit </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3"/>
                  </a:ext>
                </a:extLst>
              </a:tr>
              <a:tr h="428300">
                <a:tc>
                  <a:txBody>
                    <a:bodyPr/>
                    <a:lstStyle/>
                    <a:p>
                      <a:pPr marL="0" lvl="0" indent="0" algn="l" rtl="0">
                        <a:spcBef>
                          <a:spcPts val="0"/>
                        </a:spcBef>
                        <a:spcAft>
                          <a:spcPts val="0"/>
                        </a:spcAft>
                        <a:buNone/>
                      </a:pPr>
                      <a:r>
                        <a:rPr lang="en"/>
                        <a:t>001001</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Sub 16 bit immediate </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4"/>
                  </a:ext>
                </a:extLst>
              </a:tr>
              <a:tr h="428300">
                <a:tc>
                  <a:txBody>
                    <a:bodyPr/>
                    <a:lstStyle/>
                    <a:p>
                      <a:pPr marL="0" lvl="0" indent="0" algn="l" rtl="0">
                        <a:spcBef>
                          <a:spcPts val="0"/>
                        </a:spcBef>
                        <a:spcAft>
                          <a:spcPts val="0"/>
                        </a:spcAft>
                        <a:buNone/>
                      </a:pPr>
                      <a:r>
                        <a:rPr lang="en"/>
                        <a:t>001010</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Sub 8 bit immediate </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5"/>
                  </a:ext>
                </a:extLst>
              </a:tr>
              <a:tr h="428300">
                <a:tc>
                  <a:txBody>
                    <a:bodyPr/>
                    <a:lstStyle/>
                    <a:p>
                      <a:pPr marL="0" lvl="0" indent="0" algn="l" rtl="0">
                        <a:spcBef>
                          <a:spcPts val="0"/>
                        </a:spcBef>
                        <a:spcAft>
                          <a:spcPts val="0"/>
                        </a:spcAft>
                        <a:buNone/>
                      </a:pPr>
                      <a:r>
                        <a:rPr lang="en"/>
                        <a:t>001011</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Sub 4 bit immediate </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5"/>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b="1">
                <a:solidFill>
                  <a:srgbClr val="C00000"/>
                </a:solidFill>
              </a:rPr>
              <a:t>Opcode and instruction </a:t>
            </a:r>
            <a:endParaRPr b="1">
              <a:solidFill>
                <a:srgbClr val="C00000"/>
              </a:solidFill>
            </a:endParaRPr>
          </a:p>
        </p:txBody>
      </p:sp>
      <p:graphicFrame>
        <p:nvGraphicFramePr>
          <p:cNvPr id="224" name="Google Shape;224;p25"/>
          <p:cNvGraphicFramePr/>
          <p:nvPr/>
        </p:nvGraphicFramePr>
        <p:xfrm>
          <a:off x="525350" y="1318350"/>
          <a:ext cx="4126775" cy="2861250"/>
        </p:xfrm>
        <a:graphic>
          <a:graphicData uri="http://schemas.openxmlformats.org/drawingml/2006/table">
            <a:tbl>
              <a:tblPr>
                <a:noFill/>
                <a:tableStyleId>{C1DEA07F-09FA-442E-B699-42F16DF9F76E}</a:tableStyleId>
              </a:tblPr>
              <a:tblGrid>
                <a:gridCol w="1921000">
                  <a:extLst>
                    <a:ext uri="{9D8B030D-6E8A-4147-A177-3AD203B41FA5}">
                      <a16:colId xmlns:a16="http://schemas.microsoft.com/office/drawing/2014/main" val="20000"/>
                    </a:ext>
                  </a:extLst>
                </a:gridCol>
                <a:gridCol w="2205775">
                  <a:extLst>
                    <a:ext uri="{9D8B030D-6E8A-4147-A177-3AD203B41FA5}">
                      <a16:colId xmlns:a16="http://schemas.microsoft.com/office/drawing/2014/main" val="20001"/>
                    </a:ext>
                  </a:extLst>
                </a:gridCol>
              </a:tblGrid>
              <a:tr h="419250">
                <a:tc>
                  <a:txBody>
                    <a:bodyPr/>
                    <a:lstStyle/>
                    <a:p>
                      <a:pPr marL="0" lvl="0" indent="0" algn="ctr" rtl="0">
                        <a:spcBef>
                          <a:spcPts val="0"/>
                        </a:spcBef>
                        <a:spcAft>
                          <a:spcPts val="0"/>
                        </a:spcAft>
                        <a:buNone/>
                      </a:pPr>
                      <a:r>
                        <a:rPr lang="en" b="1"/>
                        <a:t>Opcode </a:t>
                      </a:r>
                      <a:endParaRPr b="1"/>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solidFill>
                      <a:srgbClr val="EB7C7C"/>
                    </a:solidFill>
                  </a:tcPr>
                </a:tc>
                <a:tc>
                  <a:txBody>
                    <a:bodyPr/>
                    <a:lstStyle/>
                    <a:p>
                      <a:pPr marL="0" lvl="0" indent="0" algn="ctr" rtl="0">
                        <a:spcBef>
                          <a:spcPts val="0"/>
                        </a:spcBef>
                        <a:spcAft>
                          <a:spcPts val="0"/>
                        </a:spcAft>
                        <a:buNone/>
                      </a:pPr>
                      <a:r>
                        <a:rPr lang="en" b="1"/>
                        <a:t>Instruction </a:t>
                      </a:r>
                      <a:endParaRPr b="1"/>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solidFill>
                      <a:srgbClr val="EB7C7C"/>
                    </a:solidFill>
                  </a:tcPr>
                </a:tc>
                <a:extLst>
                  <a:ext uri="{0D108BD9-81ED-4DB2-BD59-A6C34878D82A}">
                    <a16:rowId xmlns:a16="http://schemas.microsoft.com/office/drawing/2014/main" val="10000"/>
                  </a:ext>
                </a:extLst>
              </a:tr>
              <a:tr h="419250">
                <a:tc>
                  <a:txBody>
                    <a:bodyPr/>
                    <a:lstStyle/>
                    <a:p>
                      <a:pPr marL="0" lvl="0" indent="0" algn="l" rtl="0">
                        <a:spcBef>
                          <a:spcPts val="0"/>
                        </a:spcBef>
                        <a:spcAft>
                          <a:spcPts val="0"/>
                        </a:spcAft>
                        <a:buNone/>
                      </a:pPr>
                      <a:r>
                        <a:rPr lang="en"/>
                        <a:t>001100</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Mul 16 bit</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1"/>
                  </a:ext>
                </a:extLst>
              </a:tr>
              <a:tr h="409150">
                <a:tc>
                  <a:txBody>
                    <a:bodyPr/>
                    <a:lstStyle/>
                    <a:p>
                      <a:pPr marL="0" lvl="0" indent="0" algn="l" rtl="0">
                        <a:spcBef>
                          <a:spcPts val="0"/>
                        </a:spcBef>
                        <a:spcAft>
                          <a:spcPts val="0"/>
                        </a:spcAft>
                        <a:buNone/>
                      </a:pPr>
                      <a:r>
                        <a:rPr lang="en"/>
                        <a:t>001101</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Mul 8 bit </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2"/>
                  </a:ext>
                </a:extLst>
              </a:tr>
              <a:tr h="409150">
                <a:tc>
                  <a:txBody>
                    <a:bodyPr/>
                    <a:lstStyle/>
                    <a:p>
                      <a:pPr marL="0" lvl="0" indent="0" algn="l" rtl="0">
                        <a:spcBef>
                          <a:spcPts val="0"/>
                        </a:spcBef>
                        <a:spcAft>
                          <a:spcPts val="0"/>
                        </a:spcAft>
                        <a:buNone/>
                      </a:pPr>
                      <a:r>
                        <a:rPr lang="en"/>
                        <a:t>001110</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Mul 4 bit </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3"/>
                  </a:ext>
                </a:extLst>
              </a:tr>
              <a:tr h="398100">
                <a:tc>
                  <a:txBody>
                    <a:bodyPr/>
                    <a:lstStyle/>
                    <a:p>
                      <a:pPr marL="0" lvl="0" indent="0" algn="l" rtl="0">
                        <a:spcBef>
                          <a:spcPts val="0"/>
                        </a:spcBef>
                        <a:spcAft>
                          <a:spcPts val="0"/>
                        </a:spcAft>
                        <a:buNone/>
                      </a:pPr>
                      <a:r>
                        <a:rPr lang="en"/>
                        <a:t>001111</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Mul 16 bit immediate</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4"/>
                  </a:ext>
                </a:extLst>
              </a:tr>
              <a:tr h="403175">
                <a:tc>
                  <a:txBody>
                    <a:bodyPr/>
                    <a:lstStyle/>
                    <a:p>
                      <a:pPr marL="0" lvl="0" indent="0" algn="l" rtl="0">
                        <a:spcBef>
                          <a:spcPts val="0"/>
                        </a:spcBef>
                        <a:spcAft>
                          <a:spcPts val="0"/>
                        </a:spcAft>
                        <a:buNone/>
                      </a:pPr>
                      <a:r>
                        <a:rPr lang="en"/>
                        <a:t>010000</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Mul 8 bit immediate </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5"/>
                  </a:ext>
                </a:extLst>
              </a:tr>
              <a:tr h="403175">
                <a:tc>
                  <a:txBody>
                    <a:bodyPr/>
                    <a:lstStyle/>
                    <a:p>
                      <a:pPr marL="0" lvl="0" indent="0" algn="l" rtl="0">
                        <a:spcBef>
                          <a:spcPts val="0"/>
                        </a:spcBef>
                        <a:spcAft>
                          <a:spcPts val="0"/>
                        </a:spcAft>
                        <a:buNone/>
                      </a:pPr>
                      <a:r>
                        <a:rPr lang="en"/>
                        <a:t>010001</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Mul 4 bit immediate </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aphicFrame>
        <p:nvGraphicFramePr>
          <p:cNvPr id="225" name="Google Shape;225;p25"/>
          <p:cNvGraphicFramePr/>
          <p:nvPr/>
        </p:nvGraphicFramePr>
        <p:xfrm>
          <a:off x="4763625" y="1318347"/>
          <a:ext cx="3771450" cy="2861250"/>
        </p:xfrm>
        <a:graphic>
          <a:graphicData uri="http://schemas.openxmlformats.org/drawingml/2006/table">
            <a:tbl>
              <a:tblPr>
                <a:noFill/>
                <a:tableStyleId>{C1DEA07F-09FA-442E-B699-42F16DF9F76E}</a:tableStyleId>
              </a:tblPr>
              <a:tblGrid>
                <a:gridCol w="1885725">
                  <a:extLst>
                    <a:ext uri="{9D8B030D-6E8A-4147-A177-3AD203B41FA5}">
                      <a16:colId xmlns:a16="http://schemas.microsoft.com/office/drawing/2014/main" val="20000"/>
                    </a:ext>
                  </a:extLst>
                </a:gridCol>
                <a:gridCol w="1885725">
                  <a:extLst>
                    <a:ext uri="{9D8B030D-6E8A-4147-A177-3AD203B41FA5}">
                      <a16:colId xmlns:a16="http://schemas.microsoft.com/office/drawing/2014/main" val="20001"/>
                    </a:ext>
                  </a:extLst>
                </a:gridCol>
              </a:tblGrid>
              <a:tr h="417450">
                <a:tc>
                  <a:txBody>
                    <a:bodyPr/>
                    <a:lstStyle/>
                    <a:p>
                      <a:pPr marL="0" lvl="0" indent="0" algn="ctr" rtl="0">
                        <a:spcBef>
                          <a:spcPts val="0"/>
                        </a:spcBef>
                        <a:spcAft>
                          <a:spcPts val="0"/>
                        </a:spcAft>
                        <a:buNone/>
                      </a:pPr>
                      <a:r>
                        <a:rPr lang="en" b="1"/>
                        <a:t>Opcode </a:t>
                      </a:r>
                      <a:endParaRPr b="1"/>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solidFill>
                      <a:srgbClr val="EB7C7C"/>
                    </a:solidFill>
                  </a:tcPr>
                </a:tc>
                <a:tc>
                  <a:txBody>
                    <a:bodyPr/>
                    <a:lstStyle/>
                    <a:p>
                      <a:pPr marL="0" lvl="0" indent="0" algn="ctr" rtl="0">
                        <a:spcBef>
                          <a:spcPts val="0"/>
                        </a:spcBef>
                        <a:spcAft>
                          <a:spcPts val="0"/>
                        </a:spcAft>
                        <a:buNone/>
                      </a:pPr>
                      <a:r>
                        <a:rPr lang="en" b="1"/>
                        <a:t>Instruction </a:t>
                      </a:r>
                      <a:endParaRPr b="1"/>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solidFill>
                      <a:srgbClr val="EB7C7C"/>
                    </a:solidFill>
                  </a:tcPr>
                </a:tc>
                <a:extLst>
                  <a:ext uri="{0D108BD9-81ED-4DB2-BD59-A6C34878D82A}">
                    <a16:rowId xmlns:a16="http://schemas.microsoft.com/office/drawing/2014/main" val="10000"/>
                  </a:ext>
                </a:extLst>
              </a:tr>
              <a:tr h="407300">
                <a:tc>
                  <a:txBody>
                    <a:bodyPr/>
                    <a:lstStyle/>
                    <a:p>
                      <a:pPr marL="0" lvl="0" indent="0" algn="l" rtl="0">
                        <a:spcBef>
                          <a:spcPts val="0"/>
                        </a:spcBef>
                        <a:spcAft>
                          <a:spcPts val="0"/>
                        </a:spcAft>
                        <a:buNone/>
                      </a:pPr>
                      <a:r>
                        <a:rPr lang="en"/>
                        <a:t>010101</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Lsl 16 bit </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1"/>
                  </a:ext>
                </a:extLst>
              </a:tr>
              <a:tr h="407300">
                <a:tc>
                  <a:txBody>
                    <a:bodyPr/>
                    <a:lstStyle/>
                    <a:p>
                      <a:pPr marL="0" lvl="0" indent="0" algn="l" rtl="0">
                        <a:spcBef>
                          <a:spcPts val="0"/>
                        </a:spcBef>
                        <a:spcAft>
                          <a:spcPts val="0"/>
                        </a:spcAft>
                        <a:buNone/>
                      </a:pPr>
                      <a:r>
                        <a:rPr lang="en"/>
                        <a:t>010110</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Lsl 8 bit </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2"/>
                  </a:ext>
                </a:extLst>
              </a:tr>
              <a:tr h="407300">
                <a:tc>
                  <a:txBody>
                    <a:bodyPr/>
                    <a:lstStyle/>
                    <a:p>
                      <a:pPr marL="0" lvl="0" indent="0" algn="l" rtl="0">
                        <a:spcBef>
                          <a:spcPts val="0"/>
                        </a:spcBef>
                        <a:spcAft>
                          <a:spcPts val="0"/>
                        </a:spcAft>
                        <a:buNone/>
                      </a:pPr>
                      <a:r>
                        <a:rPr lang="en"/>
                        <a:t>010111</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Lsl 4 bit </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3"/>
                  </a:ext>
                </a:extLst>
              </a:tr>
              <a:tr h="407300">
                <a:tc>
                  <a:txBody>
                    <a:bodyPr/>
                    <a:lstStyle/>
                    <a:p>
                      <a:pPr marL="0" lvl="0" indent="0" algn="l" rtl="0">
                        <a:spcBef>
                          <a:spcPts val="0"/>
                        </a:spcBef>
                        <a:spcAft>
                          <a:spcPts val="0"/>
                        </a:spcAft>
                        <a:buNone/>
                      </a:pPr>
                      <a:r>
                        <a:rPr lang="en"/>
                        <a:t>011000</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Lsr 16 bit</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4"/>
                  </a:ext>
                </a:extLst>
              </a:tr>
              <a:tr h="407300">
                <a:tc>
                  <a:txBody>
                    <a:bodyPr/>
                    <a:lstStyle/>
                    <a:p>
                      <a:pPr marL="0" lvl="0" indent="0" algn="l" rtl="0">
                        <a:spcBef>
                          <a:spcPts val="0"/>
                        </a:spcBef>
                        <a:spcAft>
                          <a:spcPts val="0"/>
                        </a:spcAft>
                        <a:buNone/>
                      </a:pPr>
                      <a:r>
                        <a:rPr lang="en"/>
                        <a:t>011001</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Lsr 8 bit</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5"/>
                  </a:ext>
                </a:extLst>
              </a:tr>
              <a:tr h="407300">
                <a:tc>
                  <a:txBody>
                    <a:bodyPr/>
                    <a:lstStyle/>
                    <a:p>
                      <a:pPr marL="0" lvl="0" indent="0" algn="l" rtl="0">
                        <a:spcBef>
                          <a:spcPts val="0"/>
                        </a:spcBef>
                        <a:spcAft>
                          <a:spcPts val="0"/>
                        </a:spcAft>
                        <a:buNone/>
                      </a:pPr>
                      <a:r>
                        <a:rPr lang="en"/>
                        <a:t>011010</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Lsr 4 bit </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6"/>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b="1">
                <a:solidFill>
                  <a:srgbClr val="C00000"/>
                </a:solidFill>
              </a:rPr>
              <a:t>Opcode and instruction </a:t>
            </a:r>
            <a:endParaRPr b="1">
              <a:solidFill>
                <a:srgbClr val="C00000"/>
              </a:solidFill>
            </a:endParaRPr>
          </a:p>
        </p:txBody>
      </p:sp>
      <p:graphicFrame>
        <p:nvGraphicFramePr>
          <p:cNvPr id="232" name="Google Shape;232;p26"/>
          <p:cNvGraphicFramePr/>
          <p:nvPr/>
        </p:nvGraphicFramePr>
        <p:xfrm>
          <a:off x="952500" y="1238250"/>
          <a:ext cx="7239000" cy="3196033"/>
        </p:xfrm>
        <a:graphic>
          <a:graphicData uri="http://schemas.openxmlformats.org/drawingml/2006/table">
            <a:tbl>
              <a:tblPr>
                <a:noFill/>
                <a:tableStyleId>{C1DEA07F-09FA-442E-B699-42F16DF9F76E}</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b="1"/>
                        <a:t>Opcode </a:t>
                      </a:r>
                      <a:endParaRPr b="1"/>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solidFill>
                      <a:srgbClr val="EB7C7C"/>
                    </a:solidFill>
                  </a:tcPr>
                </a:tc>
                <a:tc>
                  <a:txBody>
                    <a:bodyPr/>
                    <a:lstStyle/>
                    <a:p>
                      <a:pPr marL="0" lvl="0" indent="0" algn="ctr" rtl="0">
                        <a:spcBef>
                          <a:spcPts val="0"/>
                        </a:spcBef>
                        <a:spcAft>
                          <a:spcPts val="0"/>
                        </a:spcAft>
                        <a:buNone/>
                      </a:pPr>
                      <a:r>
                        <a:rPr lang="en" b="1"/>
                        <a:t>Instruction </a:t>
                      </a:r>
                      <a:endParaRPr b="1"/>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solidFill>
                      <a:srgbClr val="EB7C7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100110</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Load 16 bit</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100111</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Load 8 bit</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101000</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Load 4 bit</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101001</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Store 16 bit </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101010</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Store 8 bit </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101011</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Store 4 bit </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spcBef>
                          <a:spcPts val="900"/>
                        </a:spcBef>
                        <a:spcAft>
                          <a:spcPts val="0"/>
                        </a:spcAft>
                        <a:buClr>
                          <a:schemeClr val="dk1"/>
                        </a:buClr>
                        <a:buSzPts val="1100"/>
                        <a:buFont typeface="Arial"/>
                        <a:buNone/>
                      </a:pPr>
                      <a:r>
                        <a:rPr lang="en" sz="1573">
                          <a:solidFill>
                            <a:schemeClr val="dk1"/>
                          </a:solidFill>
                          <a:latin typeface="Open Sans"/>
                          <a:ea typeface="Open Sans"/>
                          <a:cs typeface="Open Sans"/>
                          <a:sym typeface="Open Sans"/>
                        </a:rPr>
                        <a:t>100100</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l" rtl="0">
                        <a:spcBef>
                          <a:spcPts val="0"/>
                        </a:spcBef>
                        <a:spcAft>
                          <a:spcPts val="0"/>
                        </a:spcAft>
                        <a:buNone/>
                      </a:pPr>
                      <a:r>
                        <a:rPr lang="en"/>
                        <a:t>Loop Jump to value in immediate  </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title"/>
          </p:nvPr>
        </p:nvSpPr>
        <p:spPr>
          <a:xfrm>
            <a:off x="311700" y="315725"/>
            <a:ext cx="8520600" cy="6234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b="1">
                <a:solidFill>
                  <a:srgbClr val="C00000"/>
                </a:solidFill>
              </a:rPr>
              <a:t>Current state of Processor</a:t>
            </a:r>
            <a:endParaRPr b="1">
              <a:solidFill>
                <a:srgbClr val="C00000"/>
              </a:solidFill>
            </a:endParaRPr>
          </a:p>
        </p:txBody>
      </p:sp>
      <p:graphicFrame>
        <p:nvGraphicFramePr>
          <p:cNvPr id="239" name="Google Shape;239;p27"/>
          <p:cNvGraphicFramePr/>
          <p:nvPr/>
        </p:nvGraphicFramePr>
        <p:xfrm>
          <a:off x="1886725" y="1103075"/>
          <a:ext cx="5665200" cy="3657400"/>
        </p:xfrm>
        <a:graphic>
          <a:graphicData uri="http://schemas.openxmlformats.org/drawingml/2006/table">
            <a:tbl>
              <a:tblPr>
                <a:noFill/>
                <a:tableStyleId>{C1DEA07F-09FA-442E-B699-42F16DF9F76E}</a:tableStyleId>
              </a:tblPr>
              <a:tblGrid>
                <a:gridCol w="2832600">
                  <a:extLst>
                    <a:ext uri="{9D8B030D-6E8A-4147-A177-3AD203B41FA5}">
                      <a16:colId xmlns:a16="http://schemas.microsoft.com/office/drawing/2014/main" val="20000"/>
                    </a:ext>
                  </a:extLst>
                </a:gridCol>
                <a:gridCol w="2832600">
                  <a:extLst>
                    <a:ext uri="{9D8B030D-6E8A-4147-A177-3AD203B41FA5}">
                      <a16:colId xmlns:a16="http://schemas.microsoft.com/office/drawing/2014/main" val="20001"/>
                    </a:ext>
                  </a:extLst>
                </a:gridCol>
              </a:tblGrid>
              <a:tr h="457175">
                <a:tc>
                  <a:txBody>
                    <a:bodyPr/>
                    <a:lstStyle/>
                    <a:p>
                      <a:pPr marL="0" lvl="0" indent="0" algn="ctr" rtl="0">
                        <a:spcBef>
                          <a:spcPts val="0"/>
                        </a:spcBef>
                        <a:spcAft>
                          <a:spcPts val="0"/>
                        </a:spcAft>
                        <a:buNone/>
                      </a:pPr>
                      <a:r>
                        <a:rPr lang="en" sz="1600" b="1">
                          <a:solidFill>
                            <a:schemeClr val="lt1"/>
                          </a:solidFill>
                        </a:rPr>
                        <a:t>Current state</a:t>
                      </a:r>
                      <a:endParaRPr sz="1600" b="1">
                        <a:solidFill>
                          <a:schemeClr val="lt1"/>
                        </a:solidFill>
                      </a:endParaRPr>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solidFill>
                      <a:srgbClr val="EB7C7C"/>
                    </a:solidFill>
                  </a:tcPr>
                </a:tc>
                <a:tc>
                  <a:txBody>
                    <a:bodyPr/>
                    <a:lstStyle/>
                    <a:p>
                      <a:pPr marL="0" lvl="0" indent="0" algn="ctr" rtl="0">
                        <a:spcBef>
                          <a:spcPts val="0"/>
                        </a:spcBef>
                        <a:spcAft>
                          <a:spcPts val="0"/>
                        </a:spcAft>
                        <a:buNone/>
                      </a:pPr>
                      <a:r>
                        <a:rPr lang="en" sz="1600" b="1">
                          <a:solidFill>
                            <a:schemeClr val="lt1"/>
                          </a:solidFill>
                        </a:rPr>
                        <a:t>Purpose</a:t>
                      </a:r>
                      <a:endParaRPr sz="1600" b="1">
                        <a:solidFill>
                          <a:schemeClr val="lt1"/>
                        </a:solidFill>
                      </a:endParaRPr>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solidFill>
                      <a:srgbClr val="EB7C7C"/>
                    </a:solidFill>
                  </a:tcPr>
                </a:tc>
                <a:extLst>
                  <a:ext uri="{0D108BD9-81ED-4DB2-BD59-A6C34878D82A}">
                    <a16:rowId xmlns:a16="http://schemas.microsoft.com/office/drawing/2014/main" val="10000"/>
                  </a:ext>
                </a:extLst>
              </a:tr>
              <a:tr h="457175">
                <a:tc>
                  <a:txBody>
                    <a:bodyPr/>
                    <a:lstStyle/>
                    <a:p>
                      <a:pPr marL="0" lvl="0" indent="0" algn="ctr" rtl="0">
                        <a:spcBef>
                          <a:spcPts val="0"/>
                        </a:spcBef>
                        <a:spcAft>
                          <a:spcPts val="0"/>
                        </a:spcAft>
                        <a:buNone/>
                      </a:pPr>
                      <a:r>
                        <a:rPr lang="en" sz="1600"/>
                        <a:t>State_idle</a:t>
                      </a:r>
                      <a:endParaRPr sz="1600"/>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tcPr>
                </a:tc>
                <a:tc>
                  <a:txBody>
                    <a:bodyPr/>
                    <a:lstStyle/>
                    <a:p>
                      <a:pPr marL="0" lvl="0" indent="0" algn="ctr" rtl="0">
                        <a:spcBef>
                          <a:spcPts val="0"/>
                        </a:spcBef>
                        <a:spcAft>
                          <a:spcPts val="0"/>
                        </a:spcAft>
                        <a:buNone/>
                      </a:pPr>
                      <a:r>
                        <a:rPr lang="en" sz="1600"/>
                        <a:t>Idle </a:t>
                      </a:r>
                      <a:endParaRPr sz="1600"/>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tcPr>
                </a:tc>
                <a:extLst>
                  <a:ext uri="{0D108BD9-81ED-4DB2-BD59-A6C34878D82A}">
                    <a16:rowId xmlns:a16="http://schemas.microsoft.com/office/drawing/2014/main" val="10001"/>
                  </a:ext>
                </a:extLst>
              </a:tr>
              <a:tr h="457175">
                <a:tc>
                  <a:txBody>
                    <a:bodyPr/>
                    <a:lstStyle/>
                    <a:p>
                      <a:pPr marL="0" lvl="0" indent="0" algn="ctr" rtl="0">
                        <a:spcBef>
                          <a:spcPts val="0"/>
                        </a:spcBef>
                        <a:spcAft>
                          <a:spcPts val="0"/>
                        </a:spcAft>
                        <a:buClr>
                          <a:schemeClr val="dk1"/>
                        </a:buClr>
                        <a:buSzPts val="1100"/>
                        <a:buFont typeface="Arial"/>
                        <a:buNone/>
                      </a:pPr>
                      <a:r>
                        <a:rPr lang="en" sz="1600">
                          <a:solidFill>
                            <a:schemeClr val="dk1"/>
                          </a:solidFill>
                        </a:rPr>
                        <a:t>State_IF</a:t>
                      </a:r>
                      <a:endParaRPr sz="1600"/>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tcPr>
                </a:tc>
                <a:tc>
                  <a:txBody>
                    <a:bodyPr/>
                    <a:lstStyle/>
                    <a:p>
                      <a:pPr marL="0" lvl="0" indent="0" algn="ctr" rtl="0">
                        <a:spcBef>
                          <a:spcPts val="0"/>
                        </a:spcBef>
                        <a:spcAft>
                          <a:spcPts val="0"/>
                        </a:spcAft>
                        <a:buNone/>
                      </a:pPr>
                      <a:r>
                        <a:rPr lang="en" sz="1600"/>
                        <a:t>Instruction Fetch</a:t>
                      </a:r>
                      <a:endParaRPr sz="1600"/>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tcPr>
                </a:tc>
                <a:extLst>
                  <a:ext uri="{0D108BD9-81ED-4DB2-BD59-A6C34878D82A}">
                    <a16:rowId xmlns:a16="http://schemas.microsoft.com/office/drawing/2014/main" val="10002"/>
                  </a:ext>
                </a:extLst>
              </a:tr>
              <a:tr h="457175">
                <a:tc>
                  <a:txBody>
                    <a:bodyPr/>
                    <a:lstStyle/>
                    <a:p>
                      <a:pPr marL="0" lvl="0" indent="0" algn="ctr" rtl="0">
                        <a:spcBef>
                          <a:spcPts val="0"/>
                        </a:spcBef>
                        <a:spcAft>
                          <a:spcPts val="0"/>
                        </a:spcAft>
                        <a:buClr>
                          <a:schemeClr val="dk1"/>
                        </a:buClr>
                        <a:buSzPts val="1100"/>
                        <a:buFont typeface="Arial"/>
                        <a:buNone/>
                      </a:pPr>
                      <a:r>
                        <a:rPr lang="en" sz="1600">
                          <a:solidFill>
                            <a:schemeClr val="dk1"/>
                          </a:solidFill>
                        </a:rPr>
                        <a:t>State_Id</a:t>
                      </a:r>
                      <a:endParaRPr sz="1600"/>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tcPr>
                </a:tc>
                <a:tc>
                  <a:txBody>
                    <a:bodyPr/>
                    <a:lstStyle/>
                    <a:p>
                      <a:pPr marL="0" lvl="0" indent="0" algn="ctr" rtl="0">
                        <a:spcBef>
                          <a:spcPts val="0"/>
                        </a:spcBef>
                        <a:spcAft>
                          <a:spcPts val="0"/>
                        </a:spcAft>
                        <a:buNone/>
                      </a:pPr>
                      <a:r>
                        <a:rPr lang="en" sz="1600"/>
                        <a:t>Instruction decoder </a:t>
                      </a:r>
                      <a:endParaRPr sz="1600"/>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tcPr>
                </a:tc>
                <a:extLst>
                  <a:ext uri="{0D108BD9-81ED-4DB2-BD59-A6C34878D82A}">
                    <a16:rowId xmlns:a16="http://schemas.microsoft.com/office/drawing/2014/main" val="10003"/>
                  </a:ext>
                </a:extLst>
              </a:tr>
              <a:tr h="457175">
                <a:tc>
                  <a:txBody>
                    <a:bodyPr/>
                    <a:lstStyle/>
                    <a:p>
                      <a:pPr marL="0" lvl="0" indent="0" algn="ctr" rtl="0">
                        <a:spcBef>
                          <a:spcPts val="0"/>
                        </a:spcBef>
                        <a:spcAft>
                          <a:spcPts val="0"/>
                        </a:spcAft>
                        <a:buClr>
                          <a:schemeClr val="dk1"/>
                        </a:buClr>
                        <a:buSzPts val="1100"/>
                        <a:buFont typeface="Arial"/>
                        <a:buNone/>
                      </a:pPr>
                      <a:r>
                        <a:rPr lang="en" sz="1600">
                          <a:solidFill>
                            <a:schemeClr val="dk1"/>
                          </a:solidFill>
                        </a:rPr>
                        <a:t>State_ex</a:t>
                      </a:r>
                      <a:endParaRPr sz="1600"/>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tcPr>
                </a:tc>
                <a:tc>
                  <a:txBody>
                    <a:bodyPr/>
                    <a:lstStyle/>
                    <a:p>
                      <a:pPr marL="0" lvl="0" indent="0" algn="ctr" rtl="0">
                        <a:spcBef>
                          <a:spcPts val="0"/>
                        </a:spcBef>
                        <a:spcAft>
                          <a:spcPts val="0"/>
                        </a:spcAft>
                        <a:buNone/>
                      </a:pPr>
                      <a:r>
                        <a:rPr lang="en" sz="1600"/>
                        <a:t>Execution </a:t>
                      </a:r>
                      <a:endParaRPr sz="1600"/>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tcPr>
                </a:tc>
                <a:extLst>
                  <a:ext uri="{0D108BD9-81ED-4DB2-BD59-A6C34878D82A}">
                    <a16:rowId xmlns:a16="http://schemas.microsoft.com/office/drawing/2014/main" val="10004"/>
                  </a:ext>
                </a:extLst>
              </a:tr>
              <a:tr h="457175">
                <a:tc>
                  <a:txBody>
                    <a:bodyPr/>
                    <a:lstStyle/>
                    <a:p>
                      <a:pPr marL="0" lvl="0" indent="0" algn="ctr" rtl="0">
                        <a:spcBef>
                          <a:spcPts val="0"/>
                        </a:spcBef>
                        <a:spcAft>
                          <a:spcPts val="0"/>
                        </a:spcAft>
                        <a:buClr>
                          <a:schemeClr val="dk1"/>
                        </a:buClr>
                        <a:buSzPts val="1100"/>
                        <a:buFont typeface="Arial"/>
                        <a:buNone/>
                      </a:pPr>
                      <a:r>
                        <a:rPr lang="en" sz="1600">
                          <a:solidFill>
                            <a:schemeClr val="dk1"/>
                          </a:solidFill>
                        </a:rPr>
                        <a:t>State_mem</a:t>
                      </a:r>
                      <a:endParaRPr sz="1600"/>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tcPr>
                </a:tc>
                <a:tc>
                  <a:txBody>
                    <a:bodyPr/>
                    <a:lstStyle/>
                    <a:p>
                      <a:pPr marL="0" lvl="0" indent="0" algn="ctr" rtl="0">
                        <a:spcBef>
                          <a:spcPts val="0"/>
                        </a:spcBef>
                        <a:spcAft>
                          <a:spcPts val="0"/>
                        </a:spcAft>
                        <a:buNone/>
                      </a:pPr>
                      <a:r>
                        <a:rPr lang="en" sz="1600"/>
                        <a:t>Memory </a:t>
                      </a:r>
                      <a:endParaRPr sz="1600"/>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tcPr>
                </a:tc>
                <a:extLst>
                  <a:ext uri="{0D108BD9-81ED-4DB2-BD59-A6C34878D82A}">
                    <a16:rowId xmlns:a16="http://schemas.microsoft.com/office/drawing/2014/main" val="10005"/>
                  </a:ext>
                </a:extLst>
              </a:tr>
              <a:tr h="457175">
                <a:tc>
                  <a:txBody>
                    <a:bodyPr/>
                    <a:lstStyle/>
                    <a:p>
                      <a:pPr marL="0" lvl="0" indent="0" algn="ctr" rtl="0">
                        <a:spcBef>
                          <a:spcPts val="0"/>
                        </a:spcBef>
                        <a:spcAft>
                          <a:spcPts val="0"/>
                        </a:spcAft>
                        <a:buClr>
                          <a:schemeClr val="dk1"/>
                        </a:buClr>
                        <a:buSzPts val="1100"/>
                        <a:buFont typeface="Arial"/>
                        <a:buNone/>
                      </a:pPr>
                      <a:r>
                        <a:rPr lang="en" sz="1600">
                          <a:solidFill>
                            <a:schemeClr val="dk1"/>
                          </a:solidFill>
                        </a:rPr>
                        <a:t>State_wb</a:t>
                      </a:r>
                      <a:endParaRPr sz="1600"/>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tcPr>
                </a:tc>
                <a:tc>
                  <a:txBody>
                    <a:bodyPr/>
                    <a:lstStyle/>
                    <a:p>
                      <a:pPr marL="0" lvl="0" indent="0" algn="ctr" rtl="0">
                        <a:spcBef>
                          <a:spcPts val="0"/>
                        </a:spcBef>
                        <a:spcAft>
                          <a:spcPts val="0"/>
                        </a:spcAft>
                        <a:buNone/>
                      </a:pPr>
                      <a:r>
                        <a:rPr lang="en" sz="1600"/>
                        <a:t>Write back </a:t>
                      </a:r>
                      <a:endParaRPr sz="1600"/>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tcPr>
                </a:tc>
                <a:extLst>
                  <a:ext uri="{0D108BD9-81ED-4DB2-BD59-A6C34878D82A}">
                    <a16:rowId xmlns:a16="http://schemas.microsoft.com/office/drawing/2014/main" val="10006"/>
                  </a:ext>
                </a:extLst>
              </a:tr>
              <a:tr h="457175">
                <a:tc>
                  <a:txBody>
                    <a:bodyPr/>
                    <a:lstStyle/>
                    <a:p>
                      <a:pPr marL="0" lvl="0" indent="0" algn="ctr" rtl="0">
                        <a:spcBef>
                          <a:spcPts val="0"/>
                        </a:spcBef>
                        <a:spcAft>
                          <a:spcPts val="0"/>
                        </a:spcAft>
                        <a:buClr>
                          <a:schemeClr val="dk1"/>
                        </a:buClr>
                        <a:buSzPts val="1100"/>
                        <a:buFont typeface="Arial"/>
                        <a:buNone/>
                      </a:pPr>
                      <a:r>
                        <a:rPr lang="en" sz="1600">
                          <a:solidFill>
                            <a:schemeClr val="dk1"/>
                          </a:solidFill>
                        </a:rPr>
                        <a:t>State_halt</a:t>
                      </a:r>
                      <a:endParaRPr sz="1600"/>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tcPr>
                </a:tc>
                <a:tc>
                  <a:txBody>
                    <a:bodyPr/>
                    <a:lstStyle/>
                    <a:p>
                      <a:pPr marL="0" lvl="0" indent="0" algn="ctr" rtl="0">
                        <a:spcBef>
                          <a:spcPts val="0"/>
                        </a:spcBef>
                        <a:spcAft>
                          <a:spcPts val="0"/>
                        </a:spcAft>
                        <a:buNone/>
                      </a:pPr>
                      <a:r>
                        <a:rPr lang="en" sz="1600"/>
                        <a:t>Halt </a:t>
                      </a:r>
                      <a:endParaRPr sz="1600"/>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8"/>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b="1">
                <a:solidFill>
                  <a:srgbClr val="C00000"/>
                </a:solidFill>
                <a:latin typeface="Montserrat"/>
                <a:ea typeface="Montserrat"/>
                <a:cs typeface="Montserrat"/>
                <a:sym typeface="Montserrat"/>
              </a:rPr>
              <a:t>RTL of SIMD processor </a:t>
            </a:r>
            <a:endParaRPr b="1">
              <a:solidFill>
                <a:srgbClr val="C00000"/>
              </a:solidFill>
              <a:latin typeface="Montserrat"/>
              <a:ea typeface="Montserrat"/>
              <a:cs typeface="Montserrat"/>
              <a:sym typeface="Montserrat"/>
            </a:endParaRPr>
          </a:p>
        </p:txBody>
      </p:sp>
      <p:pic>
        <p:nvPicPr>
          <p:cNvPr id="246" name="Google Shape;246;p28"/>
          <p:cNvPicPr preferRelativeResize="0"/>
          <p:nvPr/>
        </p:nvPicPr>
        <p:blipFill>
          <a:blip r:embed="rId3">
            <a:alphaModFix/>
          </a:blip>
          <a:stretch>
            <a:fillRect/>
          </a:stretch>
        </p:blipFill>
        <p:spPr>
          <a:xfrm>
            <a:off x="1065450" y="1152475"/>
            <a:ext cx="7092101" cy="3416400"/>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9"/>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b="1">
                <a:solidFill>
                  <a:srgbClr val="C00000"/>
                </a:solidFill>
              </a:rPr>
              <a:t>RTL of SIMD ADDER</a:t>
            </a:r>
            <a:endParaRPr b="1">
              <a:solidFill>
                <a:srgbClr val="C00000"/>
              </a:solidFill>
            </a:endParaRPr>
          </a:p>
        </p:txBody>
      </p:sp>
      <p:pic>
        <p:nvPicPr>
          <p:cNvPr id="253" name="Google Shape;253;p29"/>
          <p:cNvPicPr preferRelativeResize="0"/>
          <p:nvPr/>
        </p:nvPicPr>
        <p:blipFill rotWithShape="1">
          <a:blip r:embed="rId3">
            <a:alphaModFix/>
          </a:blip>
          <a:srcRect l="1403" r="4390"/>
          <a:stretch/>
        </p:blipFill>
        <p:spPr>
          <a:xfrm>
            <a:off x="523475" y="1155950"/>
            <a:ext cx="7961276" cy="3631875"/>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b="1">
                <a:solidFill>
                  <a:srgbClr val="980000"/>
                </a:solidFill>
              </a:rPr>
              <a:t>Simulation of Adder</a:t>
            </a:r>
            <a:r>
              <a:rPr lang="en"/>
              <a:t> </a:t>
            </a:r>
            <a:endParaRPr/>
          </a:p>
        </p:txBody>
      </p:sp>
      <p:pic>
        <p:nvPicPr>
          <p:cNvPr id="260" name="Google Shape;260;p30"/>
          <p:cNvPicPr preferRelativeResize="0"/>
          <p:nvPr/>
        </p:nvPicPr>
        <p:blipFill>
          <a:blip r:embed="rId3">
            <a:alphaModFix/>
          </a:blip>
          <a:stretch>
            <a:fillRect/>
          </a:stretch>
        </p:blipFill>
        <p:spPr>
          <a:xfrm>
            <a:off x="848000" y="1590325"/>
            <a:ext cx="7448000" cy="23695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1"/>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b="1">
                <a:solidFill>
                  <a:srgbClr val="C00000"/>
                </a:solidFill>
              </a:rPr>
              <a:t>RTL of SIMD SHIFTER</a:t>
            </a:r>
            <a:endParaRPr b="1">
              <a:solidFill>
                <a:srgbClr val="C00000"/>
              </a:solidFill>
            </a:endParaRPr>
          </a:p>
        </p:txBody>
      </p:sp>
      <p:pic>
        <p:nvPicPr>
          <p:cNvPr id="266" name="Google Shape;266;p31"/>
          <p:cNvPicPr preferRelativeResize="0"/>
          <p:nvPr/>
        </p:nvPicPr>
        <p:blipFill>
          <a:blip r:embed="rId3">
            <a:alphaModFix/>
          </a:blip>
          <a:stretch>
            <a:fillRect/>
          </a:stretch>
        </p:blipFill>
        <p:spPr>
          <a:xfrm>
            <a:off x="1285050" y="1017725"/>
            <a:ext cx="6752701" cy="3820975"/>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2"/>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b="1">
                <a:solidFill>
                  <a:srgbClr val="C00000"/>
                </a:solidFill>
              </a:rPr>
              <a:t>Simulation of Shifter </a:t>
            </a:r>
            <a:endParaRPr b="1">
              <a:solidFill>
                <a:srgbClr val="C00000"/>
              </a:solidFill>
            </a:endParaRPr>
          </a:p>
        </p:txBody>
      </p:sp>
      <p:pic>
        <p:nvPicPr>
          <p:cNvPr id="273" name="Google Shape;273;p32"/>
          <p:cNvPicPr preferRelativeResize="0"/>
          <p:nvPr/>
        </p:nvPicPr>
        <p:blipFill>
          <a:blip r:embed="rId3">
            <a:alphaModFix/>
          </a:blip>
          <a:stretch>
            <a:fillRect/>
          </a:stretch>
        </p:blipFill>
        <p:spPr>
          <a:xfrm>
            <a:off x="414403" y="1691450"/>
            <a:ext cx="8315201" cy="17606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5"/>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b="1">
                <a:solidFill>
                  <a:srgbClr val="C00000"/>
                </a:solidFill>
                <a:latin typeface="Montserrat"/>
                <a:ea typeface="Montserrat"/>
                <a:cs typeface="Montserrat"/>
                <a:sym typeface="Montserrat"/>
              </a:rPr>
              <a:t>What is SIMD?</a:t>
            </a:r>
            <a:endParaRPr b="1">
              <a:solidFill>
                <a:srgbClr val="C00000"/>
              </a:solidFill>
              <a:latin typeface="Montserrat"/>
              <a:ea typeface="Montserrat"/>
              <a:cs typeface="Montserrat"/>
              <a:sym typeface="Montserrat"/>
            </a:endParaRPr>
          </a:p>
        </p:txBody>
      </p:sp>
      <p:sp>
        <p:nvSpPr>
          <p:cNvPr id="119" name="Google Shape;119;p15"/>
          <p:cNvSpPr txBox="1">
            <a:spLocks noGrp="1"/>
          </p:cNvSpPr>
          <p:nvPr>
            <p:ph type="body" idx="1"/>
          </p:nvPr>
        </p:nvSpPr>
        <p:spPr>
          <a:xfrm>
            <a:off x="311700" y="1236250"/>
            <a:ext cx="8520600" cy="1616700"/>
          </a:xfrm>
          <a:prstGeom prst="rect">
            <a:avLst/>
          </a:prstGeom>
        </p:spPr>
        <p:txBody>
          <a:bodyPr spcFirstLastPara="1" wrap="square" lIns="91425" tIns="45700" rIns="91425" bIns="45700" anchor="t" anchorCtr="0">
            <a:normAutofit fontScale="92500"/>
          </a:bodyPr>
          <a:lstStyle/>
          <a:p>
            <a:pPr marL="0" lvl="0" indent="0" algn="just" rtl="0">
              <a:lnSpc>
                <a:spcPct val="115000"/>
              </a:lnSpc>
              <a:spcBef>
                <a:spcPts val="900"/>
              </a:spcBef>
              <a:spcAft>
                <a:spcPts val="0"/>
              </a:spcAft>
              <a:buNone/>
            </a:pPr>
            <a:r>
              <a:rPr lang="en" sz="1600">
                <a:latin typeface="Calibri"/>
                <a:ea typeface="Calibri"/>
                <a:cs typeface="Calibri"/>
                <a:sym typeface="Calibri"/>
              </a:rPr>
              <a:t>SIMD stands for </a:t>
            </a:r>
            <a:r>
              <a:rPr lang="en" sz="1600" b="1" i="1">
                <a:solidFill>
                  <a:srgbClr val="0000FF"/>
                </a:solidFill>
                <a:latin typeface="Calibri"/>
                <a:ea typeface="Calibri"/>
                <a:cs typeface="Calibri"/>
                <a:sym typeface="Calibri"/>
              </a:rPr>
              <a:t>Single Instruction Multiple Data</a:t>
            </a:r>
            <a:r>
              <a:rPr lang="en" sz="1600">
                <a:latin typeface="Calibri"/>
                <a:ea typeface="Calibri"/>
                <a:cs typeface="Calibri"/>
                <a:sym typeface="Calibri"/>
              </a:rPr>
              <a:t>, it is an architecture which takes an operation specified in one instruction and applies it to more than one set of data elements at the same time. Most modern CPU designs include SIMD instructions in order to improve the performance of multimedia use.</a:t>
            </a:r>
            <a:endParaRPr sz="1600">
              <a:latin typeface="Calibri"/>
              <a:ea typeface="Calibri"/>
              <a:cs typeface="Calibri"/>
              <a:sym typeface="Calibri"/>
            </a:endParaRPr>
          </a:p>
          <a:p>
            <a:pPr marL="0" lvl="0" indent="0" algn="l" rtl="0">
              <a:lnSpc>
                <a:spcPct val="115000"/>
              </a:lnSpc>
              <a:spcBef>
                <a:spcPts val="1200"/>
              </a:spcBef>
              <a:spcAft>
                <a:spcPts val="0"/>
              </a:spcAft>
              <a:buNone/>
            </a:pPr>
            <a:r>
              <a:rPr lang="en" sz="1400">
                <a:highlight>
                  <a:srgbClr val="FFFFFF"/>
                </a:highlight>
                <a:latin typeface="Calibri"/>
                <a:ea typeface="Calibri"/>
                <a:cs typeface="Calibri"/>
                <a:sym typeface="Calibri"/>
              </a:rPr>
              <a:t> </a:t>
            </a:r>
            <a:endParaRPr sz="1400">
              <a:highlight>
                <a:srgbClr val="FFFFFF"/>
              </a:highlight>
              <a:latin typeface="Calibri"/>
              <a:ea typeface="Calibri"/>
              <a:cs typeface="Calibri"/>
              <a:sym typeface="Calibri"/>
            </a:endParaRPr>
          </a:p>
          <a:p>
            <a:pPr marL="0" lvl="0" indent="0" algn="l" rtl="0">
              <a:spcBef>
                <a:spcPts val="1200"/>
              </a:spcBef>
              <a:spcAft>
                <a:spcPts val="0"/>
              </a:spcAft>
              <a:buNone/>
            </a:pPr>
            <a:endParaRPr sz="1400">
              <a:latin typeface="Arial"/>
              <a:ea typeface="Arial"/>
              <a:cs typeface="Arial"/>
              <a:sym typeface="Arial"/>
            </a:endParaRPr>
          </a:p>
        </p:txBody>
      </p:sp>
      <p:sp>
        <p:nvSpPr>
          <p:cNvPr id="120" name="Google Shape;120;p15"/>
          <p:cNvSpPr txBox="1"/>
          <p:nvPr/>
        </p:nvSpPr>
        <p:spPr>
          <a:xfrm>
            <a:off x="5032900" y="2181125"/>
            <a:ext cx="3743700" cy="2428200"/>
          </a:xfrm>
          <a:prstGeom prst="rect">
            <a:avLst/>
          </a:prstGeom>
          <a:noFill/>
          <a:ln>
            <a:noFill/>
          </a:ln>
        </p:spPr>
        <p:txBody>
          <a:bodyPr spcFirstLastPara="1" wrap="square" lIns="91425" tIns="91425" rIns="91425" bIns="91425" anchor="t" anchorCtr="0">
            <a:spAutoFit/>
          </a:bodyPr>
          <a:lstStyle/>
          <a:p>
            <a:pPr marL="457200" lvl="0" indent="-323850" algn="just" rtl="0">
              <a:lnSpc>
                <a:spcPct val="115000"/>
              </a:lnSpc>
              <a:spcBef>
                <a:spcPts val="120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For example, in a traditional scalar microprocessor, an add operation would add together a single pair of operands and produce a single result. </a:t>
            </a:r>
            <a:endParaRPr sz="1500">
              <a:solidFill>
                <a:schemeClr val="dk1"/>
              </a:solidFill>
              <a:latin typeface="Calibri"/>
              <a:ea typeface="Calibri"/>
              <a:cs typeface="Calibri"/>
              <a:sym typeface="Calibri"/>
            </a:endParaRPr>
          </a:p>
          <a:p>
            <a:pPr marL="457200" lvl="0" indent="-323850" algn="just" rtl="0">
              <a:lnSpc>
                <a:spcPct val="115000"/>
              </a:lnSpc>
              <a:spcBef>
                <a:spcPts val="1200"/>
              </a:spcBef>
              <a:spcAft>
                <a:spcPts val="1000"/>
              </a:spcAft>
              <a:buClr>
                <a:schemeClr val="dk1"/>
              </a:buClr>
              <a:buSzPts val="1500"/>
              <a:buFont typeface="Calibri"/>
              <a:buChar char="●"/>
            </a:pPr>
            <a:r>
              <a:rPr lang="en" sz="1500">
                <a:solidFill>
                  <a:schemeClr val="dk1"/>
                </a:solidFill>
                <a:latin typeface="Calibri"/>
                <a:ea typeface="Calibri"/>
                <a:cs typeface="Calibri"/>
                <a:sym typeface="Calibri"/>
              </a:rPr>
              <a:t>In SIMD processing, a number of independent operand pairs are added together to produce the same number of independent sums. </a:t>
            </a:r>
            <a:endParaRPr sz="1800">
              <a:latin typeface="Calibri"/>
              <a:ea typeface="Calibri"/>
              <a:cs typeface="Calibri"/>
              <a:sym typeface="Calibri"/>
            </a:endParaRPr>
          </a:p>
        </p:txBody>
      </p:sp>
      <p:sp>
        <p:nvSpPr>
          <p:cNvPr id="121" name="Google Shape;121;p15"/>
          <p:cNvSpPr txBox="1"/>
          <p:nvPr/>
        </p:nvSpPr>
        <p:spPr>
          <a:xfrm>
            <a:off x="641950" y="4453050"/>
            <a:ext cx="4268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a:latin typeface="Gill Sans"/>
                <a:ea typeface="Gill Sans"/>
                <a:cs typeface="Gill Sans"/>
                <a:sym typeface="Gill Sans"/>
              </a:rPr>
              <a:t>Fig</a:t>
            </a:r>
            <a:r>
              <a:rPr lang="en">
                <a:latin typeface="Gill Sans"/>
                <a:ea typeface="Gill Sans"/>
                <a:cs typeface="Gill Sans"/>
                <a:sym typeface="Gill Sans"/>
              </a:rPr>
              <a:t>. Scalar vs SIMD </a:t>
            </a:r>
            <a:endParaRPr>
              <a:latin typeface="Gill Sans"/>
              <a:ea typeface="Gill Sans"/>
              <a:cs typeface="Gill Sans"/>
              <a:sym typeface="Gill Sans"/>
            </a:endParaRPr>
          </a:p>
        </p:txBody>
      </p:sp>
      <p:pic>
        <p:nvPicPr>
          <p:cNvPr id="123" name="Google Shape;123;p15"/>
          <p:cNvPicPr preferRelativeResize="0"/>
          <p:nvPr/>
        </p:nvPicPr>
        <p:blipFill>
          <a:blip r:embed="rId3">
            <a:alphaModFix/>
          </a:blip>
          <a:stretch>
            <a:fillRect/>
          </a:stretch>
        </p:blipFill>
        <p:spPr>
          <a:xfrm>
            <a:off x="438410" y="2181122"/>
            <a:ext cx="4675475" cy="21769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b="1">
                <a:solidFill>
                  <a:srgbClr val="C00000"/>
                </a:solidFill>
              </a:rPr>
              <a:t>RTL of SIMD MULTIPLIER </a:t>
            </a:r>
            <a:endParaRPr b="1">
              <a:solidFill>
                <a:srgbClr val="C00000"/>
              </a:solidFill>
            </a:endParaRPr>
          </a:p>
        </p:txBody>
      </p:sp>
      <p:pic>
        <p:nvPicPr>
          <p:cNvPr id="279" name="Google Shape;279;p33"/>
          <p:cNvPicPr preferRelativeResize="0"/>
          <p:nvPr/>
        </p:nvPicPr>
        <p:blipFill>
          <a:blip r:embed="rId3">
            <a:alphaModFix/>
          </a:blip>
          <a:stretch>
            <a:fillRect/>
          </a:stretch>
        </p:blipFill>
        <p:spPr>
          <a:xfrm>
            <a:off x="1511050" y="1017725"/>
            <a:ext cx="6121888" cy="3820975"/>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4"/>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b="1">
                <a:solidFill>
                  <a:srgbClr val="C00000"/>
                </a:solidFill>
              </a:rPr>
              <a:t>Simulation of Multiplier </a:t>
            </a:r>
            <a:endParaRPr b="1">
              <a:solidFill>
                <a:srgbClr val="C00000"/>
              </a:solidFill>
            </a:endParaRPr>
          </a:p>
        </p:txBody>
      </p:sp>
      <p:pic>
        <p:nvPicPr>
          <p:cNvPr id="286" name="Google Shape;286;p34"/>
          <p:cNvPicPr preferRelativeResize="0"/>
          <p:nvPr/>
        </p:nvPicPr>
        <p:blipFill>
          <a:blip r:embed="rId3">
            <a:alphaModFix/>
          </a:blip>
          <a:stretch>
            <a:fillRect/>
          </a:stretch>
        </p:blipFill>
        <p:spPr>
          <a:xfrm>
            <a:off x="909200" y="1639700"/>
            <a:ext cx="7606374" cy="2102575"/>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5"/>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b="1">
                <a:solidFill>
                  <a:srgbClr val="C00000"/>
                </a:solidFill>
              </a:rPr>
              <a:t>Application of SIMD </a:t>
            </a:r>
            <a:endParaRPr b="1">
              <a:solidFill>
                <a:srgbClr val="C00000"/>
              </a:solidFill>
            </a:endParaRPr>
          </a:p>
        </p:txBody>
      </p:sp>
      <p:sp>
        <p:nvSpPr>
          <p:cNvPr id="292" name="Google Shape;292;p35"/>
          <p:cNvSpPr txBox="1">
            <a:spLocks noGrp="1"/>
          </p:cNvSpPr>
          <p:nvPr>
            <p:ph type="body" idx="1"/>
          </p:nvPr>
        </p:nvSpPr>
        <p:spPr>
          <a:xfrm>
            <a:off x="888750" y="1152475"/>
            <a:ext cx="7943700" cy="3416400"/>
          </a:xfrm>
          <a:prstGeom prst="rect">
            <a:avLst/>
          </a:prstGeom>
        </p:spPr>
        <p:txBody>
          <a:bodyPr spcFirstLastPara="1" wrap="square" lIns="91425" tIns="45700" rIns="91425" bIns="45700" anchor="t" anchorCtr="0">
            <a:normAutofit/>
          </a:bodyPr>
          <a:lstStyle/>
          <a:p>
            <a:pPr marL="0" lvl="0" indent="0" algn="l" rtl="0">
              <a:spcBef>
                <a:spcPts val="900"/>
              </a:spcBef>
              <a:spcAft>
                <a:spcPts val="0"/>
              </a:spcAft>
              <a:buNone/>
            </a:pPr>
            <a:r>
              <a:rPr lang="en" sz="2100"/>
              <a:t>Provide substantial speed up for </a:t>
            </a:r>
            <a:endParaRPr sz="2100"/>
          </a:p>
          <a:p>
            <a:pPr marL="457200" lvl="0" indent="-361950" algn="l" rtl="0">
              <a:spcBef>
                <a:spcPts val="900"/>
              </a:spcBef>
              <a:spcAft>
                <a:spcPts val="0"/>
              </a:spcAft>
              <a:buSzPts val="2100"/>
              <a:buAutoNum type="arabicPeriod"/>
            </a:pPr>
            <a:r>
              <a:rPr lang="en" sz="2100"/>
              <a:t>3D graphics </a:t>
            </a:r>
            <a:endParaRPr sz="2100"/>
          </a:p>
          <a:p>
            <a:pPr marL="457200" lvl="0" indent="-361950" algn="l" rtl="0">
              <a:spcBef>
                <a:spcPts val="0"/>
              </a:spcBef>
              <a:spcAft>
                <a:spcPts val="0"/>
              </a:spcAft>
              <a:buSzPts val="2100"/>
              <a:buAutoNum type="arabicPeriod"/>
            </a:pPr>
            <a:r>
              <a:rPr lang="en" sz="2100"/>
              <a:t>3D physics</a:t>
            </a:r>
            <a:endParaRPr sz="2100"/>
          </a:p>
          <a:p>
            <a:pPr marL="457200" lvl="0" indent="-361950" algn="l" rtl="0">
              <a:spcBef>
                <a:spcPts val="0"/>
              </a:spcBef>
              <a:spcAft>
                <a:spcPts val="0"/>
              </a:spcAft>
              <a:buSzPts val="2100"/>
              <a:buAutoNum type="arabicPeriod"/>
            </a:pPr>
            <a:r>
              <a:rPr lang="en" sz="2100"/>
              <a:t>Image processing </a:t>
            </a:r>
            <a:endParaRPr sz="2100"/>
          </a:p>
          <a:p>
            <a:pPr marL="457200" lvl="0" indent="-361950" algn="l" rtl="0">
              <a:spcBef>
                <a:spcPts val="0"/>
              </a:spcBef>
              <a:spcAft>
                <a:spcPts val="0"/>
              </a:spcAft>
              <a:buSzPts val="2100"/>
              <a:buAutoNum type="arabicPeriod"/>
            </a:pPr>
            <a:r>
              <a:rPr lang="en" sz="2100"/>
              <a:t>Signal processing </a:t>
            </a:r>
            <a:endParaRPr sz="2100"/>
          </a:p>
          <a:p>
            <a:pPr marL="457200" lvl="0" indent="-361950" algn="l" rtl="0">
              <a:spcBef>
                <a:spcPts val="0"/>
              </a:spcBef>
              <a:spcAft>
                <a:spcPts val="0"/>
              </a:spcAft>
              <a:buSzPts val="2100"/>
              <a:buAutoNum type="arabicPeriod"/>
            </a:pPr>
            <a:r>
              <a:rPr lang="en" sz="2100"/>
              <a:t>Numerical processing </a:t>
            </a:r>
            <a:endParaRPr sz="2100"/>
          </a:p>
          <a:p>
            <a:pPr marL="457200" lvl="0" indent="-361950" algn="l" rtl="0">
              <a:spcBef>
                <a:spcPts val="0"/>
              </a:spcBef>
              <a:spcAft>
                <a:spcPts val="0"/>
              </a:spcAft>
              <a:buSzPts val="2100"/>
              <a:buAutoNum type="arabicPeriod"/>
            </a:pPr>
            <a:r>
              <a:rPr lang="en" sz="2100"/>
              <a:t>Video encoding and decoding </a:t>
            </a:r>
            <a:endParaRPr sz="2100"/>
          </a:p>
          <a:p>
            <a:pPr marL="0" lvl="0" indent="0" algn="l" rtl="0">
              <a:spcBef>
                <a:spcPts val="90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6"/>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b="1">
                <a:solidFill>
                  <a:srgbClr val="C00000"/>
                </a:solidFill>
                <a:latin typeface="Montserrat"/>
                <a:ea typeface="Montserrat"/>
                <a:cs typeface="Montserrat"/>
                <a:sym typeface="Montserrat"/>
              </a:rPr>
              <a:t>Future Scope</a:t>
            </a:r>
            <a:endParaRPr b="1">
              <a:solidFill>
                <a:srgbClr val="C00000"/>
              </a:solidFill>
              <a:latin typeface="Montserrat"/>
              <a:ea typeface="Montserrat"/>
              <a:cs typeface="Montserrat"/>
              <a:sym typeface="Montserrat"/>
            </a:endParaRPr>
          </a:p>
        </p:txBody>
      </p:sp>
      <p:sp>
        <p:nvSpPr>
          <p:cNvPr id="299" name="Google Shape;299;p36"/>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rmAutofit/>
          </a:bodyPr>
          <a:lstStyle/>
          <a:p>
            <a:pPr marL="0" lvl="0" indent="0" algn="just" rtl="0">
              <a:lnSpc>
                <a:spcPct val="100000"/>
              </a:lnSpc>
              <a:spcBef>
                <a:spcPts val="1200"/>
              </a:spcBef>
              <a:spcAft>
                <a:spcPts val="0"/>
              </a:spcAft>
              <a:buNone/>
            </a:pPr>
            <a:r>
              <a:rPr lang="en" sz="1676"/>
              <a:t>With the new enhancements in the processor architectures, the current modern processors started supporting 256- bit vector implementations. Moreover, the interest on SIMD architectures by the computer architecture research community is increasing. Most CPU’s produced have SIMD architectures some of them are Intel SSE(Streaming SIMD Instructions) introduced in Pentium III processor and MMX ARM Neon introduced in Cortex-A8 and Cortex-A9 processors and MIPS MDMX. In the near future, the new powerful machines are expected to make new high-Performance multiple data applications available with the enhanced SIMD architectures.</a:t>
            </a:r>
            <a:endParaRPr sz="1676"/>
          </a:p>
          <a:p>
            <a:pPr marL="0" lvl="0" indent="0" algn="just" rtl="0">
              <a:lnSpc>
                <a:spcPct val="150000"/>
              </a:lnSpc>
              <a:spcBef>
                <a:spcPts val="1200"/>
              </a:spcBef>
              <a:spcAft>
                <a:spcPts val="0"/>
              </a:spcAft>
              <a:buClr>
                <a:schemeClr val="dk1"/>
              </a:buClr>
              <a:buSzPts val="1100"/>
              <a:buFont typeface="Arial"/>
              <a:buNone/>
            </a:pPr>
            <a:endParaRPr sz="1300"/>
          </a:p>
          <a:p>
            <a:pPr marL="0" lvl="0" indent="0" algn="l" rtl="0">
              <a:spcBef>
                <a:spcPts val="900"/>
              </a:spcBef>
              <a:spcAft>
                <a:spcPts val="0"/>
              </a:spcAft>
              <a:buNone/>
            </a:pPr>
            <a:endParaRPr sz="12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7"/>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b="1">
                <a:solidFill>
                  <a:srgbClr val="C00000"/>
                </a:solidFill>
              </a:rPr>
              <a:t>Conclusion</a:t>
            </a:r>
            <a:endParaRPr b="1">
              <a:solidFill>
                <a:srgbClr val="C00000"/>
              </a:solidFill>
            </a:endParaRPr>
          </a:p>
        </p:txBody>
      </p:sp>
      <p:sp>
        <p:nvSpPr>
          <p:cNvPr id="306" name="Google Shape;306;p37"/>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rmAutofit/>
          </a:bodyPr>
          <a:lstStyle/>
          <a:p>
            <a:pPr marL="0" lvl="0" indent="0" algn="just" rtl="0">
              <a:spcBef>
                <a:spcPts val="900"/>
              </a:spcBef>
              <a:spcAft>
                <a:spcPts val="0"/>
              </a:spcAft>
              <a:buNone/>
            </a:pPr>
            <a:r>
              <a:rPr lang="en" sz="1600"/>
              <a:t>There is no doubt that future processors will differ significantly from the current designs and will reshape the way of thinking about programming. SIMD is one of the most important advancements of modern CPUs. This project deals with SIMD and how you to realize a 16-bit SIMD processor using Verilog. SIMD architectures have numerous applications in the field of audio, video and signal processing systems. It also states that SIMD is used to increase the performance of the processor and details of work related to the topic and various tool and technologies used.</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8"/>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b="1">
                <a:solidFill>
                  <a:srgbClr val="C00000"/>
                </a:solidFill>
                <a:latin typeface="Montserrat"/>
                <a:ea typeface="Montserrat"/>
                <a:cs typeface="Montserrat"/>
                <a:sym typeface="Montserrat"/>
              </a:rPr>
              <a:t>References</a:t>
            </a:r>
            <a:endParaRPr b="1">
              <a:solidFill>
                <a:srgbClr val="C00000"/>
              </a:solidFill>
              <a:latin typeface="Montserrat"/>
              <a:ea typeface="Montserrat"/>
              <a:cs typeface="Montserrat"/>
              <a:sym typeface="Montserrat"/>
            </a:endParaRPr>
          </a:p>
        </p:txBody>
      </p:sp>
      <p:sp>
        <p:nvSpPr>
          <p:cNvPr id="313" name="Google Shape;313;p38"/>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rmAutofit/>
          </a:bodyPr>
          <a:lstStyle/>
          <a:p>
            <a:pPr marL="0" lvl="0" indent="0" algn="just" rtl="0">
              <a:spcBef>
                <a:spcPts val="900"/>
              </a:spcBef>
              <a:spcAft>
                <a:spcPts val="0"/>
              </a:spcAft>
              <a:buNone/>
            </a:pPr>
            <a:r>
              <a:rPr lang="en" sz="1700">
                <a:latin typeface="Lato"/>
                <a:ea typeface="Lato"/>
                <a:cs typeface="Lato"/>
                <a:sym typeface="Lato"/>
              </a:rPr>
              <a:t>[1] </a:t>
            </a:r>
            <a:r>
              <a:rPr lang="en" sz="1700">
                <a:solidFill>
                  <a:srgbClr val="222222"/>
                </a:solidFill>
                <a:latin typeface="Lato"/>
                <a:ea typeface="Lato"/>
                <a:cs typeface="Lato"/>
                <a:sym typeface="Lato"/>
              </a:rPr>
              <a:t>Solmaz, G., Rahmatizadeh, R. and Ahmadian, M., A study on SIMD architecture.</a:t>
            </a:r>
            <a:endParaRPr sz="1700">
              <a:latin typeface="Lato"/>
              <a:ea typeface="Lato"/>
              <a:cs typeface="Lato"/>
              <a:sym typeface="Lato"/>
            </a:endParaRPr>
          </a:p>
          <a:p>
            <a:pPr marL="0" lvl="0" indent="0" algn="just" rtl="0">
              <a:spcBef>
                <a:spcPts val="900"/>
              </a:spcBef>
              <a:spcAft>
                <a:spcPts val="0"/>
              </a:spcAft>
              <a:buNone/>
            </a:pPr>
            <a:r>
              <a:rPr lang="en" sz="1700">
                <a:latin typeface="Lato"/>
                <a:ea typeface="Lato"/>
                <a:cs typeface="Lato"/>
                <a:sym typeface="Lato"/>
              </a:rPr>
              <a:t>[2] </a:t>
            </a:r>
            <a:r>
              <a:rPr lang="en" sz="1700">
                <a:solidFill>
                  <a:srgbClr val="222222"/>
                </a:solidFill>
                <a:latin typeface="Lato"/>
                <a:ea typeface="Lato"/>
                <a:cs typeface="Lato"/>
                <a:sym typeface="Lato"/>
              </a:rPr>
              <a:t>Li, S.Y., Cheuk, G.C., Lee, K.H. and Leong, P.H.W., 2003, April. FPGA-based SIMD processor. In </a:t>
            </a:r>
            <a:r>
              <a:rPr lang="en" sz="1700" i="1">
                <a:solidFill>
                  <a:srgbClr val="222222"/>
                </a:solidFill>
                <a:latin typeface="Lato"/>
                <a:ea typeface="Lato"/>
                <a:cs typeface="Lato"/>
                <a:sym typeface="Lato"/>
              </a:rPr>
              <a:t>11th Annual IEEE Symposium on Field-Programmable Custom Computing Machines, 2003. FCCM 2003.</a:t>
            </a:r>
            <a:r>
              <a:rPr lang="en" sz="1700">
                <a:solidFill>
                  <a:srgbClr val="222222"/>
                </a:solidFill>
                <a:latin typeface="Lato"/>
                <a:ea typeface="Lato"/>
                <a:cs typeface="Lato"/>
                <a:sym typeface="Lato"/>
              </a:rPr>
              <a:t> (pp. 267-268). IEEE.</a:t>
            </a:r>
            <a:endParaRPr sz="1700">
              <a:latin typeface="Lato"/>
              <a:ea typeface="Lato"/>
              <a:cs typeface="Lato"/>
              <a:sym typeface="Lato"/>
            </a:endParaRPr>
          </a:p>
          <a:p>
            <a:pPr marL="0" lvl="0" indent="0" algn="l" rtl="0">
              <a:spcBef>
                <a:spcPts val="900"/>
              </a:spcBef>
              <a:spcAft>
                <a:spcPts val="0"/>
              </a:spcAft>
              <a:buNone/>
            </a:pPr>
            <a:r>
              <a:rPr lang="en" sz="1700">
                <a:latin typeface="Lato"/>
                <a:ea typeface="Lato"/>
                <a:cs typeface="Lato"/>
                <a:sym typeface="Lato"/>
              </a:rPr>
              <a:t>[3]</a:t>
            </a:r>
            <a:r>
              <a:rPr lang="en" sz="1700" u="sng">
                <a:solidFill>
                  <a:srgbClr val="1B43C5"/>
                </a:solidFill>
                <a:latin typeface="Lato"/>
                <a:ea typeface="Lato"/>
                <a:cs typeface="Lato"/>
                <a:sym typeface="Lato"/>
                <a:hlinkClick r:id="rId3">
                  <a:extLst>
                    <a:ext uri="{A12FA001-AC4F-418D-AE19-62706E023703}">
                      <ahyp:hlinkClr xmlns:ahyp="http://schemas.microsoft.com/office/drawing/2018/hyperlinkcolor" val="tx"/>
                    </a:ext>
                  </a:extLst>
                </a:hlinkClick>
              </a:rPr>
              <a:t>https://www.fpga4student.com/2017/04/verilog-code-for-16-bit-risc-processor.html</a:t>
            </a:r>
            <a:endParaRPr sz="1700">
              <a:solidFill>
                <a:srgbClr val="1B43C5"/>
              </a:solidFill>
              <a:latin typeface="Lato"/>
              <a:ea typeface="Lato"/>
              <a:cs typeface="Lato"/>
              <a:sym typeface="Lato"/>
            </a:endParaRPr>
          </a:p>
          <a:p>
            <a:pPr marL="0" lvl="0" indent="0" algn="just" rtl="0">
              <a:spcBef>
                <a:spcPts val="900"/>
              </a:spcBef>
              <a:spcAft>
                <a:spcPts val="0"/>
              </a:spcAft>
              <a:buNone/>
            </a:pPr>
            <a:endParaRPr sz="1700">
              <a:solidFill>
                <a:srgbClr val="1B43C5"/>
              </a:solidFill>
              <a:latin typeface="Lato"/>
              <a:ea typeface="Lato"/>
              <a:cs typeface="Lato"/>
              <a:sym typeface="Lato"/>
            </a:endParaRPr>
          </a:p>
          <a:p>
            <a:pPr marL="0" lvl="0" indent="0" algn="l" rtl="0">
              <a:spcBef>
                <a:spcPts val="900"/>
              </a:spcBef>
              <a:spcAft>
                <a:spcPts val="0"/>
              </a:spcAft>
              <a:buNone/>
            </a:pPr>
            <a:endParaRPr sz="1700">
              <a:latin typeface="Lato"/>
              <a:ea typeface="Lato"/>
              <a:cs typeface="Lato"/>
              <a:sym typeface="Lato"/>
            </a:endParaRPr>
          </a:p>
          <a:p>
            <a:pPr marL="0" lvl="0" indent="0" algn="l" rtl="0">
              <a:spcBef>
                <a:spcPts val="900"/>
              </a:spcBef>
              <a:spcAft>
                <a:spcPts val="0"/>
              </a:spcAft>
              <a:buNone/>
            </a:pPr>
            <a:endParaRPr sz="2170">
              <a:latin typeface="Lato"/>
              <a:ea typeface="Lato"/>
              <a:cs typeface="Lato"/>
              <a:sym typeface="Lato"/>
            </a:endParaRPr>
          </a:p>
        </p:txBody>
      </p:sp>
      <p:sp>
        <p:nvSpPr>
          <p:cNvPr id="314" name="Google Shape;314;p38"/>
          <p:cNvSpPr txBox="1"/>
          <p:nvPr/>
        </p:nvSpPr>
        <p:spPr>
          <a:xfrm>
            <a:off x="947975" y="1068425"/>
            <a:ext cx="300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b="1">
                <a:solidFill>
                  <a:srgbClr val="C00000"/>
                </a:solidFill>
              </a:rPr>
              <a:t>SIMD Processing</a:t>
            </a:r>
            <a:endParaRPr b="1">
              <a:solidFill>
                <a:srgbClr val="C00000"/>
              </a:solidFill>
            </a:endParaRPr>
          </a:p>
        </p:txBody>
      </p:sp>
      <p:sp>
        <p:nvSpPr>
          <p:cNvPr id="129" name="Google Shape;129;p16"/>
          <p:cNvSpPr txBox="1">
            <a:spLocks noGrp="1"/>
          </p:cNvSpPr>
          <p:nvPr>
            <p:ph type="body" idx="1"/>
          </p:nvPr>
        </p:nvSpPr>
        <p:spPr>
          <a:xfrm>
            <a:off x="311700" y="1350950"/>
            <a:ext cx="8520600" cy="3197400"/>
          </a:xfrm>
          <a:prstGeom prst="rect">
            <a:avLst/>
          </a:prstGeom>
        </p:spPr>
        <p:txBody>
          <a:bodyPr spcFirstLastPara="1" wrap="square" lIns="91425" tIns="45700" rIns="91425" bIns="45700" anchor="t" anchorCtr="0">
            <a:normAutofit/>
          </a:bodyPr>
          <a:lstStyle/>
          <a:p>
            <a:pPr marL="457200" lvl="0" indent="-342900" algn="l" rtl="0">
              <a:spcBef>
                <a:spcPts val="900"/>
              </a:spcBef>
              <a:spcAft>
                <a:spcPts val="0"/>
              </a:spcAft>
              <a:buSzPts val="1800"/>
              <a:buChar char="●"/>
            </a:pPr>
            <a:r>
              <a:rPr lang="en"/>
              <a:t>Instructions perform add, multiply etc. on all the data in parallel as shown below:</a:t>
            </a:r>
            <a:endParaRPr/>
          </a:p>
        </p:txBody>
      </p:sp>
      <p:graphicFrame>
        <p:nvGraphicFramePr>
          <p:cNvPr id="130" name="Google Shape;130;p16"/>
          <p:cNvGraphicFramePr/>
          <p:nvPr/>
        </p:nvGraphicFramePr>
        <p:xfrm>
          <a:off x="952500" y="2121000"/>
          <a:ext cx="7239000" cy="396210"/>
        </p:xfrm>
        <a:graphic>
          <a:graphicData uri="http://schemas.openxmlformats.org/drawingml/2006/table">
            <a:tbl>
              <a:tblPr>
                <a:noFill/>
                <a:tableStyleId>{C1DEA07F-09FA-442E-B699-42F16DF9F76E}</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a:t>X3</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X2</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X1</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X0</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31" name="Google Shape;131;p16"/>
          <p:cNvGraphicFramePr/>
          <p:nvPr/>
        </p:nvGraphicFramePr>
        <p:xfrm>
          <a:off x="952500" y="2831113"/>
          <a:ext cx="7239000" cy="396210"/>
        </p:xfrm>
        <a:graphic>
          <a:graphicData uri="http://schemas.openxmlformats.org/drawingml/2006/table">
            <a:tbl>
              <a:tblPr>
                <a:noFill/>
                <a:tableStyleId>{C1DEA07F-09FA-442E-B699-42F16DF9F76E}</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a:t>Y3</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Y2</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Y1</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Y0</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32" name="Google Shape;132;p16"/>
          <p:cNvGraphicFramePr/>
          <p:nvPr/>
        </p:nvGraphicFramePr>
        <p:xfrm>
          <a:off x="952500" y="3990950"/>
          <a:ext cx="7239000" cy="396210"/>
        </p:xfrm>
        <a:graphic>
          <a:graphicData uri="http://schemas.openxmlformats.org/drawingml/2006/table">
            <a:tbl>
              <a:tblPr>
                <a:noFill/>
                <a:tableStyleId>{C1DEA07F-09FA-442E-B699-42F16DF9F76E}</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a:t>X3 OP Y3</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X2 OP Y2</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X1 OP Y1</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X0 OP Y0</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33" name="Google Shape;133;p16"/>
          <p:cNvSpPr/>
          <p:nvPr/>
        </p:nvSpPr>
        <p:spPr>
          <a:xfrm>
            <a:off x="1524450" y="3372038"/>
            <a:ext cx="669300" cy="396300"/>
          </a:xfrm>
          <a:prstGeom prst="ellipse">
            <a:avLst/>
          </a:prstGeom>
          <a:solidFill>
            <a:schemeClr val="lt2"/>
          </a:solidFill>
          <a:ln w="19050" cap="flat"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OP</a:t>
            </a:r>
            <a:endParaRPr/>
          </a:p>
        </p:txBody>
      </p:sp>
      <p:sp>
        <p:nvSpPr>
          <p:cNvPr id="134" name="Google Shape;134;p16"/>
          <p:cNvSpPr/>
          <p:nvPr/>
        </p:nvSpPr>
        <p:spPr>
          <a:xfrm>
            <a:off x="3331450" y="3372025"/>
            <a:ext cx="669300" cy="396300"/>
          </a:xfrm>
          <a:prstGeom prst="ellipse">
            <a:avLst/>
          </a:pr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OP</a:t>
            </a:r>
            <a:endParaRPr/>
          </a:p>
        </p:txBody>
      </p:sp>
      <p:sp>
        <p:nvSpPr>
          <p:cNvPr id="135" name="Google Shape;135;p16"/>
          <p:cNvSpPr/>
          <p:nvPr/>
        </p:nvSpPr>
        <p:spPr>
          <a:xfrm>
            <a:off x="5138450" y="3372025"/>
            <a:ext cx="669300" cy="396300"/>
          </a:xfrm>
          <a:prstGeom prst="ellipse">
            <a:avLst/>
          </a:pr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OP</a:t>
            </a:r>
            <a:endParaRPr/>
          </a:p>
        </p:txBody>
      </p:sp>
      <p:sp>
        <p:nvSpPr>
          <p:cNvPr id="136" name="Google Shape;136;p16"/>
          <p:cNvSpPr/>
          <p:nvPr/>
        </p:nvSpPr>
        <p:spPr>
          <a:xfrm>
            <a:off x="7013600" y="3372025"/>
            <a:ext cx="669300" cy="396300"/>
          </a:xfrm>
          <a:prstGeom prst="ellipse">
            <a:avLst/>
          </a:pr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OP</a:t>
            </a:r>
            <a:endParaRPr/>
          </a:p>
        </p:txBody>
      </p:sp>
      <p:cxnSp>
        <p:nvCxnSpPr>
          <p:cNvPr id="137" name="Google Shape;137;p16"/>
          <p:cNvCxnSpPr>
            <a:endCxn id="133" idx="7"/>
          </p:cNvCxnSpPr>
          <p:nvPr/>
        </p:nvCxnSpPr>
        <p:spPr>
          <a:xfrm>
            <a:off x="2094533" y="3234774"/>
            <a:ext cx="1200" cy="195300"/>
          </a:xfrm>
          <a:prstGeom prst="straightConnector1">
            <a:avLst/>
          </a:prstGeom>
          <a:noFill/>
          <a:ln w="9525" cap="flat" cmpd="sng">
            <a:solidFill>
              <a:srgbClr val="000000"/>
            </a:solidFill>
            <a:prstDash val="solid"/>
            <a:round/>
            <a:headEnd type="none" w="med" len="med"/>
            <a:tailEnd type="triangle" w="med" len="med"/>
          </a:ln>
        </p:spPr>
      </p:cxnSp>
      <p:cxnSp>
        <p:nvCxnSpPr>
          <p:cNvPr id="138" name="Google Shape;138;p16"/>
          <p:cNvCxnSpPr>
            <a:endCxn id="133" idx="1"/>
          </p:cNvCxnSpPr>
          <p:nvPr/>
        </p:nvCxnSpPr>
        <p:spPr>
          <a:xfrm flipH="1">
            <a:off x="1622467" y="2503374"/>
            <a:ext cx="1200" cy="926700"/>
          </a:xfrm>
          <a:prstGeom prst="straightConnector1">
            <a:avLst/>
          </a:prstGeom>
          <a:noFill/>
          <a:ln w="9525" cap="flat" cmpd="sng">
            <a:solidFill>
              <a:srgbClr val="000000"/>
            </a:solidFill>
            <a:prstDash val="solid"/>
            <a:round/>
            <a:headEnd type="none" w="med" len="med"/>
            <a:tailEnd type="triangle" w="med" len="med"/>
          </a:ln>
        </p:spPr>
      </p:cxnSp>
      <p:cxnSp>
        <p:nvCxnSpPr>
          <p:cNvPr id="139" name="Google Shape;139;p16"/>
          <p:cNvCxnSpPr/>
          <p:nvPr/>
        </p:nvCxnSpPr>
        <p:spPr>
          <a:xfrm flipH="1">
            <a:off x="3429479" y="2503499"/>
            <a:ext cx="1200" cy="926700"/>
          </a:xfrm>
          <a:prstGeom prst="straightConnector1">
            <a:avLst/>
          </a:prstGeom>
          <a:noFill/>
          <a:ln w="9525" cap="flat" cmpd="sng">
            <a:solidFill>
              <a:srgbClr val="000000"/>
            </a:solidFill>
            <a:prstDash val="solid"/>
            <a:round/>
            <a:headEnd type="none" w="med" len="med"/>
            <a:tailEnd type="triangle" w="med" len="med"/>
          </a:ln>
        </p:spPr>
      </p:cxnSp>
      <p:cxnSp>
        <p:nvCxnSpPr>
          <p:cNvPr id="140" name="Google Shape;140;p16"/>
          <p:cNvCxnSpPr/>
          <p:nvPr/>
        </p:nvCxnSpPr>
        <p:spPr>
          <a:xfrm flipH="1">
            <a:off x="5236467" y="2503499"/>
            <a:ext cx="1200" cy="926700"/>
          </a:xfrm>
          <a:prstGeom prst="straightConnector1">
            <a:avLst/>
          </a:prstGeom>
          <a:noFill/>
          <a:ln w="9525" cap="flat" cmpd="sng">
            <a:solidFill>
              <a:srgbClr val="000000"/>
            </a:solidFill>
            <a:prstDash val="solid"/>
            <a:round/>
            <a:headEnd type="none" w="med" len="med"/>
            <a:tailEnd type="triangle" w="med" len="med"/>
          </a:ln>
        </p:spPr>
      </p:cxnSp>
      <p:cxnSp>
        <p:nvCxnSpPr>
          <p:cNvPr id="141" name="Google Shape;141;p16"/>
          <p:cNvCxnSpPr/>
          <p:nvPr/>
        </p:nvCxnSpPr>
        <p:spPr>
          <a:xfrm flipH="1">
            <a:off x="7125142" y="2503499"/>
            <a:ext cx="1200" cy="926700"/>
          </a:xfrm>
          <a:prstGeom prst="straightConnector1">
            <a:avLst/>
          </a:prstGeom>
          <a:noFill/>
          <a:ln w="9525" cap="flat" cmpd="sng">
            <a:solidFill>
              <a:srgbClr val="000000"/>
            </a:solidFill>
            <a:prstDash val="solid"/>
            <a:round/>
            <a:headEnd type="none" w="med" len="med"/>
            <a:tailEnd type="triangle" w="med" len="med"/>
          </a:ln>
        </p:spPr>
      </p:cxnSp>
      <p:cxnSp>
        <p:nvCxnSpPr>
          <p:cNvPr id="142" name="Google Shape;142;p16"/>
          <p:cNvCxnSpPr/>
          <p:nvPr/>
        </p:nvCxnSpPr>
        <p:spPr>
          <a:xfrm>
            <a:off x="3901533" y="3227324"/>
            <a:ext cx="1200" cy="195300"/>
          </a:xfrm>
          <a:prstGeom prst="straightConnector1">
            <a:avLst/>
          </a:prstGeom>
          <a:noFill/>
          <a:ln w="9525" cap="flat" cmpd="sng">
            <a:solidFill>
              <a:srgbClr val="000000"/>
            </a:solidFill>
            <a:prstDash val="solid"/>
            <a:round/>
            <a:headEnd type="none" w="med" len="med"/>
            <a:tailEnd type="triangle" w="med" len="med"/>
          </a:ln>
        </p:spPr>
      </p:cxnSp>
      <p:cxnSp>
        <p:nvCxnSpPr>
          <p:cNvPr id="143" name="Google Shape;143;p16"/>
          <p:cNvCxnSpPr/>
          <p:nvPr/>
        </p:nvCxnSpPr>
        <p:spPr>
          <a:xfrm>
            <a:off x="5708533" y="3227324"/>
            <a:ext cx="1200" cy="195300"/>
          </a:xfrm>
          <a:prstGeom prst="straightConnector1">
            <a:avLst/>
          </a:prstGeom>
          <a:noFill/>
          <a:ln w="9525" cap="flat" cmpd="sng">
            <a:solidFill>
              <a:srgbClr val="000000"/>
            </a:solidFill>
            <a:prstDash val="solid"/>
            <a:round/>
            <a:headEnd type="none" w="med" len="med"/>
            <a:tailEnd type="triangle" w="med" len="med"/>
          </a:ln>
        </p:spPr>
      </p:cxnSp>
      <p:cxnSp>
        <p:nvCxnSpPr>
          <p:cNvPr id="144" name="Google Shape;144;p16"/>
          <p:cNvCxnSpPr/>
          <p:nvPr/>
        </p:nvCxnSpPr>
        <p:spPr>
          <a:xfrm>
            <a:off x="7596083" y="3234774"/>
            <a:ext cx="1200" cy="195300"/>
          </a:xfrm>
          <a:prstGeom prst="straightConnector1">
            <a:avLst/>
          </a:prstGeom>
          <a:noFill/>
          <a:ln w="9525" cap="flat" cmpd="sng">
            <a:solidFill>
              <a:srgbClr val="000000"/>
            </a:solidFill>
            <a:prstDash val="solid"/>
            <a:round/>
            <a:headEnd type="none" w="med" len="med"/>
            <a:tailEnd type="triangle" w="med" len="med"/>
          </a:ln>
        </p:spPr>
      </p:cxnSp>
      <p:cxnSp>
        <p:nvCxnSpPr>
          <p:cNvPr id="145" name="Google Shape;145;p16"/>
          <p:cNvCxnSpPr>
            <a:stCxn id="133" idx="4"/>
          </p:cNvCxnSpPr>
          <p:nvPr/>
        </p:nvCxnSpPr>
        <p:spPr>
          <a:xfrm>
            <a:off x="1859100" y="3768338"/>
            <a:ext cx="12300" cy="222600"/>
          </a:xfrm>
          <a:prstGeom prst="straightConnector1">
            <a:avLst/>
          </a:prstGeom>
          <a:noFill/>
          <a:ln w="9525" cap="flat" cmpd="sng">
            <a:solidFill>
              <a:srgbClr val="000000"/>
            </a:solidFill>
            <a:prstDash val="solid"/>
            <a:round/>
            <a:headEnd type="none" w="med" len="med"/>
            <a:tailEnd type="triangle" w="med" len="med"/>
          </a:ln>
        </p:spPr>
      </p:cxnSp>
      <p:cxnSp>
        <p:nvCxnSpPr>
          <p:cNvPr id="146" name="Google Shape;146;p16"/>
          <p:cNvCxnSpPr/>
          <p:nvPr/>
        </p:nvCxnSpPr>
        <p:spPr>
          <a:xfrm>
            <a:off x="3659950" y="3768338"/>
            <a:ext cx="12300" cy="222600"/>
          </a:xfrm>
          <a:prstGeom prst="straightConnector1">
            <a:avLst/>
          </a:prstGeom>
          <a:noFill/>
          <a:ln w="9525" cap="flat" cmpd="sng">
            <a:solidFill>
              <a:srgbClr val="000000"/>
            </a:solidFill>
            <a:prstDash val="solid"/>
            <a:round/>
            <a:headEnd type="none" w="med" len="med"/>
            <a:tailEnd type="triangle" w="med" len="med"/>
          </a:ln>
        </p:spPr>
      </p:cxnSp>
      <p:cxnSp>
        <p:nvCxnSpPr>
          <p:cNvPr id="147" name="Google Shape;147;p16"/>
          <p:cNvCxnSpPr/>
          <p:nvPr/>
        </p:nvCxnSpPr>
        <p:spPr>
          <a:xfrm>
            <a:off x="5501025" y="3768338"/>
            <a:ext cx="12300" cy="222600"/>
          </a:xfrm>
          <a:prstGeom prst="straightConnector1">
            <a:avLst/>
          </a:prstGeom>
          <a:noFill/>
          <a:ln w="9525" cap="flat" cmpd="sng">
            <a:solidFill>
              <a:srgbClr val="000000"/>
            </a:solidFill>
            <a:prstDash val="solid"/>
            <a:round/>
            <a:headEnd type="none" w="med" len="med"/>
            <a:tailEnd type="triangle" w="med" len="med"/>
          </a:ln>
        </p:spPr>
      </p:cxnSp>
      <p:cxnSp>
        <p:nvCxnSpPr>
          <p:cNvPr id="148" name="Google Shape;148;p16"/>
          <p:cNvCxnSpPr/>
          <p:nvPr/>
        </p:nvCxnSpPr>
        <p:spPr>
          <a:xfrm>
            <a:off x="7342100" y="3768338"/>
            <a:ext cx="12300" cy="22260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311700" y="239813"/>
            <a:ext cx="8520600" cy="623400"/>
          </a:xfrm>
          <a:prstGeom prst="rect">
            <a:avLst/>
          </a:prstGeom>
          <a:ln w="9525" cap="flat" cmpd="sng">
            <a:solidFill>
              <a:schemeClr val="dk1"/>
            </a:solidFill>
            <a:prstDash val="solid"/>
            <a:round/>
            <a:headEnd type="none" w="sm" len="sm"/>
            <a:tailEnd type="none" w="sm" len="sm"/>
          </a:ln>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 b="1">
                <a:solidFill>
                  <a:srgbClr val="C00000"/>
                </a:solidFill>
              </a:rPr>
              <a:t>Pros and Cons of SIMD</a:t>
            </a:r>
            <a:endParaRPr b="1">
              <a:solidFill>
                <a:srgbClr val="C00000"/>
              </a:solidFill>
            </a:endParaRPr>
          </a:p>
        </p:txBody>
      </p:sp>
      <p:graphicFrame>
        <p:nvGraphicFramePr>
          <p:cNvPr id="155" name="Google Shape;155;p17"/>
          <p:cNvGraphicFramePr/>
          <p:nvPr/>
        </p:nvGraphicFramePr>
        <p:xfrm>
          <a:off x="1023138" y="1073963"/>
          <a:ext cx="7360325" cy="3689285"/>
        </p:xfrm>
        <a:graphic>
          <a:graphicData uri="http://schemas.openxmlformats.org/drawingml/2006/table">
            <a:tbl>
              <a:tblPr>
                <a:noFill/>
                <a:tableStyleId>{C1DEA07F-09FA-442E-B699-42F16DF9F76E}</a:tableStyleId>
              </a:tblPr>
              <a:tblGrid>
                <a:gridCol w="3680725">
                  <a:extLst>
                    <a:ext uri="{9D8B030D-6E8A-4147-A177-3AD203B41FA5}">
                      <a16:colId xmlns:a16="http://schemas.microsoft.com/office/drawing/2014/main" val="20000"/>
                    </a:ext>
                  </a:extLst>
                </a:gridCol>
                <a:gridCol w="3679600">
                  <a:extLst>
                    <a:ext uri="{9D8B030D-6E8A-4147-A177-3AD203B41FA5}">
                      <a16:colId xmlns:a16="http://schemas.microsoft.com/office/drawing/2014/main" val="20001"/>
                    </a:ext>
                  </a:extLst>
                </a:gridCol>
              </a:tblGrid>
              <a:tr h="312675">
                <a:tc>
                  <a:txBody>
                    <a:bodyPr/>
                    <a:lstStyle/>
                    <a:p>
                      <a:pPr marL="0" lvl="0" indent="0" algn="ctr" rtl="0">
                        <a:spcBef>
                          <a:spcPts val="0"/>
                        </a:spcBef>
                        <a:spcAft>
                          <a:spcPts val="0"/>
                        </a:spcAft>
                        <a:buNone/>
                      </a:pPr>
                      <a:r>
                        <a:rPr lang="en" b="1">
                          <a:solidFill>
                            <a:srgbClr val="1B43C5"/>
                          </a:solidFill>
                        </a:rPr>
                        <a:t>PROS</a:t>
                      </a:r>
                      <a:endParaRPr b="1">
                        <a:solidFill>
                          <a:srgbClr val="1B43C5"/>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D966"/>
                    </a:solidFill>
                  </a:tcPr>
                </a:tc>
                <a:tc>
                  <a:txBody>
                    <a:bodyPr/>
                    <a:lstStyle/>
                    <a:p>
                      <a:pPr marL="0" lvl="0" indent="0" algn="ctr" rtl="0">
                        <a:spcBef>
                          <a:spcPts val="0"/>
                        </a:spcBef>
                        <a:spcAft>
                          <a:spcPts val="0"/>
                        </a:spcAft>
                        <a:buNone/>
                      </a:pPr>
                      <a:r>
                        <a:rPr lang="en" b="1">
                          <a:solidFill>
                            <a:srgbClr val="1B43C5"/>
                          </a:solidFill>
                        </a:rPr>
                        <a:t>CONS</a:t>
                      </a:r>
                      <a:endParaRPr b="1">
                        <a:solidFill>
                          <a:srgbClr val="1B43C5"/>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D966"/>
                    </a:solidFill>
                  </a:tcPr>
                </a:tc>
                <a:extLst>
                  <a:ext uri="{0D108BD9-81ED-4DB2-BD59-A6C34878D82A}">
                    <a16:rowId xmlns:a16="http://schemas.microsoft.com/office/drawing/2014/main" val="10000"/>
                  </a:ext>
                </a:extLst>
              </a:tr>
              <a:tr h="3293075">
                <a:tc>
                  <a:txBody>
                    <a:bodyPr/>
                    <a:lstStyle/>
                    <a:p>
                      <a:pPr marL="457200" lvl="0" indent="-298450" algn="l" rtl="0">
                        <a:lnSpc>
                          <a:spcPct val="115000"/>
                        </a:lnSpc>
                        <a:spcBef>
                          <a:spcPts val="1200"/>
                        </a:spcBef>
                        <a:spcAft>
                          <a:spcPts val="0"/>
                        </a:spcAft>
                        <a:buClr>
                          <a:schemeClr val="dk1"/>
                        </a:buClr>
                        <a:buSzPts val="1100"/>
                        <a:buFont typeface="Verdana"/>
                        <a:buChar char="●"/>
                      </a:pPr>
                      <a:r>
                        <a:rPr lang="en" sz="1100">
                          <a:solidFill>
                            <a:schemeClr val="dk1"/>
                          </a:solidFill>
                          <a:latin typeface="Verdana"/>
                          <a:ea typeface="Verdana"/>
                          <a:cs typeface="Verdana"/>
                          <a:sym typeface="Verdana"/>
                        </a:rPr>
                        <a:t>Require Lower Instruction Bandwidth: Reduced by fewer fetches and decodes</a:t>
                      </a:r>
                      <a:endParaRPr sz="1100">
                        <a:solidFill>
                          <a:schemeClr val="dk1"/>
                        </a:solidFill>
                        <a:latin typeface="Verdana"/>
                        <a:ea typeface="Verdana"/>
                        <a:cs typeface="Verdana"/>
                        <a:sym typeface="Verdana"/>
                      </a:endParaRPr>
                    </a:p>
                    <a:p>
                      <a:pPr marL="457200" lvl="0" indent="-298450" algn="l" rtl="0">
                        <a:lnSpc>
                          <a:spcPct val="115000"/>
                        </a:lnSpc>
                        <a:spcBef>
                          <a:spcPts val="0"/>
                        </a:spcBef>
                        <a:spcAft>
                          <a:spcPts val="0"/>
                        </a:spcAft>
                        <a:buClr>
                          <a:schemeClr val="dk1"/>
                        </a:buClr>
                        <a:buSzPts val="1100"/>
                        <a:buFont typeface="Verdana"/>
                        <a:buChar char="●"/>
                      </a:pPr>
                      <a:r>
                        <a:rPr lang="en" sz="1100">
                          <a:solidFill>
                            <a:schemeClr val="dk1"/>
                          </a:solidFill>
                          <a:latin typeface="Verdana"/>
                          <a:ea typeface="Verdana"/>
                          <a:cs typeface="Verdana"/>
                          <a:sym typeface="Verdana"/>
                        </a:rPr>
                        <a:t>Easier Addressing of Main Memory:Load/Store units access memory with known pattern</a:t>
                      </a:r>
                      <a:endParaRPr sz="1100">
                        <a:solidFill>
                          <a:schemeClr val="dk1"/>
                        </a:solidFill>
                        <a:latin typeface="Verdana"/>
                        <a:ea typeface="Verdana"/>
                        <a:cs typeface="Verdana"/>
                        <a:sym typeface="Verdana"/>
                      </a:endParaRPr>
                    </a:p>
                    <a:p>
                      <a:pPr marL="457200" lvl="0" indent="-298450" algn="l" rtl="0">
                        <a:lnSpc>
                          <a:spcPct val="115000"/>
                        </a:lnSpc>
                        <a:spcBef>
                          <a:spcPts val="0"/>
                        </a:spcBef>
                        <a:spcAft>
                          <a:spcPts val="0"/>
                        </a:spcAft>
                        <a:buClr>
                          <a:schemeClr val="dk1"/>
                        </a:buClr>
                        <a:buSzPts val="1100"/>
                        <a:buFont typeface="Verdana"/>
                        <a:buChar char="●"/>
                      </a:pPr>
                      <a:r>
                        <a:rPr lang="en" sz="1100">
                          <a:solidFill>
                            <a:schemeClr val="dk1"/>
                          </a:solidFill>
                          <a:latin typeface="Verdana"/>
                          <a:ea typeface="Verdana"/>
                          <a:cs typeface="Verdana"/>
                          <a:sym typeface="Verdana"/>
                        </a:rPr>
                        <a:t>Elimination of Memory Wastage</a:t>
                      </a:r>
                      <a:endParaRPr sz="1100">
                        <a:solidFill>
                          <a:schemeClr val="dk1"/>
                        </a:solidFill>
                        <a:latin typeface="Verdana"/>
                        <a:ea typeface="Verdana"/>
                        <a:cs typeface="Verdana"/>
                        <a:sym typeface="Verdana"/>
                      </a:endParaRPr>
                    </a:p>
                    <a:p>
                      <a:pPr marL="914400" lvl="1" indent="-317500" algn="l" rtl="0">
                        <a:lnSpc>
                          <a:spcPct val="115000"/>
                        </a:lnSpc>
                        <a:spcBef>
                          <a:spcPts val="0"/>
                        </a:spcBef>
                        <a:spcAft>
                          <a:spcPts val="0"/>
                        </a:spcAft>
                        <a:buClr>
                          <a:schemeClr val="dk1"/>
                        </a:buClr>
                        <a:buSzPts val="1400"/>
                        <a:buFont typeface="Verdana"/>
                        <a:buChar char="○"/>
                      </a:pPr>
                      <a:r>
                        <a:rPr lang="en" sz="600">
                          <a:solidFill>
                            <a:schemeClr val="dk1"/>
                          </a:solidFill>
                          <a:latin typeface="Verdana"/>
                          <a:ea typeface="Verdana"/>
                          <a:cs typeface="Verdana"/>
                          <a:sym typeface="Verdana"/>
                        </a:rPr>
                        <a:t> </a:t>
                      </a:r>
                      <a:r>
                        <a:rPr lang="en" sz="1100" i="1">
                          <a:solidFill>
                            <a:schemeClr val="dk1"/>
                          </a:solidFill>
                          <a:latin typeface="Verdana"/>
                          <a:ea typeface="Verdana"/>
                          <a:cs typeface="Verdana"/>
                          <a:sym typeface="Verdana"/>
                        </a:rPr>
                        <a:t>Simplification of Control Hazards</a:t>
                      </a:r>
                      <a:r>
                        <a:rPr lang="en" sz="1100">
                          <a:solidFill>
                            <a:schemeClr val="dk1"/>
                          </a:solidFill>
                          <a:latin typeface="Verdana"/>
                          <a:ea typeface="Verdana"/>
                          <a:cs typeface="Verdana"/>
                          <a:sym typeface="Verdana"/>
                        </a:rPr>
                        <a:t>: Loop-related control hazards from the loop are eliminated</a:t>
                      </a:r>
                      <a:endParaRPr sz="1100">
                        <a:solidFill>
                          <a:schemeClr val="dk1"/>
                        </a:solidFill>
                        <a:latin typeface="Verdana"/>
                        <a:ea typeface="Verdana"/>
                        <a:cs typeface="Verdana"/>
                        <a:sym typeface="Verdana"/>
                      </a:endParaRPr>
                    </a:p>
                    <a:p>
                      <a:pPr marL="914400" lvl="1" indent="-317500" algn="l" rtl="0">
                        <a:lnSpc>
                          <a:spcPct val="115000"/>
                        </a:lnSpc>
                        <a:spcBef>
                          <a:spcPts val="0"/>
                        </a:spcBef>
                        <a:spcAft>
                          <a:spcPts val="0"/>
                        </a:spcAft>
                        <a:buClr>
                          <a:schemeClr val="dk1"/>
                        </a:buClr>
                        <a:buSzPts val="1400"/>
                        <a:buFont typeface="Verdana"/>
                        <a:buChar char="○"/>
                      </a:pPr>
                      <a:r>
                        <a:rPr lang="en" sz="600">
                          <a:solidFill>
                            <a:schemeClr val="dk1"/>
                          </a:solidFill>
                          <a:latin typeface="Verdana"/>
                          <a:ea typeface="Verdana"/>
                          <a:cs typeface="Verdana"/>
                          <a:sym typeface="Verdana"/>
                        </a:rPr>
                        <a:t> </a:t>
                      </a:r>
                      <a:r>
                        <a:rPr lang="en" sz="1100" i="1">
                          <a:solidFill>
                            <a:schemeClr val="dk1"/>
                          </a:solidFill>
                          <a:latin typeface="Verdana"/>
                          <a:ea typeface="Verdana"/>
                          <a:cs typeface="Verdana"/>
                          <a:sym typeface="Verdana"/>
                        </a:rPr>
                        <a:t>Scalable Platform </a:t>
                      </a:r>
                      <a:r>
                        <a:rPr lang="en" sz="1100">
                          <a:solidFill>
                            <a:schemeClr val="dk1"/>
                          </a:solidFill>
                          <a:latin typeface="Verdana"/>
                          <a:ea typeface="Verdana"/>
                          <a:cs typeface="Verdana"/>
                          <a:sym typeface="Verdana"/>
                        </a:rPr>
                        <a:t>:Increase performance by using more hardware resources</a:t>
                      </a:r>
                      <a:endParaRPr sz="1100">
                        <a:solidFill>
                          <a:schemeClr val="dk1"/>
                        </a:solidFill>
                        <a:latin typeface="Verdana"/>
                        <a:ea typeface="Verdana"/>
                        <a:cs typeface="Verdana"/>
                        <a:sym typeface="Verdana"/>
                      </a:endParaRPr>
                    </a:p>
                    <a:p>
                      <a:pPr marL="457200" lvl="0" indent="-298450" algn="l" rtl="0">
                        <a:lnSpc>
                          <a:spcPct val="115000"/>
                        </a:lnSpc>
                        <a:spcBef>
                          <a:spcPts val="0"/>
                        </a:spcBef>
                        <a:spcAft>
                          <a:spcPts val="0"/>
                        </a:spcAft>
                        <a:buClr>
                          <a:schemeClr val="dk1"/>
                        </a:buClr>
                        <a:buSzPts val="1100"/>
                        <a:buFont typeface="Verdana"/>
                        <a:buChar char="●"/>
                      </a:pPr>
                      <a:r>
                        <a:rPr lang="en" sz="1100">
                          <a:solidFill>
                            <a:schemeClr val="dk1"/>
                          </a:solidFill>
                          <a:latin typeface="Verdana"/>
                          <a:ea typeface="Verdana"/>
                          <a:cs typeface="Verdana"/>
                          <a:sym typeface="Verdana"/>
                        </a:rPr>
                        <a:t>Reduced Code Size: Short, single instruction can describe N operations</a:t>
                      </a:r>
                      <a:endParaRPr sz="1100">
                        <a:solidFill>
                          <a:schemeClr val="dk1"/>
                        </a:solidFill>
                        <a:latin typeface="Verdana"/>
                        <a:ea typeface="Verdana"/>
                        <a:cs typeface="Verdana"/>
                        <a:sym typeface="Verdana"/>
                      </a:endParaRPr>
                    </a:p>
                    <a:p>
                      <a:pPr marL="0" lvl="0" indent="0" algn="l" rtl="0">
                        <a:spcBef>
                          <a:spcPts val="1200"/>
                        </a:spcBef>
                        <a:spcAft>
                          <a:spcPts val="0"/>
                        </a:spcAft>
                        <a:buNone/>
                      </a:pPr>
                      <a:endParaRPr sz="13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457200" lvl="0" indent="-298450" algn="l" rtl="0">
                        <a:lnSpc>
                          <a:spcPct val="115000"/>
                        </a:lnSpc>
                        <a:spcBef>
                          <a:spcPts val="1200"/>
                        </a:spcBef>
                        <a:spcAft>
                          <a:spcPts val="0"/>
                        </a:spcAft>
                        <a:buClr>
                          <a:schemeClr val="dk1"/>
                        </a:buClr>
                        <a:buSzPts val="1100"/>
                        <a:buFont typeface="Verdana"/>
                        <a:buChar char="●"/>
                      </a:pPr>
                      <a:r>
                        <a:rPr lang="en" sz="1100">
                          <a:solidFill>
                            <a:schemeClr val="dk1"/>
                          </a:solidFill>
                          <a:latin typeface="Verdana"/>
                          <a:ea typeface="Verdana"/>
                          <a:cs typeface="Verdana"/>
                          <a:sym typeface="Verdana"/>
                        </a:rPr>
                        <a:t>Larger registers and functional units use more chip area and power</a:t>
                      </a:r>
                      <a:endParaRPr sz="1100">
                        <a:solidFill>
                          <a:schemeClr val="dk1"/>
                        </a:solidFill>
                        <a:latin typeface="Verdana"/>
                        <a:ea typeface="Verdana"/>
                        <a:cs typeface="Verdana"/>
                        <a:sym typeface="Verdana"/>
                      </a:endParaRPr>
                    </a:p>
                    <a:p>
                      <a:pPr marL="457200" lvl="0" indent="-298450" algn="l" rtl="0">
                        <a:lnSpc>
                          <a:spcPct val="115000"/>
                        </a:lnSpc>
                        <a:spcBef>
                          <a:spcPts val="0"/>
                        </a:spcBef>
                        <a:spcAft>
                          <a:spcPts val="0"/>
                        </a:spcAft>
                        <a:buClr>
                          <a:schemeClr val="dk1"/>
                        </a:buClr>
                        <a:buSzPts val="1100"/>
                        <a:buFont typeface="Verdana"/>
                        <a:buChar char="●"/>
                      </a:pPr>
                      <a:r>
                        <a:rPr lang="en" sz="1100">
                          <a:solidFill>
                            <a:schemeClr val="dk1"/>
                          </a:solidFill>
                          <a:latin typeface="Verdana"/>
                          <a:ea typeface="Verdana"/>
                          <a:cs typeface="Verdana"/>
                          <a:sym typeface="Verdana"/>
                        </a:rPr>
                        <a:t>Difficult to parallelize some algorithms (Amdahl's Law)</a:t>
                      </a:r>
                      <a:endParaRPr sz="1100">
                        <a:solidFill>
                          <a:schemeClr val="dk1"/>
                        </a:solidFill>
                        <a:latin typeface="Verdana"/>
                        <a:ea typeface="Verdana"/>
                        <a:cs typeface="Verdana"/>
                        <a:sym typeface="Verdana"/>
                      </a:endParaRPr>
                    </a:p>
                    <a:p>
                      <a:pPr marL="457200" lvl="0" indent="-317500" algn="l" rtl="0">
                        <a:lnSpc>
                          <a:spcPct val="115000"/>
                        </a:lnSpc>
                        <a:spcBef>
                          <a:spcPts val="0"/>
                        </a:spcBef>
                        <a:spcAft>
                          <a:spcPts val="0"/>
                        </a:spcAft>
                        <a:buClr>
                          <a:schemeClr val="dk1"/>
                        </a:buClr>
                        <a:buSzPts val="1400"/>
                        <a:buChar char="●"/>
                      </a:pPr>
                      <a:r>
                        <a:rPr lang="en" sz="600">
                          <a:solidFill>
                            <a:schemeClr val="dk1"/>
                          </a:solidFill>
                          <a:latin typeface="Verdana"/>
                          <a:ea typeface="Verdana"/>
                          <a:cs typeface="Verdana"/>
                          <a:sym typeface="Verdana"/>
                        </a:rPr>
                        <a:t> </a:t>
                      </a:r>
                      <a:r>
                        <a:rPr lang="en" sz="1100">
                          <a:solidFill>
                            <a:schemeClr val="dk1"/>
                          </a:solidFill>
                          <a:latin typeface="Verdana"/>
                          <a:ea typeface="Verdana"/>
                          <a:cs typeface="Verdana"/>
                          <a:sym typeface="Verdana"/>
                        </a:rPr>
                        <a:t>Parallelization requires explicit instructions from the programmer</a:t>
                      </a:r>
                      <a:endParaRPr sz="1100">
                        <a:solidFill>
                          <a:schemeClr val="dk1"/>
                        </a:solidFill>
                        <a:latin typeface="Verdana"/>
                        <a:ea typeface="Verdana"/>
                        <a:cs typeface="Verdana"/>
                        <a:sym typeface="Verdana"/>
                      </a:endParaRPr>
                    </a:p>
                    <a:p>
                      <a:pPr marL="457200" lvl="0" indent="-307975" algn="l" rtl="0">
                        <a:spcBef>
                          <a:spcPts val="0"/>
                        </a:spcBef>
                        <a:spcAft>
                          <a:spcPts val="0"/>
                        </a:spcAft>
                        <a:buClr>
                          <a:schemeClr val="dk1"/>
                        </a:buClr>
                        <a:buSzPts val="1250"/>
                        <a:buChar char="●"/>
                      </a:pPr>
                      <a:r>
                        <a:rPr lang="en" sz="1050">
                          <a:solidFill>
                            <a:schemeClr val="dk1"/>
                          </a:solidFill>
                          <a:latin typeface="Verdana"/>
                          <a:ea typeface="Verdana"/>
                          <a:cs typeface="Verdana"/>
                          <a:sym typeface="Verdana"/>
                        </a:rPr>
                        <a:t>SIMD operations cannot be used to process multiple data in different ways</a:t>
                      </a:r>
                      <a:r>
                        <a:rPr lang="en" sz="1250">
                          <a:solidFill>
                            <a:schemeClr val="dk1"/>
                          </a:solidFill>
                        </a:rPr>
                        <a:t>. </a:t>
                      </a:r>
                      <a:endParaRPr>
                        <a:latin typeface="Verdana"/>
                        <a:ea typeface="Verdana"/>
                        <a:cs typeface="Verdana"/>
                        <a:sym typeface="Verdana"/>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157" name="Google Shape;157;p17"/>
          <p:cNvPicPr preferRelativeResize="0"/>
          <p:nvPr/>
        </p:nvPicPr>
        <p:blipFill>
          <a:blip r:embed="rId3">
            <a:alphaModFix/>
          </a:blip>
          <a:stretch>
            <a:fillRect/>
          </a:stretch>
        </p:blipFill>
        <p:spPr>
          <a:xfrm>
            <a:off x="5548500" y="3177125"/>
            <a:ext cx="2134175" cy="154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b="1">
                <a:solidFill>
                  <a:srgbClr val="C00000"/>
                </a:solidFill>
              </a:rPr>
              <a:t>Simple SIMD architecture</a:t>
            </a:r>
            <a:r>
              <a:rPr lang="en"/>
              <a:t> </a:t>
            </a:r>
            <a:endParaRPr/>
          </a:p>
        </p:txBody>
      </p:sp>
      <p:pic>
        <p:nvPicPr>
          <p:cNvPr id="163" name="Google Shape;163;p18"/>
          <p:cNvPicPr preferRelativeResize="0"/>
          <p:nvPr/>
        </p:nvPicPr>
        <p:blipFill>
          <a:blip r:embed="rId3">
            <a:alphaModFix/>
          </a:blip>
          <a:stretch>
            <a:fillRect/>
          </a:stretch>
        </p:blipFill>
        <p:spPr>
          <a:xfrm>
            <a:off x="1532187" y="1169000"/>
            <a:ext cx="6079629" cy="3416400"/>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311700" y="582525"/>
            <a:ext cx="8520600" cy="2751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27500"/>
              <a:buFont typeface="Arial"/>
              <a:buNone/>
            </a:pPr>
            <a:endParaRPr b="1">
              <a:solidFill>
                <a:srgbClr val="C00000"/>
              </a:solidFill>
            </a:endParaRPr>
          </a:p>
          <a:p>
            <a:pPr marL="0" lvl="0" indent="0" algn="ctr" rtl="0">
              <a:spcBef>
                <a:spcPts val="0"/>
              </a:spcBef>
              <a:spcAft>
                <a:spcPts val="0"/>
              </a:spcAft>
              <a:buClr>
                <a:schemeClr val="dk1"/>
              </a:buClr>
              <a:buSzPct val="27500"/>
              <a:buFont typeface="Arial"/>
              <a:buNone/>
            </a:pPr>
            <a:r>
              <a:rPr lang="en" b="1">
                <a:solidFill>
                  <a:srgbClr val="C00000"/>
                </a:solidFill>
              </a:rPr>
              <a:t>Implementing SIMD in Verilog </a:t>
            </a:r>
            <a:endParaRPr b="1">
              <a:solidFill>
                <a:srgbClr val="C00000"/>
              </a:solidFill>
            </a:endParaRPr>
          </a:p>
          <a:p>
            <a:pPr marL="0" lvl="0" indent="0" algn="l" rtl="0">
              <a:spcBef>
                <a:spcPts val="0"/>
              </a:spcBef>
              <a:spcAft>
                <a:spcPts val="0"/>
              </a:spcAft>
              <a:buNone/>
            </a:pPr>
            <a:endParaRPr/>
          </a:p>
        </p:txBody>
      </p:sp>
      <p:graphicFrame>
        <p:nvGraphicFramePr>
          <p:cNvPr id="170" name="Google Shape;170;p19"/>
          <p:cNvGraphicFramePr/>
          <p:nvPr/>
        </p:nvGraphicFramePr>
        <p:xfrm>
          <a:off x="792388" y="1169683"/>
          <a:ext cx="7268150" cy="3573160"/>
        </p:xfrm>
        <a:graphic>
          <a:graphicData uri="http://schemas.openxmlformats.org/drawingml/2006/table">
            <a:tbl>
              <a:tblPr>
                <a:noFill/>
                <a:tableStyleId>{C1DEA07F-09FA-442E-B699-42F16DF9F76E}</a:tableStyleId>
              </a:tblPr>
              <a:tblGrid>
                <a:gridCol w="2297900">
                  <a:extLst>
                    <a:ext uri="{9D8B030D-6E8A-4147-A177-3AD203B41FA5}">
                      <a16:colId xmlns:a16="http://schemas.microsoft.com/office/drawing/2014/main" val="20000"/>
                    </a:ext>
                  </a:extLst>
                </a:gridCol>
                <a:gridCol w="4970250">
                  <a:extLst>
                    <a:ext uri="{9D8B030D-6E8A-4147-A177-3AD203B41FA5}">
                      <a16:colId xmlns:a16="http://schemas.microsoft.com/office/drawing/2014/main" val="20001"/>
                    </a:ext>
                  </a:extLst>
                </a:gridCol>
              </a:tblGrid>
              <a:tr h="351325">
                <a:tc>
                  <a:txBody>
                    <a:bodyPr/>
                    <a:lstStyle/>
                    <a:p>
                      <a:pPr marL="0" lvl="0" indent="0" algn="ctr" rtl="0">
                        <a:spcBef>
                          <a:spcPts val="900"/>
                        </a:spcBef>
                        <a:spcAft>
                          <a:spcPts val="0"/>
                        </a:spcAft>
                        <a:buNone/>
                      </a:pPr>
                      <a:r>
                        <a:rPr lang="en" sz="1600" b="1">
                          <a:solidFill>
                            <a:schemeClr val="lt1"/>
                          </a:solidFill>
                        </a:rPr>
                        <a:t>Input </a:t>
                      </a:r>
                      <a:endParaRPr>
                        <a:solidFill>
                          <a:schemeClr val="lt1"/>
                        </a:solidFill>
                      </a:endParaRPr>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solidFill>
                      <a:srgbClr val="D54747"/>
                    </a:solidFill>
                  </a:tcPr>
                </a:tc>
                <a:tc>
                  <a:txBody>
                    <a:bodyPr/>
                    <a:lstStyle/>
                    <a:p>
                      <a:pPr marL="0" lvl="0" indent="0" algn="ctr" rtl="0">
                        <a:spcBef>
                          <a:spcPts val="900"/>
                        </a:spcBef>
                        <a:spcAft>
                          <a:spcPts val="0"/>
                        </a:spcAft>
                        <a:buNone/>
                      </a:pPr>
                      <a:r>
                        <a:rPr lang="en" sz="1600">
                          <a:solidFill>
                            <a:schemeClr val="dk1"/>
                          </a:solidFill>
                        </a:rPr>
                        <a:t>18 bit instruction, 16 bit i/p data, clk and reset</a:t>
                      </a:r>
                      <a:endParaRPr/>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solidFill>
                      <a:srgbClr val="F4CCCC"/>
                    </a:solidFill>
                  </a:tcPr>
                </a:tc>
                <a:extLst>
                  <a:ext uri="{0D108BD9-81ED-4DB2-BD59-A6C34878D82A}">
                    <a16:rowId xmlns:a16="http://schemas.microsoft.com/office/drawing/2014/main" val="10000"/>
                  </a:ext>
                </a:extLst>
              </a:tr>
              <a:tr h="486475">
                <a:tc>
                  <a:txBody>
                    <a:bodyPr/>
                    <a:lstStyle/>
                    <a:p>
                      <a:pPr marL="0" lvl="0" indent="0" algn="ctr" rtl="0">
                        <a:spcBef>
                          <a:spcPts val="900"/>
                        </a:spcBef>
                        <a:spcAft>
                          <a:spcPts val="0"/>
                        </a:spcAft>
                        <a:buNone/>
                      </a:pPr>
                      <a:r>
                        <a:rPr lang="en" sz="1600" b="1">
                          <a:solidFill>
                            <a:schemeClr val="lt1"/>
                          </a:solidFill>
                        </a:rPr>
                        <a:t>Output </a:t>
                      </a:r>
                      <a:endParaRPr>
                        <a:solidFill>
                          <a:schemeClr val="lt1"/>
                        </a:solidFill>
                      </a:endParaRPr>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solidFill>
                      <a:srgbClr val="D54747"/>
                    </a:solidFill>
                  </a:tcPr>
                </a:tc>
                <a:tc>
                  <a:txBody>
                    <a:bodyPr/>
                    <a:lstStyle/>
                    <a:p>
                      <a:pPr marL="0" lvl="0" indent="0" algn="ctr" rtl="0">
                        <a:spcBef>
                          <a:spcPts val="900"/>
                        </a:spcBef>
                        <a:spcAft>
                          <a:spcPts val="0"/>
                        </a:spcAft>
                        <a:buNone/>
                      </a:pPr>
                      <a:r>
                        <a:rPr lang="en" sz="1600">
                          <a:solidFill>
                            <a:schemeClr val="dk1"/>
                          </a:solidFill>
                        </a:rPr>
                        <a:t>16 bit o/p data, 10 bit data address, 10 bit instruction address </a:t>
                      </a:r>
                      <a:endParaRPr/>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solidFill>
                      <a:srgbClr val="F4CCCC"/>
                    </a:solidFill>
                  </a:tcPr>
                </a:tc>
                <a:extLst>
                  <a:ext uri="{0D108BD9-81ED-4DB2-BD59-A6C34878D82A}">
                    <a16:rowId xmlns:a16="http://schemas.microsoft.com/office/drawing/2014/main" val="10001"/>
                  </a:ext>
                </a:extLst>
              </a:tr>
              <a:tr h="552125">
                <a:tc>
                  <a:txBody>
                    <a:bodyPr/>
                    <a:lstStyle/>
                    <a:p>
                      <a:pPr marL="0" lvl="0" indent="0" algn="ctr" rtl="0">
                        <a:spcBef>
                          <a:spcPts val="900"/>
                        </a:spcBef>
                        <a:spcAft>
                          <a:spcPts val="0"/>
                        </a:spcAft>
                        <a:buNone/>
                      </a:pPr>
                      <a:r>
                        <a:rPr lang="en" sz="1600" b="1">
                          <a:solidFill>
                            <a:schemeClr val="lt1"/>
                          </a:solidFill>
                        </a:rPr>
                        <a:t>Important variable </a:t>
                      </a:r>
                      <a:endParaRPr>
                        <a:solidFill>
                          <a:schemeClr val="lt1"/>
                        </a:solidFill>
                      </a:endParaRPr>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solidFill>
                      <a:srgbClr val="D54747"/>
                    </a:solidFill>
                  </a:tcPr>
                </a:tc>
                <a:tc>
                  <a:txBody>
                    <a:bodyPr/>
                    <a:lstStyle/>
                    <a:p>
                      <a:pPr marL="0" lvl="0" indent="0" algn="ctr" rtl="0">
                        <a:spcBef>
                          <a:spcPts val="900"/>
                        </a:spcBef>
                        <a:spcAft>
                          <a:spcPts val="0"/>
                        </a:spcAft>
                        <a:buNone/>
                      </a:pPr>
                      <a:r>
                        <a:rPr lang="en" sz="1600">
                          <a:solidFill>
                            <a:schemeClr val="dk1"/>
                          </a:solidFill>
                        </a:rPr>
                        <a:t>3 bit current state, 10 bit program counter, and next program counter.</a:t>
                      </a:r>
                      <a:endParaRPr/>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solidFill>
                      <a:srgbClr val="F4CCCC"/>
                    </a:solidFill>
                  </a:tcPr>
                </a:tc>
                <a:extLst>
                  <a:ext uri="{0D108BD9-81ED-4DB2-BD59-A6C34878D82A}">
                    <a16:rowId xmlns:a16="http://schemas.microsoft.com/office/drawing/2014/main" val="10002"/>
                  </a:ext>
                </a:extLst>
              </a:tr>
              <a:tr h="641250">
                <a:tc>
                  <a:txBody>
                    <a:bodyPr/>
                    <a:lstStyle/>
                    <a:p>
                      <a:pPr marL="0" lvl="0" indent="0" algn="ctr" rtl="0">
                        <a:spcBef>
                          <a:spcPts val="900"/>
                        </a:spcBef>
                        <a:spcAft>
                          <a:spcPts val="0"/>
                        </a:spcAft>
                        <a:buNone/>
                      </a:pPr>
                      <a:r>
                        <a:rPr lang="en" sz="1600" b="1">
                          <a:solidFill>
                            <a:schemeClr val="lt1"/>
                          </a:solidFill>
                        </a:rPr>
                        <a:t>Register file </a:t>
                      </a:r>
                      <a:endParaRPr>
                        <a:solidFill>
                          <a:schemeClr val="lt1"/>
                        </a:solidFill>
                      </a:endParaRPr>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solidFill>
                      <a:srgbClr val="D54747"/>
                    </a:solidFill>
                  </a:tcPr>
                </a:tc>
                <a:tc>
                  <a:txBody>
                    <a:bodyPr/>
                    <a:lstStyle/>
                    <a:p>
                      <a:pPr marL="0" lvl="0" indent="0" algn="ctr" rtl="0">
                        <a:spcBef>
                          <a:spcPts val="900"/>
                        </a:spcBef>
                        <a:spcAft>
                          <a:spcPts val="0"/>
                        </a:spcAft>
                        <a:buNone/>
                      </a:pPr>
                      <a:r>
                        <a:rPr lang="en" sz="1600">
                          <a:solidFill>
                            <a:schemeClr val="dk1"/>
                          </a:solidFill>
                        </a:rPr>
                        <a:t>4 sets of 16 bit H, 3 sets of 16 bit O, 3 sets of 16 bit Q, 10 bit immediate register</a:t>
                      </a:r>
                      <a:endParaRPr/>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solidFill>
                      <a:srgbClr val="F4CCCC"/>
                    </a:solidFill>
                  </a:tcPr>
                </a:tc>
                <a:extLst>
                  <a:ext uri="{0D108BD9-81ED-4DB2-BD59-A6C34878D82A}">
                    <a16:rowId xmlns:a16="http://schemas.microsoft.com/office/drawing/2014/main" val="10003"/>
                  </a:ext>
                </a:extLst>
              </a:tr>
              <a:tr h="464350">
                <a:tc>
                  <a:txBody>
                    <a:bodyPr/>
                    <a:lstStyle/>
                    <a:p>
                      <a:pPr marL="0" lvl="0" indent="0" algn="ctr" rtl="0">
                        <a:spcBef>
                          <a:spcPts val="900"/>
                        </a:spcBef>
                        <a:spcAft>
                          <a:spcPts val="0"/>
                        </a:spcAft>
                        <a:buNone/>
                      </a:pPr>
                      <a:r>
                        <a:rPr lang="en" sz="1600" b="1">
                          <a:solidFill>
                            <a:schemeClr val="lt1"/>
                          </a:solidFill>
                        </a:rPr>
                        <a:t>Index for register file </a:t>
                      </a:r>
                      <a:endParaRPr>
                        <a:solidFill>
                          <a:schemeClr val="lt1"/>
                        </a:solidFill>
                      </a:endParaRPr>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solidFill>
                      <a:srgbClr val="D54747"/>
                    </a:solidFill>
                  </a:tcPr>
                </a:tc>
                <a:tc>
                  <a:txBody>
                    <a:bodyPr/>
                    <a:lstStyle/>
                    <a:p>
                      <a:pPr marL="0" lvl="0" indent="0" algn="ctr" rtl="0">
                        <a:spcBef>
                          <a:spcPts val="900"/>
                        </a:spcBef>
                        <a:spcAft>
                          <a:spcPts val="0"/>
                        </a:spcAft>
                        <a:buNone/>
                      </a:pPr>
                      <a:r>
                        <a:rPr lang="en" sz="1600">
                          <a:solidFill>
                            <a:schemeClr val="dk1"/>
                          </a:solidFill>
                        </a:rPr>
                        <a:t>2bit R0, R1, R2, and R3</a:t>
                      </a:r>
                      <a:endParaRPr/>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solidFill>
                      <a:srgbClr val="F4CCCC"/>
                    </a:solidFill>
                  </a:tcPr>
                </a:tc>
                <a:extLst>
                  <a:ext uri="{0D108BD9-81ED-4DB2-BD59-A6C34878D82A}">
                    <a16:rowId xmlns:a16="http://schemas.microsoft.com/office/drawing/2014/main" val="10004"/>
                  </a:ext>
                </a:extLst>
              </a:tr>
              <a:tr h="614450">
                <a:tc>
                  <a:txBody>
                    <a:bodyPr/>
                    <a:lstStyle/>
                    <a:p>
                      <a:pPr marL="0" lvl="0" indent="0" algn="ctr" rtl="0">
                        <a:spcBef>
                          <a:spcPts val="900"/>
                        </a:spcBef>
                        <a:spcAft>
                          <a:spcPts val="0"/>
                        </a:spcAft>
                        <a:buNone/>
                      </a:pPr>
                      <a:r>
                        <a:rPr lang="en" sz="1600" b="1">
                          <a:solidFill>
                            <a:schemeClr val="lt1"/>
                          </a:solidFill>
                        </a:rPr>
                        <a:t>Control signals </a:t>
                      </a:r>
                      <a:endParaRPr>
                        <a:solidFill>
                          <a:schemeClr val="lt1"/>
                        </a:solidFill>
                      </a:endParaRPr>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solidFill>
                      <a:srgbClr val="D54747"/>
                    </a:solidFill>
                  </a:tcPr>
                </a:tc>
                <a:tc>
                  <a:txBody>
                    <a:bodyPr/>
                    <a:lstStyle/>
                    <a:p>
                      <a:pPr marL="0" lvl="0" indent="0" algn="ctr" rtl="0">
                        <a:spcBef>
                          <a:spcPts val="900"/>
                        </a:spcBef>
                        <a:spcAft>
                          <a:spcPts val="0"/>
                        </a:spcAft>
                        <a:buNone/>
                      </a:pPr>
                      <a:r>
                        <a:rPr lang="en" sz="1600">
                          <a:solidFill>
                            <a:schemeClr val="dk1"/>
                          </a:solidFill>
                        </a:rPr>
                        <a:t>Hreg1, Hreg2, Hreg3, Him, Oreg1, Oreg, Oreg3, Oim, Qreg1, Qreg2, Qreg3, Qim. </a:t>
                      </a:r>
                      <a:endParaRPr/>
                    </a:p>
                  </a:txBody>
                  <a:tcPr marL="91425" marR="91425" marT="91425" marB="91425">
                    <a:lnL w="19050" cap="flat" cmpd="sng">
                      <a:solidFill>
                        <a:srgbClr val="C00000"/>
                      </a:solidFill>
                      <a:prstDash val="solid"/>
                      <a:round/>
                      <a:headEnd type="none" w="sm" len="sm"/>
                      <a:tailEnd type="none" w="sm" len="sm"/>
                    </a:lnL>
                    <a:lnR w="19050" cap="flat" cmpd="sng">
                      <a:solidFill>
                        <a:srgbClr val="C00000"/>
                      </a:solidFill>
                      <a:prstDash val="solid"/>
                      <a:round/>
                      <a:headEnd type="none" w="sm" len="sm"/>
                      <a:tailEnd type="none" w="sm" len="sm"/>
                    </a:lnR>
                    <a:lnT w="19050" cap="flat" cmpd="sng">
                      <a:solidFill>
                        <a:srgbClr val="C00000"/>
                      </a:solidFill>
                      <a:prstDash val="solid"/>
                      <a:round/>
                      <a:headEnd type="none" w="sm" len="sm"/>
                      <a:tailEnd type="none" w="sm" len="sm"/>
                    </a:lnT>
                    <a:lnB w="19050" cap="flat" cmpd="sng">
                      <a:solidFill>
                        <a:srgbClr val="C00000"/>
                      </a:solidFill>
                      <a:prstDash val="solid"/>
                      <a:round/>
                      <a:headEnd type="none" w="sm" len="sm"/>
                      <a:tailEnd type="none" w="sm" len="sm"/>
                    </a:lnB>
                    <a:solidFill>
                      <a:srgbClr val="F4CC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r>
              <a:rPr lang="en" sz="3700" b="1">
                <a:solidFill>
                  <a:srgbClr val="C00000"/>
                </a:solidFill>
              </a:rPr>
              <a:t>Register File</a:t>
            </a:r>
            <a:endParaRPr sz="3700" b="1">
              <a:solidFill>
                <a:srgbClr val="C00000"/>
              </a:solidFill>
            </a:endParaRPr>
          </a:p>
        </p:txBody>
      </p:sp>
      <p:sp>
        <p:nvSpPr>
          <p:cNvPr id="177" name="Google Shape;177;p20"/>
          <p:cNvSpPr txBox="1">
            <a:spLocks noGrp="1"/>
          </p:cNvSpPr>
          <p:nvPr>
            <p:ph type="body" idx="1"/>
          </p:nvPr>
        </p:nvSpPr>
        <p:spPr>
          <a:xfrm>
            <a:off x="311700" y="1152475"/>
            <a:ext cx="8520600" cy="3557100"/>
          </a:xfrm>
          <a:prstGeom prst="rect">
            <a:avLst/>
          </a:prstGeom>
        </p:spPr>
        <p:txBody>
          <a:bodyPr spcFirstLastPara="1" wrap="square" lIns="91425" tIns="45700" rIns="91425" bIns="45700" anchor="t" anchorCtr="0">
            <a:normAutofit/>
          </a:bodyPr>
          <a:lstStyle/>
          <a:p>
            <a:pPr marL="457200" lvl="0" indent="-342900" algn="l" rtl="0">
              <a:spcBef>
                <a:spcPts val="900"/>
              </a:spcBef>
              <a:spcAft>
                <a:spcPts val="0"/>
              </a:spcAft>
              <a:buSzPts val="1800"/>
              <a:buChar char="●"/>
            </a:pPr>
            <a:r>
              <a:rPr lang="en"/>
              <a:t>A 16 bit register is used to store two data values each of 08 bits.</a:t>
            </a:r>
            <a:endParaRPr/>
          </a:p>
          <a:p>
            <a:pPr marL="457200" lvl="0" indent="-342900" algn="l" rtl="0">
              <a:spcBef>
                <a:spcPts val="0"/>
              </a:spcBef>
              <a:spcAft>
                <a:spcPts val="0"/>
              </a:spcAft>
              <a:buSzPts val="1800"/>
              <a:buChar char="●"/>
            </a:pPr>
            <a:r>
              <a:rPr lang="en"/>
              <a:t>Used for 8 bit registers (3 sets)- {O1,O2},{O3,O4},{O5,O6}</a:t>
            </a:r>
            <a:endParaRPr/>
          </a:p>
          <a:p>
            <a:pPr marL="0" lvl="0" indent="0" algn="l" rtl="0">
              <a:spcBef>
                <a:spcPts val="900"/>
              </a:spcBef>
              <a:spcAft>
                <a:spcPts val="0"/>
              </a:spcAft>
              <a:buNone/>
            </a:pPr>
            <a:endParaRPr/>
          </a:p>
          <a:p>
            <a:pPr marL="0" lvl="0" indent="0" algn="l" rtl="0">
              <a:spcBef>
                <a:spcPts val="900"/>
              </a:spcBef>
              <a:spcAft>
                <a:spcPts val="0"/>
              </a:spcAft>
              <a:buNone/>
            </a:pPr>
            <a:endParaRPr/>
          </a:p>
          <a:p>
            <a:pPr marL="457200" lvl="0" indent="0" algn="l" rtl="0">
              <a:spcBef>
                <a:spcPts val="900"/>
              </a:spcBef>
              <a:spcAft>
                <a:spcPts val="0"/>
              </a:spcAft>
              <a:buNone/>
            </a:pPr>
            <a:endParaRPr/>
          </a:p>
          <a:p>
            <a:pPr marL="457200" lvl="0" indent="-342900" algn="l" rtl="0">
              <a:spcBef>
                <a:spcPts val="900"/>
              </a:spcBef>
              <a:spcAft>
                <a:spcPts val="0"/>
              </a:spcAft>
              <a:buSzPts val="1800"/>
              <a:buChar char="●"/>
            </a:pPr>
            <a:r>
              <a:rPr lang="en"/>
              <a:t>A 16 bit register is used to store four data values each of 04 bits.</a:t>
            </a:r>
            <a:endParaRPr/>
          </a:p>
          <a:p>
            <a:pPr marL="457200" lvl="0" indent="-342900" algn="l" rtl="0">
              <a:spcBef>
                <a:spcPts val="0"/>
              </a:spcBef>
              <a:spcAft>
                <a:spcPts val="0"/>
              </a:spcAft>
              <a:buSzPts val="1800"/>
              <a:buChar char="●"/>
            </a:pPr>
            <a:r>
              <a:rPr lang="en"/>
              <a:t>Used for 4 bit registers(3sets)-{Q1,Q2,Q3,Q4},{Q5,Q6,Q7,Q8},{Q9,Q10,Q11,Q12}</a:t>
            </a:r>
            <a:endParaRPr/>
          </a:p>
          <a:p>
            <a:pPr marL="0" lvl="0" indent="0" algn="l" rtl="0">
              <a:spcBef>
                <a:spcPts val="900"/>
              </a:spcBef>
              <a:spcAft>
                <a:spcPts val="0"/>
              </a:spcAft>
              <a:buNone/>
            </a:pPr>
            <a:endParaRPr/>
          </a:p>
        </p:txBody>
      </p:sp>
      <p:sp>
        <p:nvSpPr>
          <p:cNvPr id="178" name="Google Shape;178;p20"/>
          <p:cNvSpPr/>
          <p:nvPr/>
        </p:nvSpPr>
        <p:spPr>
          <a:xfrm>
            <a:off x="1927125" y="2082000"/>
            <a:ext cx="5403900" cy="495900"/>
          </a:xfrm>
          <a:prstGeom prst="rect">
            <a:avLst/>
          </a:prstGeom>
          <a:solidFill>
            <a:srgbClr val="F4CCCC"/>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1st data value of 8 bits [15:8]         </a:t>
            </a:r>
            <a:r>
              <a:rPr lang="en">
                <a:solidFill>
                  <a:schemeClr val="dk1"/>
                </a:solidFill>
              </a:rPr>
              <a:t>2nd data value of 8 bits </a:t>
            </a:r>
            <a:r>
              <a:rPr lang="en"/>
              <a:t>[7:0]</a:t>
            </a:r>
            <a:endParaRPr/>
          </a:p>
        </p:txBody>
      </p:sp>
      <p:cxnSp>
        <p:nvCxnSpPr>
          <p:cNvPr id="179" name="Google Shape;179;p20"/>
          <p:cNvCxnSpPr>
            <a:endCxn id="178" idx="2"/>
          </p:cNvCxnSpPr>
          <p:nvPr/>
        </p:nvCxnSpPr>
        <p:spPr>
          <a:xfrm flipH="1">
            <a:off x="4629075" y="2094300"/>
            <a:ext cx="12300" cy="483600"/>
          </a:xfrm>
          <a:prstGeom prst="straightConnector1">
            <a:avLst/>
          </a:prstGeom>
          <a:noFill/>
          <a:ln w="19050" cap="flat" cmpd="sng">
            <a:solidFill>
              <a:srgbClr val="000000"/>
            </a:solidFill>
            <a:prstDash val="solid"/>
            <a:round/>
            <a:headEnd type="none" w="med" len="med"/>
            <a:tailEnd type="none" w="med" len="med"/>
          </a:ln>
        </p:spPr>
      </p:cxnSp>
      <p:sp>
        <p:nvSpPr>
          <p:cNvPr id="180" name="Google Shape;180;p20"/>
          <p:cNvSpPr/>
          <p:nvPr/>
        </p:nvSpPr>
        <p:spPr>
          <a:xfrm>
            <a:off x="1914825" y="3899025"/>
            <a:ext cx="5403900" cy="495900"/>
          </a:xfrm>
          <a:prstGeom prst="rect">
            <a:avLst/>
          </a:prstGeom>
          <a:solidFill>
            <a:srgbClr val="F4CCCC"/>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1st [15:12]           2nd [11:8]             3rd [7:4]               4th [3:0]</a:t>
            </a:r>
            <a:endParaRPr/>
          </a:p>
        </p:txBody>
      </p:sp>
      <p:cxnSp>
        <p:nvCxnSpPr>
          <p:cNvPr id="181" name="Google Shape;181;p20"/>
          <p:cNvCxnSpPr/>
          <p:nvPr/>
        </p:nvCxnSpPr>
        <p:spPr>
          <a:xfrm flipH="1">
            <a:off x="4622925" y="3905175"/>
            <a:ext cx="12300" cy="483600"/>
          </a:xfrm>
          <a:prstGeom prst="straightConnector1">
            <a:avLst/>
          </a:prstGeom>
          <a:noFill/>
          <a:ln w="19050" cap="flat" cmpd="sng">
            <a:solidFill>
              <a:srgbClr val="000000"/>
            </a:solidFill>
            <a:prstDash val="solid"/>
            <a:round/>
            <a:headEnd type="none" w="med" len="med"/>
            <a:tailEnd type="none" w="med" len="med"/>
          </a:ln>
        </p:spPr>
      </p:cxnSp>
      <p:cxnSp>
        <p:nvCxnSpPr>
          <p:cNvPr id="182" name="Google Shape;182;p20"/>
          <p:cNvCxnSpPr/>
          <p:nvPr/>
        </p:nvCxnSpPr>
        <p:spPr>
          <a:xfrm flipH="1">
            <a:off x="3213800" y="3905175"/>
            <a:ext cx="12300" cy="483600"/>
          </a:xfrm>
          <a:prstGeom prst="straightConnector1">
            <a:avLst/>
          </a:prstGeom>
          <a:noFill/>
          <a:ln w="19050" cap="flat" cmpd="sng">
            <a:solidFill>
              <a:srgbClr val="000000"/>
            </a:solidFill>
            <a:prstDash val="solid"/>
            <a:round/>
            <a:headEnd type="none" w="med" len="med"/>
            <a:tailEnd type="none" w="med" len="med"/>
          </a:ln>
        </p:spPr>
      </p:cxnSp>
      <p:cxnSp>
        <p:nvCxnSpPr>
          <p:cNvPr id="183" name="Google Shape;183;p20"/>
          <p:cNvCxnSpPr/>
          <p:nvPr/>
        </p:nvCxnSpPr>
        <p:spPr>
          <a:xfrm flipH="1">
            <a:off x="6032050" y="3905175"/>
            <a:ext cx="12300" cy="48360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27500"/>
              <a:buFont typeface="Arial"/>
              <a:buNone/>
            </a:pPr>
            <a:r>
              <a:rPr lang="en" b="1">
                <a:solidFill>
                  <a:srgbClr val="C00000"/>
                </a:solidFill>
              </a:rPr>
              <a:t>Register Instruction Format</a:t>
            </a:r>
            <a:r>
              <a:rPr lang="en" b="1">
                <a:solidFill>
                  <a:srgbClr val="1C4587"/>
                </a:solidFill>
              </a:rPr>
              <a:t> </a:t>
            </a:r>
            <a:endParaRPr/>
          </a:p>
        </p:txBody>
      </p:sp>
      <p:sp>
        <p:nvSpPr>
          <p:cNvPr id="190" name="Google Shape;190;p21"/>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rmAutofit/>
          </a:bodyPr>
          <a:lstStyle/>
          <a:p>
            <a:pPr marL="457200" lvl="0" indent="-342900" algn="l" rtl="0">
              <a:spcBef>
                <a:spcPts val="900"/>
              </a:spcBef>
              <a:spcAft>
                <a:spcPts val="0"/>
              </a:spcAft>
              <a:buSzPts val="1800"/>
              <a:buAutoNum type="arabicPeriod"/>
            </a:pPr>
            <a:r>
              <a:rPr lang="en" b="1" i="1"/>
              <a:t>R-type Instruction Format</a:t>
            </a:r>
            <a:endParaRPr b="1" i="1"/>
          </a:p>
          <a:p>
            <a:pPr marL="457200" lvl="0" indent="0" algn="l" rtl="0">
              <a:spcBef>
                <a:spcPts val="900"/>
              </a:spcBef>
              <a:spcAft>
                <a:spcPts val="0"/>
              </a:spcAft>
              <a:buNone/>
            </a:pPr>
            <a:r>
              <a:rPr lang="en"/>
              <a:t>The instruction is considered of total 18 bits.</a:t>
            </a:r>
            <a:endParaRPr/>
          </a:p>
        </p:txBody>
      </p:sp>
      <p:graphicFrame>
        <p:nvGraphicFramePr>
          <p:cNvPr id="191" name="Google Shape;191;p21"/>
          <p:cNvGraphicFramePr/>
          <p:nvPr/>
        </p:nvGraphicFramePr>
        <p:xfrm>
          <a:off x="666500" y="2195413"/>
          <a:ext cx="7955250" cy="1219140"/>
        </p:xfrm>
        <a:graphic>
          <a:graphicData uri="http://schemas.openxmlformats.org/drawingml/2006/table">
            <a:tbl>
              <a:tblPr>
                <a:noFill/>
                <a:tableStyleId>{C1DEA07F-09FA-442E-B699-42F16DF9F76E}</a:tableStyleId>
              </a:tblPr>
              <a:tblGrid>
                <a:gridCol w="1591050">
                  <a:extLst>
                    <a:ext uri="{9D8B030D-6E8A-4147-A177-3AD203B41FA5}">
                      <a16:colId xmlns:a16="http://schemas.microsoft.com/office/drawing/2014/main" val="20000"/>
                    </a:ext>
                  </a:extLst>
                </a:gridCol>
                <a:gridCol w="1591050">
                  <a:extLst>
                    <a:ext uri="{9D8B030D-6E8A-4147-A177-3AD203B41FA5}">
                      <a16:colId xmlns:a16="http://schemas.microsoft.com/office/drawing/2014/main" val="20001"/>
                    </a:ext>
                  </a:extLst>
                </a:gridCol>
                <a:gridCol w="1591050">
                  <a:extLst>
                    <a:ext uri="{9D8B030D-6E8A-4147-A177-3AD203B41FA5}">
                      <a16:colId xmlns:a16="http://schemas.microsoft.com/office/drawing/2014/main" val="20002"/>
                    </a:ext>
                  </a:extLst>
                </a:gridCol>
                <a:gridCol w="1591050">
                  <a:extLst>
                    <a:ext uri="{9D8B030D-6E8A-4147-A177-3AD203B41FA5}">
                      <a16:colId xmlns:a16="http://schemas.microsoft.com/office/drawing/2014/main" val="20003"/>
                    </a:ext>
                  </a:extLst>
                </a:gridCol>
                <a:gridCol w="1591050">
                  <a:extLst>
                    <a:ext uri="{9D8B030D-6E8A-4147-A177-3AD203B41FA5}">
                      <a16:colId xmlns:a16="http://schemas.microsoft.com/office/drawing/2014/main" val="20004"/>
                    </a:ext>
                  </a:extLst>
                </a:gridCol>
              </a:tblGrid>
              <a:tr h="376350">
                <a:tc>
                  <a:txBody>
                    <a:bodyPr/>
                    <a:lstStyle/>
                    <a:p>
                      <a:pPr marL="0" lvl="0" indent="0" algn="ctr" rtl="0">
                        <a:spcBef>
                          <a:spcPts val="0"/>
                        </a:spcBef>
                        <a:spcAft>
                          <a:spcPts val="0"/>
                        </a:spcAft>
                        <a:buNone/>
                      </a:pPr>
                      <a:r>
                        <a:rPr lang="en" b="1">
                          <a:solidFill>
                            <a:schemeClr val="dk1"/>
                          </a:solidFill>
                        </a:rPr>
                        <a:t>Opcode of </a:t>
                      </a:r>
                      <a:endParaRPr b="1">
                        <a:solidFill>
                          <a:schemeClr val="dk1"/>
                        </a:solidFill>
                      </a:endParaRPr>
                    </a:p>
                    <a:p>
                      <a:pPr marL="0" lvl="0" indent="0" algn="ctr" rtl="0">
                        <a:spcBef>
                          <a:spcPts val="0"/>
                        </a:spcBef>
                        <a:spcAft>
                          <a:spcPts val="0"/>
                        </a:spcAft>
                        <a:buNone/>
                      </a:pPr>
                      <a:r>
                        <a:rPr lang="en" b="1">
                          <a:solidFill>
                            <a:schemeClr val="dk1"/>
                          </a:solidFill>
                        </a:rPr>
                        <a:t>[5 bits]</a:t>
                      </a:r>
                      <a:endParaRPr b="1">
                        <a:solidFill>
                          <a:schemeClr val="dk1"/>
                        </a:solidFill>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solidFill>
                      <a:srgbClr val="EB7C7C"/>
                    </a:solidFill>
                  </a:tcPr>
                </a:tc>
                <a:tc>
                  <a:txBody>
                    <a:bodyPr/>
                    <a:lstStyle/>
                    <a:p>
                      <a:pPr marL="0" lvl="0" indent="0" algn="ctr" rtl="0">
                        <a:spcBef>
                          <a:spcPts val="0"/>
                        </a:spcBef>
                        <a:spcAft>
                          <a:spcPts val="0"/>
                        </a:spcAft>
                        <a:buNone/>
                      </a:pPr>
                      <a:r>
                        <a:rPr lang="en" b="1"/>
                        <a:t>Index Register 0</a:t>
                      </a:r>
                      <a:endParaRPr b="1"/>
                    </a:p>
                    <a:p>
                      <a:pPr marL="0" lvl="0" indent="0" algn="ctr" rtl="0">
                        <a:spcBef>
                          <a:spcPts val="0"/>
                        </a:spcBef>
                        <a:spcAft>
                          <a:spcPts val="0"/>
                        </a:spcAft>
                        <a:buNone/>
                      </a:pPr>
                      <a:r>
                        <a:rPr lang="en" b="1"/>
                        <a:t>[2 bits]</a:t>
                      </a:r>
                      <a:endParaRPr b="1"/>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solidFill>
                      <a:srgbClr val="EB7C7C"/>
                    </a:solidFill>
                  </a:tcPr>
                </a:tc>
                <a:tc>
                  <a:txBody>
                    <a:bodyPr/>
                    <a:lstStyle/>
                    <a:p>
                      <a:pPr marL="0" lvl="0" indent="0" algn="ctr" rtl="0">
                        <a:spcBef>
                          <a:spcPts val="0"/>
                        </a:spcBef>
                        <a:spcAft>
                          <a:spcPts val="0"/>
                        </a:spcAft>
                        <a:buClr>
                          <a:schemeClr val="dk1"/>
                        </a:buClr>
                        <a:buSzPts val="1100"/>
                        <a:buFont typeface="Arial"/>
                        <a:buNone/>
                      </a:pPr>
                      <a:r>
                        <a:rPr lang="en" b="1">
                          <a:solidFill>
                            <a:schemeClr val="dk1"/>
                          </a:solidFill>
                        </a:rPr>
                        <a:t>Index Register 1</a:t>
                      </a:r>
                      <a:endParaRPr b="1">
                        <a:solidFill>
                          <a:schemeClr val="dk1"/>
                        </a:solidFill>
                      </a:endParaRPr>
                    </a:p>
                    <a:p>
                      <a:pPr marL="0" lvl="0" indent="0" algn="ctr" rtl="0">
                        <a:spcBef>
                          <a:spcPts val="0"/>
                        </a:spcBef>
                        <a:spcAft>
                          <a:spcPts val="0"/>
                        </a:spcAft>
                        <a:buNone/>
                      </a:pPr>
                      <a:r>
                        <a:rPr lang="en" b="1"/>
                        <a:t>[2 Bits]</a:t>
                      </a:r>
                      <a:endParaRPr b="1"/>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solidFill>
                      <a:srgbClr val="EB7C7C"/>
                    </a:solidFill>
                  </a:tcPr>
                </a:tc>
                <a:tc>
                  <a:txBody>
                    <a:bodyPr/>
                    <a:lstStyle/>
                    <a:p>
                      <a:pPr marL="0" lvl="0" indent="0" algn="ctr" rtl="0">
                        <a:spcBef>
                          <a:spcPts val="0"/>
                        </a:spcBef>
                        <a:spcAft>
                          <a:spcPts val="0"/>
                        </a:spcAft>
                        <a:buNone/>
                      </a:pPr>
                      <a:r>
                        <a:rPr lang="en" b="1"/>
                        <a:t>Index Register 2</a:t>
                      </a:r>
                      <a:endParaRPr b="1"/>
                    </a:p>
                    <a:p>
                      <a:pPr marL="0" lvl="0" indent="0" algn="ctr" rtl="0">
                        <a:spcBef>
                          <a:spcPts val="0"/>
                        </a:spcBef>
                        <a:spcAft>
                          <a:spcPts val="0"/>
                        </a:spcAft>
                        <a:buNone/>
                      </a:pPr>
                      <a:r>
                        <a:rPr lang="en" b="1"/>
                        <a:t>[2 bits]</a:t>
                      </a:r>
                      <a:endParaRPr b="1"/>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solidFill>
                      <a:srgbClr val="EB7C7C"/>
                    </a:solidFill>
                  </a:tcPr>
                </a:tc>
                <a:tc>
                  <a:txBody>
                    <a:bodyPr/>
                    <a:lstStyle/>
                    <a:p>
                      <a:pPr marL="0" lvl="0" indent="0" algn="ctr" rtl="0">
                        <a:spcBef>
                          <a:spcPts val="0"/>
                        </a:spcBef>
                        <a:spcAft>
                          <a:spcPts val="0"/>
                        </a:spcAft>
                        <a:buNone/>
                      </a:pPr>
                      <a:r>
                        <a:rPr lang="en" b="1"/>
                        <a:t>Index Register 3</a:t>
                      </a:r>
                      <a:endParaRPr b="1"/>
                    </a:p>
                    <a:p>
                      <a:pPr marL="0" lvl="0" indent="0" algn="ctr" rtl="0">
                        <a:spcBef>
                          <a:spcPts val="0"/>
                        </a:spcBef>
                        <a:spcAft>
                          <a:spcPts val="0"/>
                        </a:spcAft>
                        <a:buNone/>
                      </a:pPr>
                      <a:r>
                        <a:rPr lang="en" b="1"/>
                        <a:t>[2 bits]</a:t>
                      </a:r>
                      <a:endParaRPr b="1"/>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solidFill>
                      <a:srgbClr val="EB7C7C"/>
                    </a:solidFill>
                  </a:tcPr>
                </a:tc>
                <a:extLst>
                  <a:ext uri="{0D108BD9-81ED-4DB2-BD59-A6C34878D82A}">
                    <a16:rowId xmlns:a16="http://schemas.microsoft.com/office/drawing/2014/main" val="10000"/>
                  </a:ext>
                </a:extLst>
              </a:tr>
              <a:tr h="443675">
                <a:tc>
                  <a:txBody>
                    <a:bodyPr/>
                    <a:lstStyle/>
                    <a:p>
                      <a:pPr marL="0" lvl="0" indent="0" algn="ctr" rtl="0">
                        <a:spcBef>
                          <a:spcPts val="0"/>
                        </a:spcBef>
                        <a:spcAft>
                          <a:spcPts val="0"/>
                        </a:spcAft>
                        <a:buClr>
                          <a:schemeClr val="dk1"/>
                        </a:buClr>
                        <a:buSzPts val="1100"/>
                        <a:buFont typeface="Arial"/>
                        <a:buNone/>
                      </a:pPr>
                      <a:r>
                        <a:rPr lang="en">
                          <a:solidFill>
                            <a:schemeClr val="dk1"/>
                          </a:solidFill>
                        </a:rPr>
                        <a:t>Opcode [17:12]</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rPr>
                        <a:t>R0[11:10]</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rPr>
                        <a:t>R1[5:4]</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ctr" rtl="0">
                        <a:spcBef>
                          <a:spcPts val="0"/>
                        </a:spcBef>
                        <a:spcAft>
                          <a:spcPts val="0"/>
                        </a:spcAft>
                        <a:buNone/>
                      </a:pPr>
                      <a:r>
                        <a:rPr lang="en"/>
                        <a:t>R2[3:2]</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rPr>
                        <a:t>R3 [1:0]</a:t>
                      </a:r>
                      <a:endParaRPr>
                        <a:solidFill>
                          <a:schemeClr val="dk1"/>
                        </a:solidFill>
                      </a:endParaRPr>
                    </a:p>
                    <a:p>
                      <a:pPr marL="0" lvl="0" indent="0" algn="ctr" rtl="0">
                        <a:spcBef>
                          <a:spcPts val="0"/>
                        </a:spcBef>
                        <a:spcAft>
                          <a:spcPts val="0"/>
                        </a:spcAft>
                        <a:buNone/>
                      </a:pP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93" name="Google Shape;193;p21"/>
          <p:cNvSpPr txBox="1"/>
          <p:nvPr/>
        </p:nvSpPr>
        <p:spPr>
          <a:xfrm>
            <a:off x="666500" y="3414550"/>
            <a:ext cx="5499300" cy="1142400"/>
          </a:xfrm>
          <a:prstGeom prst="rect">
            <a:avLst/>
          </a:prstGeom>
          <a:noFill/>
          <a:ln>
            <a:noFill/>
          </a:ln>
        </p:spPr>
        <p:txBody>
          <a:bodyPr spcFirstLastPara="1" wrap="square" lIns="91425" tIns="91425" rIns="91425" bIns="91425" anchor="t" anchorCtr="0">
            <a:spAutoFit/>
          </a:bodyPr>
          <a:lstStyle/>
          <a:p>
            <a:pPr marL="0" lvl="0" indent="0" algn="l" rtl="0">
              <a:spcBef>
                <a:spcPts val="900"/>
              </a:spcBef>
              <a:spcAft>
                <a:spcPts val="0"/>
              </a:spcAft>
              <a:buNone/>
            </a:pPr>
            <a:r>
              <a:rPr lang="en" sz="1573" b="1" u="sng">
                <a:solidFill>
                  <a:srgbClr val="1B43C5"/>
                </a:solidFill>
                <a:latin typeface="Open Sans"/>
                <a:ea typeface="Open Sans"/>
                <a:cs typeface="Open Sans"/>
                <a:sym typeface="Open Sans"/>
              </a:rPr>
              <a:t>Example :</a:t>
            </a:r>
            <a:r>
              <a:rPr lang="en" sz="1573">
                <a:solidFill>
                  <a:schemeClr val="dk1"/>
                </a:solidFill>
                <a:latin typeface="Open Sans"/>
                <a:ea typeface="Open Sans"/>
                <a:cs typeface="Open Sans"/>
                <a:sym typeface="Open Sans"/>
              </a:rPr>
              <a:t>   add16bit  H3, H2</a:t>
            </a:r>
            <a:endParaRPr sz="1573">
              <a:solidFill>
                <a:schemeClr val="dk1"/>
              </a:solidFill>
              <a:latin typeface="Open Sans"/>
              <a:ea typeface="Open Sans"/>
              <a:cs typeface="Open Sans"/>
              <a:sym typeface="Open Sans"/>
            </a:endParaRPr>
          </a:p>
          <a:p>
            <a:pPr marL="0" lvl="0" indent="0" algn="l" rtl="0">
              <a:spcBef>
                <a:spcPts val="900"/>
              </a:spcBef>
              <a:spcAft>
                <a:spcPts val="0"/>
              </a:spcAft>
              <a:buNone/>
            </a:pPr>
            <a:r>
              <a:rPr lang="en" sz="1573">
                <a:solidFill>
                  <a:schemeClr val="dk1"/>
                </a:solidFill>
                <a:latin typeface="Open Sans"/>
                <a:ea typeface="Open Sans"/>
                <a:cs typeface="Open Sans"/>
                <a:sym typeface="Open Sans"/>
              </a:rPr>
              <a:t>                      000000_00000000_11_10</a:t>
            </a:r>
            <a:endParaRPr sz="1573">
              <a:solidFill>
                <a:schemeClr val="dk1"/>
              </a:solidFill>
              <a:latin typeface="Open Sans"/>
              <a:ea typeface="Open Sans"/>
              <a:cs typeface="Open Sans"/>
              <a:sym typeface="Open Sans"/>
            </a:endParaRPr>
          </a:p>
          <a:p>
            <a:pPr marL="0" lvl="0" indent="0" algn="l" rtl="0">
              <a:spcBef>
                <a:spcPts val="900"/>
              </a:spcBef>
              <a:spcAft>
                <a:spcPts val="0"/>
              </a:spcAft>
              <a:buNone/>
            </a:pPr>
            <a:r>
              <a:rPr lang="en" sz="1573">
                <a:solidFill>
                  <a:schemeClr val="dk1"/>
                </a:solidFill>
                <a:latin typeface="Open Sans"/>
                <a:ea typeface="Open Sans"/>
                <a:cs typeface="Open Sans"/>
                <a:sym typeface="Open Sans"/>
              </a:rPr>
              <a:t>                      Opcode _*_H3_H2</a:t>
            </a:r>
            <a:endParaRPr sz="1573">
              <a:solidFill>
                <a:schemeClr val="dk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27500"/>
              <a:buFont typeface="Arial"/>
              <a:buNone/>
            </a:pPr>
            <a:r>
              <a:rPr lang="en" b="1">
                <a:solidFill>
                  <a:srgbClr val="C00000"/>
                </a:solidFill>
              </a:rPr>
              <a:t>Register Instruction Format</a:t>
            </a:r>
            <a:r>
              <a:rPr lang="en" b="1">
                <a:solidFill>
                  <a:srgbClr val="1C4587"/>
                </a:solidFill>
              </a:rPr>
              <a:t> </a:t>
            </a:r>
            <a:endParaRPr/>
          </a:p>
        </p:txBody>
      </p:sp>
      <p:sp>
        <p:nvSpPr>
          <p:cNvPr id="199" name="Google Shape;199;p22"/>
          <p:cNvSpPr txBox="1">
            <a:spLocks noGrp="1"/>
          </p:cNvSpPr>
          <p:nvPr>
            <p:ph type="body" idx="1"/>
          </p:nvPr>
        </p:nvSpPr>
        <p:spPr>
          <a:xfrm>
            <a:off x="311700" y="1076275"/>
            <a:ext cx="8520600" cy="3416400"/>
          </a:xfrm>
          <a:prstGeom prst="rect">
            <a:avLst/>
          </a:prstGeom>
        </p:spPr>
        <p:txBody>
          <a:bodyPr spcFirstLastPara="1" wrap="square" lIns="91425" tIns="45700" rIns="91425" bIns="45700" anchor="t" anchorCtr="0">
            <a:normAutofit/>
          </a:bodyPr>
          <a:lstStyle/>
          <a:p>
            <a:pPr marL="0" lvl="0" indent="0" algn="l" rtl="0">
              <a:spcBef>
                <a:spcPts val="900"/>
              </a:spcBef>
              <a:spcAft>
                <a:spcPts val="0"/>
              </a:spcAft>
              <a:buNone/>
            </a:pPr>
            <a:r>
              <a:rPr lang="en" b="1" i="1"/>
              <a:t>2.  I-type Instruction Format</a:t>
            </a:r>
            <a:endParaRPr/>
          </a:p>
        </p:txBody>
      </p:sp>
      <p:graphicFrame>
        <p:nvGraphicFramePr>
          <p:cNvPr id="200" name="Google Shape;200;p22"/>
          <p:cNvGraphicFramePr/>
          <p:nvPr/>
        </p:nvGraphicFramePr>
        <p:xfrm>
          <a:off x="735600" y="1691913"/>
          <a:ext cx="7700550" cy="1219140"/>
        </p:xfrm>
        <a:graphic>
          <a:graphicData uri="http://schemas.openxmlformats.org/drawingml/2006/table">
            <a:tbl>
              <a:tblPr>
                <a:noFill/>
                <a:tableStyleId>{C1DEA07F-09FA-442E-B699-42F16DF9F76E}</a:tableStyleId>
              </a:tblPr>
              <a:tblGrid>
                <a:gridCol w="1816550">
                  <a:extLst>
                    <a:ext uri="{9D8B030D-6E8A-4147-A177-3AD203B41FA5}">
                      <a16:colId xmlns:a16="http://schemas.microsoft.com/office/drawing/2014/main" val="20000"/>
                    </a:ext>
                  </a:extLst>
                </a:gridCol>
                <a:gridCol w="1856050">
                  <a:extLst>
                    <a:ext uri="{9D8B030D-6E8A-4147-A177-3AD203B41FA5}">
                      <a16:colId xmlns:a16="http://schemas.microsoft.com/office/drawing/2014/main" val="20001"/>
                    </a:ext>
                  </a:extLst>
                </a:gridCol>
                <a:gridCol w="4027950">
                  <a:extLst>
                    <a:ext uri="{9D8B030D-6E8A-4147-A177-3AD203B41FA5}">
                      <a16:colId xmlns:a16="http://schemas.microsoft.com/office/drawing/2014/main" val="20002"/>
                    </a:ext>
                  </a:extLst>
                </a:gridCol>
              </a:tblGrid>
              <a:tr h="589950">
                <a:tc>
                  <a:txBody>
                    <a:bodyPr/>
                    <a:lstStyle/>
                    <a:p>
                      <a:pPr marL="0" lvl="0" indent="0" algn="ctr" rtl="0">
                        <a:spcBef>
                          <a:spcPts val="0"/>
                        </a:spcBef>
                        <a:spcAft>
                          <a:spcPts val="0"/>
                        </a:spcAft>
                        <a:buNone/>
                      </a:pPr>
                      <a:r>
                        <a:rPr lang="en" b="1">
                          <a:solidFill>
                            <a:schemeClr val="dk1"/>
                          </a:solidFill>
                        </a:rPr>
                        <a:t>Opcode of </a:t>
                      </a:r>
                      <a:endParaRPr b="1">
                        <a:solidFill>
                          <a:schemeClr val="dk1"/>
                        </a:solidFill>
                      </a:endParaRPr>
                    </a:p>
                    <a:p>
                      <a:pPr marL="0" lvl="0" indent="0" algn="ctr" rtl="0">
                        <a:spcBef>
                          <a:spcPts val="0"/>
                        </a:spcBef>
                        <a:spcAft>
                          <a:spcPts val="0"/>
                        </a:spcAft>
                        <a:buNone/>
                      </a:pPr>
                      <a:r>
                        <a:rPr lang="en" b="1">
                          <a:solidFill>
                            <a:schemeClr val="dk1"/>
                          </a:solidFill>
                        </a:rPr>
                        <a:t>[5 bits]</a:t>
                      </a:r>
                      <a:endParaRPr b="1">
                        <a:solidFill>
                          <a:schemeClr val="dk1"/>
                        </a:solidFill>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solidFill>
                      <a:srgbClr val="EB7C7C"/>
                    </a:solidFill>
                  </a:tcPr>
                </a:tc>
                <a:tc>
                  <a:txBody>
                    <a:bodyPr/>
                    <a:lstStyle/>
                    <a:p>
                      <a:pPr marL="0" lvl="0" indent="0" algn="ctr" rtl="0">
                        <a:spcBef>
                          <a:spcPts val="0"/>
                        </a:spcBef>
                        <a:spcAft>
                          <a:spcPts val="0"/>
                        </a:spcAft>
                        <a:buNone/>
                      </a:pPr>
                      <a:r>
                        <a:rPr lang="en" b="1"/>
                        <a:t>Index Register 0</a:t>
                      </a:r>
                      <a:endParaRPr b="1"/>
                    </a:p>
                    <a:p>
                      <a:pPr marL="0" lvl="0" indent="0" algn="ctr" rtl="0">
                        <a:spcBef>
                          <a:spcPts val="0"/>
                        </a:spcBef>
                        <a:spcAft>
                          <a:spcPts val="0"/>
                        </a:spcAft>
                        <a:buNone/>
                      </a:pPr>
                      <a:r>
                        <a:rPr lang="en" b="1"/>
                        <a:t>[2 bits]</a:t>
                      </a:r>
                      <a:endParaRPr b="1"/>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solidFill>
                      <a:srgbClr val="EB7C7C"/>
                    </a:solidFill>
                  </a:tcPr>
                </a:tc>
                <a:tc>
                  <a:txBody>
                    <a:bodyPr/>
                    <a:lstStyle/>
                    <a:p>
                      <a:pPr marL="0" lvl="0" indent="0" algn="ctr" rtl="0">
                        <a:spcBef>
                          <a:spcPts val="0"/>
                        </a:spcBef>
                        <a:spcAft>
                          <a:spcPts val="0"/>
                        </a:spcAft>
                        <a:buNone/>
                      </a:pPr>
                      <a:r>
                        <a:rPr lang="en" b="1"/>
                        <a:t>Immediate Operand</a:t>
                      </a:r>
                      <a:endParaRPr b="1"/>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solidFill>
                      <a:srgbClr val="EB7C7C"/>
                    </a:solidFill>
                  </a:tcPr>
                </a:tc>
                <a:extLst>
                  <a:ext uri="{0D108BD9-81ED-4DB2-BD59-A6C34878D82A}">
                    <a16:rowId xmlns:a16="http://schemas.microsoft.com/office/drawing/2014/main" val="10000"/>
                  </a:ext>
                </a:extLst>
              </a:tr>
              <a:tr h="429375">
                <a:tc>
                  <a:txBody>
                    <a:bodyPr/>
                    <a:lstStyle/>
                    <a:p>
                      <a:pPr marL="0" lvl="0" indent="0" algn="ctr" rtl="0">
                        <a:spcBef>
                          <a:spcPts val="0"/>
                        </a:spcBef>
                        <a:spcAft>
                          <a:spcPts val="0"/>
                        </a:spcAft>
                        <a:buClr>
                          <a:schemeClr val="dk1"/>
                        </a:buClr>
                        <a:buSzPts val="1100"/>
                        <a:buFont typeface="Arial"/>
                        <a:buNone/>
                      </a:pPr>
                      <a:r>
                        <a:rPr lang="en">
                          <a:solidFill>
                            <a:schemeClr val="dk1"/>
                          </a:solidFill>
                        </a:rPr>
                        <a:t>Opcode [17:12]</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rPr>
                        <a:t>R0[11:10]</a:t>
                      </a: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a:solidFill>
                            <a:schemeClr val="dk1"/>
                          </a:solidFill>
                        </a:rPr>
                        <a:t>Imm register [9:0]</a:t>
                      </a:r>
                      <a:endParaRPr>
                        <a:solidFill>
                          <a:schemeClr val="dk1"/>
                        </a:solidFill>
                      </a:endParaRPr>
                    </a:p>
                    <a:p>
                      <a:pPr marL="0" lvl="0" indent="0" algn="ctr" rtl="0">
                        <a:spcBef>
                          <a:spcPts val="0"/>
                        </a:spcBef>
                        <a:spcAft>
                          <a:spcPts val="0"/>
                        </a:spcAft>
                        <a:buNone/>
                      </a:pPr>
                      <a:endParaRPr/>
                    </a:p>
                  </a:txBody>
                  <a:tcPr marL="91425" marR="91425" marT="91425" marB="91425">
                    <a:lnL w="19050" cap="flat" cmpd="sng">
                      <a:solidFill>
                        <a:srgbClr val="85200C"/>
                      </a:solidFill>
                      <a:prstDash val="solid"/>
                      <a:round/>
                      <a:headEnd type="none" w="sm" len="sm"/>
                      <a:tailEnd type="none" w="sm" len="sm"/>
                    </a:lnL>
                    <a:lnR w="19050" cap="flat" cmpd="sng">
                      <a:solidFill>
                        <a:srgbClr val="85200C"/>
                      </a:solidFill>
                      <a:prstDash val="solid"/>
                      <a:round/>
                      <a:headEnd type="none" w="sm" len="sm"/>
                      <a:tailEnd type="none" w="sm" len="sm"/>
                    </a:lnR>
                    <a:lnT w="19050" cap="flat" cmpd="sng">
                      <a:solidFill>
                        <a:srgbClr val="85200C"/>
                      </a:solidFill>
                      <a:prstDash val="solid"/>
                      <a:round/>
                      <a:headEnd type="none" w="sm" len="sm"/>
                      <a:tailEnd type="none" w="sm" len="sm"/>
                    </a:lnT>
                    <a:lnB w="19050" cap="flat" cmpd="sng">
                      <a:solidFill>
                        <a:srgbClr val="85200C"/>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01" name="Google Shape;201;p22"/>
          <p:cNvSpPr txBox="1"/>
          <p:nvPr/>
        </p:nvSpPr>
        <p:spPr>
          <a:xfrm>
            <a:off x="932850" y="3238125"/>
            <a:ext cx="5094300" cy="1257045"/>
          </a:xfrm>
          <a:prstGeom prst="rect">
            <a:avLst/>
          </a:prstGeom>
          <a:noFill/>
          <a:ln>
            <a:noFill/>
          </a:ln>
        </p:spPr>
        <p:txBody>
          <a:bodyPr spcFirstLastPara="1" wrap="square" lIns="91425" tIns="91425" rIns="91425" bIns="91425" anchor="t" anchorCtr="0">
            <a:spAutoFit/>
          </a:bodyPr>
          <a:lstStyle/>
          <a:p>
            <a:pPr marL="0" lvl="0" indent="0" algn="l" rtl="0">
              <a:spcBef>
                <a:spcPts val="900"/>
              </a:spcBef>
              <a:spcAft>
                <a:spcPts val="0"/>
              </a:spcAft>
              <a:buNone/>
            </a:pPr>
            <a:r>
              <a:rPr lang="en" sz="1573" b="1" u="sng" dirty="0">
                <a:solidFill>
                  <a:srgbClr val="0000FF"/>
                </a:solidFill>
                <a:latin typeface="Open Sans"/>
                <a:ea typeface="Open Sans"/>
                <a:cs typeface="Open Sans"/>
                <a:sym typeface="Open Sans"/>
              </a:rPr>
              <a:t>Example</a:t>
            </a:r>
            <a:r>
              <a:rPr lang="en" sz="1573" dirty="0">
                <a:solidFill>
                  <a:schemeClr val="dk1"/>
                </a:solidFill>
                <a:latin typeface="Open Sans"/>
                <a:ea typeface="Open Sans"/>
                <a:cs typeface="Open Sans"/>
                <a:sym typeface="Open Sans"/>
              </a:rPr>
              <a:t> : load16bit  H0, immediate </a:t>
            </a:r>
            <a:endParaRPr sz="1573" dirty="0">
              <a:solidFill>
                <a:schemeClr val="dk1"/>
              </a:solidFill>
              <a:latin typeface="Open Sans"/>
              <a:ea typeface="Open Sans"/>
              <a:cs typeface="Open Sans"/>
              <a:sym typeface="Open Sans"/>
            </a:endParaRPr>
          </a:p>
          <a:p>
            <a:pPr marL="0" lvl="0" indent="0" algn="l" rtl="0">
              <a:spcBef>
                <a:spcPts val="900"/>
              </a:spcBef>
              <a:spcAft>
                <a:spcPts val="0"/>
              </a:spcAft>
              <a:buNone/>
            </a:pPr>
            <a:r>
              <a:rPr lang="en" sz="1573" dirty="0">
                <a:solidFill>
                  <a:schemeClr val="dk1"/>
                </a:solidFill>
                <a:latin typeface="Open Sans"/>
                <a:ea typeface="Open Sans"/>
                <a:cs typeface="Open Sans"/>
                <a:sym typeface="Open Sans"/>
              </a:rPr>
              <a:t>	100110_00_0000000000</a:t>
            </a:r>
            <a:endParaRPr sz="1573" dirty="0">
              <a:solidFill>
                <a:schemeClr val="dk1"/>
              </a:solidFill>
              <a:latin typeface="Open Sans"/>
              <a:ea typeface="Open Sans"/>
              <a:cs typeface="Open Sans"/>
              <a:sym typeface="Open Sans"/>
            </a:endParaRPr>
          </a:p>
          <a:p>
            <a:pPr marL="0" lvl="0" indent="0" algn="l" rtl="0">
              <a:spcBef>
                <a:spcPts val="900"/>
              </a:spcBef>
              <a:spcAft>
                <a:spcPts val="0"/>
              </a:spcAft>
              <a:buNone/>
            </a:pPr>
            <a:r>
              <a:rPr lang="en" sz="1573" dirty="0">
                <a:solidFill>
                  <a:schemeClr val="dk1"/>
                </a:solidFill>
                <a:latin typeface="Open Sans"/>
                <a:ea typeface="Open Sans"/>
                <a:cs typeface="Open Sans"/>
                <a:sym typeface="Open Sans"/>
              </a:rPr>
              <a:t>	Opcode_H0_immediate</a:t>
            </a:r>
            <a:endParaRPr sz="1600" dirty="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avo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1304</Words>
  <Application>Microsoft Office PowerPoint</Application>
  <PresentationFormat>On-screen Show (16:9)</PresentationFormat>
  <Paragraphs>246</Paragraphs>
  <Slides>25</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Montserrat</vt:lpstr>
      <vt:lpstr>Garamond</vt:lpstr>
      <vt:lpstr>Gill Sans</vt:lpstr>
      <vt:lpstr>Calibri</vt:lpstr>
      <vt:lpstr>Verdana</vt:lpstr>
      <vt:lpstr>Open Sans</vt:lpstr>
      <vt:lpstr>Spectral</vt:lpstr>
      <vt:lpstr>Times New Roman</vt:lpstr>
      <vt:lpstr>Lato</vt:lpstr>
      <vt:lpstr>Arial</vt:lpstr>
      <vt:lpstr>Savon</vt:lpstr>
      <vt:lpstr>PowerPoint Presentation</vt:lpstr>
      <vt:lpstr>What is SIMD?</vt:lpstr>
      <vt:lpstr>SIMD Processing</vt:lpstr>
      <vt:lpstr>Pros and Cons of SIMD</vt:lpstr>
      <vt:lpstr>Simple SIMD architecture </vt:lpstr>
      <vt:lpstr> Implementing SIMD in Verilog  </vt:lpstr>
      <vt:lpstr>Register File</vt:lpstr>
      <vt:lpstr>Register Instruction Format </vt:lpstr>
      <vt:lpstr>Register Instruction Format </vt:lpstr>
      <vt:lpstr>Register instruction format </vt:lpstr>
      <vt:lpstr>Opcode and Instruction </vt:lpstr>
      <vt:lpstr>Opcode and instruction </vt:lpstr>
      <vt:lpstr>Opcode and instruction </vt:lpstr>
      <vt:lpstr>Current state of Processor</vt:lpstr>
      <vt:lpstr>RTL of SIMD processor </vt:lpstr>
      <vt:lpstr>RTL of SIMD ADDER</vt:lpstr>
      <vt:lpstr>Simulation of Adder </vt:lpstr>
      <vt:lpstr>RTL of SIMD SHIFTER</vt:lpstr>
      <vt:lpstr>Simulation of Shifter </vt:lpstr>
      <vt:lpstr>RTL of SIMD MULTIPLIER </vt:lpstr>
      <vt:lpstr>Simulation of Multiplier </vt:lpstr>
      <vt:lpstr>Application of SIMD </vt:lpstr>
      <vt:lpstr>Future Scope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Trivedi</dc:creator>
  <cp:lastModifiedBy>Hitendra Trivedi</cp:lastModifiedBy>
  <cp:revision>2</cp:revision>
  <dcterms:modified xsi:type="dcterms:W3CDTF">2021-04-20T11:09:48Z</dcterms:modified>
</cp:coreProperties>
</file>