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</p:sldIdLst>
  <p:sldSz cx="15113000" cy="10680700"/>
  <p:notesSz cx="15113000" cy="10680700"/>
  <p:defaultTextStyle>
    <a:defPPr>
      <a:defRPr kern="0"/>
    </a:def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3363"/>
        <p:guide pos="4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475" y="3311017"/>
            <a:ext cx="12846050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6950" y="5981192"/>
            <a:ext cx="1057910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5650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783195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650" y="427228"/>
            <a:ext cx="1360170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2456561"/>
            <a:ext cx="1360170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38420" y="9933051"/>
            <a:ext cx="483616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5565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8136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 txBox="1"/>
          <p:nvPr/>
        </p:nvSpPr>
        <p:spPr>
          <a:xfrm>
            <a:off x="11791658" y="7598981"/>
            <a:ext cx="42164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400" spc="-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400" spc="-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spc="-50">
                <a:solidFill>
                  <a:srgbClr val="000000"/>
                </a:solidFill>
                <a:latin typeface="Arial"/>
                <a:cs typeface="Arial"/>
              </a:rPr>
              <a:t>o</a:t>
            </a:r>
            <a:endParaRPr sz="1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6525473" y="734766"/>
            <a:ext cx="2067560" cy="29972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USER</a:t>
            </a:r>
            <a:r>
              <a:rPr sz="1800" spc="-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STORY</a:t>
            </a:r>
            <a:r>
              <a:rPr sz="1800" spc="-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000000"/>
                </a:solidFill>
                <a:latin typeface="Arial"/>
                <a:cs typeface="Arial"/>
              </a:rPr>
              <a:t>MAP</a:t>
            </a:r>
            <a:endParaRPr sz="18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677886" y="1249316"/>
            <a:ext cx="147701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p>
            <a:pPr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USER</a:t>
            </a:r>
            <a:r>
              <a:rPr sz="14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spc="-10">
                <a:solidFill>
                  <a:srgbClr val="000000"/>
                </a:solidFill>
                <a:latin typeface="Arial"/>
                <a:cs typeface="Arial"/>
              </a:rPr>
              <a:t>PERSONA:</a:t>
            </a:r>
            <a:endParaRPr sz="1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645896" y="5949283"/>
            <a:ext cx="1974850" cy="3554729"/>
          </a:xfrm>
          <a:prstGeom prst="rect">
            <a:avLst/>
          </a:prstGeom>
          <a:ln w="12192">
            <a:solidFill>
              <a:srgbClr val="000000">
                <a:alpha val="100000"/>
              </a:srgbClr>
            </a:solidFill>
          </a:ln>
        </p:spPr>
        <p:txBody>
          <a:bodyPr vert="horz" wrap="square" lIns="0" tIns="0" rIns="0" bIns="0">
            <a:spAutoFit/>
          </a:bodyPr>
          <a:p>
            <a:pPr marL="31750">
              <a:lnSpc>
                <a:spcPts val="1635"/>
              </a:lnSpc>
              <a:defRPr/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Activity</a:t>
            </a:r>
            <a:r>
              <a:rPr sz="14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spc="-5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sz="1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3607257" y="5949283"/>
            <a:ext cx="1974850" cy="3554729"/>
          </a:xfrm>
          <a:prstGeom prst="rect">
            <a:avLst/>
          </a:prstGeom>
          <a:ln w="12191">
            <a:solidFill>
              <a:srgbClr val="000000">
                <a:alpha val="100000"/>
              </a:srgbClr>
            </a:solidFill>
          </a:ln>
        </p:spPr>
        <p:txBody>
          <a:bodyPr vert="horz" wrap="square" lIns="0" tIns="0" rIns="0" bIns="0">
            <a:spAutoFit/>
          </a:bodyPr>
          <a:p>
            <a:pPr marL="31750">
              <a:lnSpc>
                <a:spcPts val="1635"/>
              </a:lnSpc>
              <a:defRPr/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Activity</a:t>
            </a:r>
            <a:r>
              <a:rPr sz="14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spc="-5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sz="1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6568617" y="5949283"/>
            <a:ext cx="1974850" cy="3554729"/>
          </a:xfrm>
          <a:prstGeom prst="rect">
            <a:avLst/>
          </a:prstGeom>
          <a:ln w="12192">
            <a:solidFill>
              <a:srgbClr val="000000">
                <a:alpha val="100000"/>
              </a:srgbClr>
            </a:solidFill>
          </a:ln>
        </p:spPr>
        <p:txBody>
          <a:bodyPr vert="horz" wrap="square" lIns="0" tIns="0" rIns="0" bIns="0">
            <a:spAutoFit/>
          </a:bodyPr>
          <a:p>
            <a:pPr marL="31750">
              <a:lnSpc>
                <a:spcPts val="1635"/>
              </a:lnSpc>
              <a:defRPr/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Activity</a:t>
            </a:r>
            <a:r>
              <a:rPr sz="14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spc="-5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sz="1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9529978" y="5949283"/>
            <a:ext cx="1974850" cy="3554729"/>
          </a:xfrm>
          <a:prstGeom prst="rect">
            <a:avLst/>
          </a:prstGeom>
          <a:ln w="12192">
            <a:solidFill>
              <a:srgbClr val="000000">
                <a:alpha val="100000"/>
              </a:srgbClr>
            </a:solidFill>
          </a:ln>
        </p:spPr>
        <p:txBody>
          <a:bodyPr vert="horz" wrap="square" lIns="0" tIns="0" rIns="0" bIns="0">
            <a:spAutoFit/>
          </a:bodyPr>
          <a:p>
            <a:pPr marL="31750">
              <a:lnSpc>
                <a:spcPts val="1635"/>
              </a:lnSpc>
              <a:defRPr/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Activity</a:t>
            </a:r>
            <a:r>
              <a:rPr sz="14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spc="-5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sz="1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12491339" y="5949283"/>
            <a:ext cx="1974850" cy="3554729"/>
          </a:xfrm>
          <a:prstGeom prst="rect">
            <a:avLst/>
          </a:prstGeom>
          <a:ln w="12192">
            <a:solidFill>
              <a:srgbClr val="000000">
                <a:alpha val="100000"/>
              </a:srgbClr>
            </a:solidFill>
          </a:ln>
        </p:spPr>
        <p:txBody>
          <a:bodyPr vert="horz" wrap="square" lIns="0" tIns="0" rIns="0" bIns="0">
            <a:spAutoFit/>
          </a:bodyPr>
          <a:p>
            <a:pPr marL="31750">
              <a:lnSpc>
                <a:spcPts val="1635"/>
              </a:lnSpc>
              <a:defRPr/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Activity</a:t>
            </a:r>
            <a:r>
              <a:rPr sz="14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spc="-50">
                <a:solidFill>
                  <a:srgbClr val="000000"/>
                </a:solidFill>
                <a:latin typeface="Arial"/>
                <a:cs typeface="Arial"/>
              </a:rPr>
              <a:t>n</a:t>
            </a:r>
            <a:endParaRPr sz="1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object 10"/>
          <p:cNvSpPr txBox="1"/>
          <p:nvPr/>
        </p:nvSpPr>
        <p:spPr>
          <a:xfrm>
            <a:off x="677886" y="3380587"/>
            <a:ext cx="117030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p>
            <a:pPr>
              <a:lnSpc>
                <a:spcPct val="100000"/>
              </a:lnSpc>
              <a:spcBef>
                <a:spcPts val="100"/>
              </a:spcBef>
              <a:defRPr/>
            </a:pPr>
            <a:r>
              <a:rPr sz="1400" spc="-10">
                <a:solidFill>
                  <a:srgbClr val="000000"/>
                </a:solidFill>
                <a:latin typeface="Arial"/>
                <a:cs typeface="Arial"/>
              </a:rPr>
              <a:t>OBJECTIVES:</a:t>
            </a:r>
            <a:endParaRPr sz="1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object 11"/>
          <p:cNvSpPr/>
          <p:nvPr/>
        </p:nvSpPr>
        <p:spPr>
          <a:xfrm>
            <a:off x="639800" y="1262023"/>
            <a:ext cx="13832205" cy="4274820"/>
          </a:xfrm>
          <a:custGeom>
            <a:avLst/>
            <a:gdLst/>
            <a:rect l="l" t="t" r="r" b="b"/>
            <a:pathLst>
              <a:path w="13832205" h="4274820">
                <a:moveTo>
                  <a:pt x="13831888" y="0"/>
                </a:moveTo>
                <a:lnTo>
                  <a:pt x="13819683" y="0"/>
                </a:lnTo>
                <a:lnTo>
                  <a:pt x="13819683" y="12166"/>
                </a:lnTo>
                <a:lnTo>
                  <a:pt x="13819683" y="2131276"/>
                </a:lnTo>
                <a:lnTo>
                  <a:pt x="13819683" y="2143442"/>
                </a:lnTo>
                <a:lnTo>
                  <a:pt x="13819683" y="4262526"/>
                </a:lnTo>
                <a:lnTo>
                  <a:pt x="12192" y="4262526"/>
                </a:lnTo>
                <a:lnTo>
                  <a:pt x="12192" y="2143442"/>
                </a:lnTo>
                <a:lnTo>
                  <a:pt x="13819683" y="2143442"/>
                </a:lnTo>
                <a:lnTo>
                  <a:pt x="13819683" y="2131276"/>
                </a:lnTo>
                <a:lnTo>
                  <a:pt x="12192" y="2131276"/>
                </a:lnTo>
                <a:lnTo>
                  <a:pt x="12192" y="12166"/>
                </a:lnTo>
                <a:lnTo>
                  <a:pt x="13819683" y="12166"/>
                </a:lnTo>
                <a:lnTo>
                  <a:pt x="13819683" y="0"/>
                </a:lnTo>
                <a:lnTo>
                  <a:pt x="12192" y="0"/>
                </a:lnTo>
                <a:lnTo>
                  <a:pt x="0" y="0"/>
                </a:lnTo>
                <a:lnTo>
                  <a:pt x="0" y="4274705"/>
                </a:lnTo>
                <a:lnTo>
                  <a:pt x="12192" y="4274705"/>
                </a:lnTo>
                <a:lnTo>
                  <a:pt x="13819683" y="4274705"/>
                </a:lnTo>
                <a:lnTo>
                  <a:pt x="13831875" y="4274705"/>
                </a:lnTo>
                <a:lnTo>
                  <a:pt x="13831888" y="4262526"/>
                </a:lnTo>
                <a:lnTo>
                  <a:pt x="13831875" y="2143442"/>
                </a:lnTo>
                <a:lnTo>
                  <a:pt x="13831888" y="2131276"/>
                </a:lnTo>
                <a:lnTo>
                  <a:pt x="13831875" y="12166"/>
                </a:lnTo>
                <a:lnTo>
                  <a:pt x="13831888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654775" y="1405765"/>
            <a:ext cx="13780339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쓰레기 불법 투기를 단속하고자 하는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CCTV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관제센터 등의 지방 자치 단체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622300" y="3544390"/>
            <a:ext cx="13780339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쓰레기를 불법으로 투기하는 행위자들을 단속하고 과태료를 부과하기 위하여 불법 투기 단속 시스템을 구매한다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쓰레기 불법 투기자들을 더 쉽고 빠르게 단속하기 위하여 불법 투기 단속 시스템을 구매한다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646811" y="6244746"/>
            <a:ext cx="1973935" cy="120032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쓰레기 불법 투기하는 행위자가 있는지 감시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3608171" y="6194523"/>
            <a:ext cx="1973935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쓰레기 불법 투기자 단속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6564986" y="6281940"/>
            <a:ext cx="1974849" cy="9233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쓰레기 불법 투기자 과태료 부과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object 14"/>
          <p:cNvGraphicFramePr>
            <a:graphicFrameLocks noGrp="1"/>
          </p:cNvGraphicFramePr>
          <p:nvPr/>
        </p:nvGraphicFramePr>
        <p:xfrm>
          <a:off x="643375" y="7412979"/>
          <a:ext cx="296227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 vert="horz" lIns="0" tIns="19685" rIns="0" bIns="0" anchor="t" anchorCtr="0"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  <a:solidFill>
                            <a:srgbClr val="9c5700"/>
                          </a:solidFill>
                          <a:latin typeface="맑은 고딕"/>
                          <a:cs typeface="맑은 고딕"/>
                        </a:rPr>
                        <a:t>Release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5" normalizeH="0" baseline="0" mc:Ignorable="hp" hp:hslEmbossed="0">
                          <a:solidFill>
                            <a:srgbClr val="9c57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sz="1400" b="0" i="0" u="none" strike="noStrike" kern="0" cap="none" spc="-50" normalizeH="0" baseline="0" mc:Ignorable="hp" hp:hslEmbossed="0">
                          <a:solidFill>
                            <a:srgbClr val="9c5700"/>
                          </a:solidFill>
                          <a:latin typeface="맑은 고딕"/>
                          <a:cs typeface="맑은 고딕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eb9c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eb9c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eb9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object 2"/>
          <p:cNvGraphicFramePr>
            <a:graphicFrameLocks noGrp="1"/>
          </p:cNvGraphicFramePr>
          <p:nvPr/>
        </p:nvGraphicFramePr>
        <p:xfrm>
          <a:off x="641108" y="2890634"/>
          <a:ext cx="296227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 vert="horz" lIns="0" tIns="19685" rIns="0" bIns="0" anchor="t" anchorCtr="0"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TASK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15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50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B>
                    <a:solidFill>
                      <a:srgbClr val="ffcc99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19685" rIns="0" bIns="0" anchor="t" anchorCtr="0"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TASK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15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50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B>
                    <a:solidFill>
                      <a:srgbClr val="ffcc99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19685" rIns="0" bIns="0" anchor="t" anchorCtr="0"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TASK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15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50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B>
                    <a:solidFill>
                      <a:srgbClr val="ffcc9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object 3"/>
          <p:cNvGraphicFramePr>
            <a:graphicFrameLocks noGrp="1"/>
          </p:cNvGraphicFramePr>
          <p:nvPr/>
        </p:nvGraphicFramePr>
        <p:xfrm>
          <a:off x="4589602" y="2890634"/>
          <a:ext cx="296227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 vert="horz" lIns="0" tIns="19685" rIns="0" bIns="0" anchor="t" anchorCtr="0"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TASK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15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50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B>
                    <a:solidFill>
                      <a:srgbClr val="ffcc99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19685" rIns="0" bIns="0" anchor="t" anchorCtr="0"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TASK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15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50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B>
                    <a:solidFill>
                      <a:srgbClr val="ffcc99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19685" rIns="0" bIns="0" anchor="t" anchorCtr="0"/>
                    <a:p>
                      <a:pPr marL="30480">
                        <a:lnSpc>
                          <a:spcPct val="100000"/>
                        </a:lnSpc>
                        <a:spcBef>
                          <a:spcPts val="15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TASK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15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50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B>
                    <a:solidFill>
                      <a:srgbClr val="ffcc9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object 4"/>
          <p:cNvGraphicFramePr>
            <a:graphicFrameLocks noGrp="1"/>
          </p:cNvGraphicFramePr>
          <p:nvPr/>
        </p:nvGraphicFramePr>
        <p:xfrm>
          <a:off x="8538082" y="2890634"/>
          <a:ext cx="296227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 vert="horz" lIns="0" tIns="19685" rIns="0" bIns="0" anchor="t" anchorCtr="0"/>
                    <a:p>
                      <a:pPr marL="30480">
                        <a:lnSpc>
                          <a:spcPct val="100000"/>
                        </a:lnSpc>
                        <a:spcBef>
                          <a:spcPts val="15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TASK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15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50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B>
                    <a:solidFill>
                      <a:srgbClr val="ffcc99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19685" rIns="0" bIns="0" anchor="t" anchorCtr="0"/>
                    <a:p>
                      <a:pPr marL="30480">
                        <a:lnSpc>
                          <a:spcPct val="100000"/>
                        </a:lnSpc>
                        <a:spcBef>
                          <a:spcPts val="15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TASK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15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50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B>
                    <a:solidFill>
                      <a:srgbClr val="ffcc99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19685" rIns="0" bIns="0" anchor="t" anchorCtr="0"/>
                    <a:p>
                      <a:pPr marL="30480">
                        <a:lnSpc>
                          <a:spcPct val="100000"/>
                        </a:lnSpc>
                        <a:spcBef>
                          <a:spcPts val="15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TASK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15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50" normalizeH="0" baseline="0" mc:Ignorable="hp" hp:hslEmbossed="0">
                          <a:solidFill>
                            <a:srgbClr val="3f3f75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7e7e7e">
                          <a:alpha val="100000"/>
                        </a:srgbClr>
                      </a:solidFill>
                      <a:prstDash val="solid"/>
                    </a:lnB>
                    <a:solidFill>
                      <a:srgbClr val="ffcc9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" name="object 5"/>
          <p:cNvSpPr/>
          <p:nvPr/>
        </p:nvSpPr>
        <p:spPr>
          <a:xfrm>
            <a:off x="12492659" y="2896730"/>
            <a:ext cx="1976120" cy="889635"/>
          </a:xfrm>
          <a:custGeom>
            <a:avLst/>
            <a:gdLst/>
            <a:rect l="l" t="t" r="r" b="b"/>
            <a:pathLst>
              <a:path w="1976119" h="889635">
                <a:moveTo>
                  <a:pt x="1975764" y="0"/>
                </a:moveTo>
                <a:lnTo>
                  <a:pt x="0" y="0"/>
                </a:lnTo>
                <a:lnTo>
                  <a:pt x="0" y="889038"/>
                </a:lnTo>
                <a:lnTo>
                  <a:pt x="1975764" y="889038"/>
                </a:lnTo>
                <a:lnTo>
                  <a:pt x="1975764" y="0"/>
                </a:lnTo>
                <a:close/>
              </a:path>
            </a:pathLst>
          </a:custGeom>
          <a:solidFill>
            <a:srgbClr val="ffcc99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2" name="object 6"/>
          <p:cNvGraphicFramePr>
            <a:graphicFrameLocks noGrp="1"/>
          </p:cNvGraphicFramePr>
          <p:nvPr/>
        </p:nvGraphicFramePr>
        <p:xfrm>
          <a:off x="641108" y="3934955"/>
          <a:ext cx="296227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 vert="horz" lIns="0" tIns="19685" rIns="0" bIns="0" anchor="t" anchorCtr="0"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1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cs typeface="맑은 고딕"/>
                        </a:rPr>
                        <a:t>Detail</a:t>
                      </a: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be3d5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be3d5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be3d5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object 7"/>
          <p:cNvGraphicFramePr>
            <a:graphicFrameLocks noGrp="1"/>
          </p:cNvGraphicFramePr>
          <p:nvPr/>
        </p:nvGraphicFramePr>
        <p:xfrm>
          <a:off x="4589602" y="3934955"/>
          <a:ext cx="296227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be3d5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be3d5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be3d5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object 8"/>
          <p:cNvGraphicFramePr>
            <a:graphicFrameLocks noGrp="1"/>
          </p:cNvGraphicFramePr>
          <p:nvPr/>
        </p:nvGraphicFramePr>
        <p:xfrm>
          <a:off x="8538082" y="3934955"/>
          <a:ext cx="296227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be3d5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be3d5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be3d5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object 9"/>
          <p:cNvSpPr/>
          <p:nvPr/>
        </p:nvSpPr>
        <p:spPr>
          <a:xfrm>
            <a:off x="12492659" y="3941051"/>
            <a:ext cx="1976120" cy="889635"/>
          </a:xfrm>
          <a:custGeom>
            <a:avLst/>
            <a:gdLst/>
            <a:rect l="l" t="t" r="r" b="b"/>
            <a:pathLst>
              <a:path w="1976119" h="889635">
                <a:moveTo>
                  <a:pt x="1975764" y="0"/>
                </a:moveTo>
                <a:lnTo>
                  <a:pt x="0" y="0"/>
                </a:lnTo>
                <a:lnTo>
                  <a:pt x="0" y="889038"/>
                </a:lnTo>
                <a:lnTo>
                  <a:pt x="1975764" y="889038"/>
                </a:lnTo>
                <a:lnTo>
                  <a:pt x="1975764" y="0"/>
                </a:lnTo>
                <a:close/>
              </a:path>
            </a:pathLst>
          </a:custGeom>
          <a:solidFill>
            <a:srgbClr val="fbe3d5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6" name="object 10"/>
          <p:cNvGraphicFramePr>
            <a:graphicFrameLocks noGrp="1"/>
          </p:cNvGraphicFramePr>
          <p:nvPr/>
        </p:nvGraphicFramePr>
        <p:xfrm>
          <a:off x="635019" y="5172602"/>
          <a:ext cx="296227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 vert="horz" lIns="0" tIns="19685" rIns="0" bIns="0" anchor="t" anchorCtr="0"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  <a:solidFill>
                            <a:srgbClr val="9c5700"/>
                          </a:solidFill>
                          <a:latin typeface="맑은 고딕"/>
                          <a:cs typeface="맑은 고딕"/>
                        </a:rPr>
                        <a:t>Release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5" normalizeH="0" baseline="0" mc:Ignorable="hp" hp:hslEmbossed="0">
                          <a:solidFill>
                            <a:srgbClr val="9c57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50" normalizeH="0" baseline="0" mc:Ignorable="hp" hp:hslEmbossed="0">
                          <a:solidFill>
                            <a:srgbClr val="9c5700"/>
                          </a:solidFill>
                          <a:latin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eb9c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8575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eb9c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8575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8575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8575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eb9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7" name="object 11"/>
          <p:cNvSpPr/>
          <p:nvPr/>
        </p:nvSpPr>
        <p:spPr>
          <a:xfrm>
            <a:off x="4595685" y="5184787"/>
            <a:ext cx="2962910" cy="889635"/>
          </a:xfrm>
          <a:custGeom>
            <a:avLst/>
            <a:gdLst/>
            <a:rect l="l" t="t" r="r" b="b"/>
            <a:pathLst>
              <a:path w="2962909" h="889635">
                <a:moveTo>
                  <a:pt x="2962884" y="0"/>
                </a:moveTo>
                <a:lnTo>
                  <a:pt x="0" y="0"/>
                </a:lnTo>
                <a:lnTo>
                  <a:pt x="0" y="889038"/>
                </a:lnTo>
                <a:lnTo>
                  <a:pt x="2962884" y="889038"/>
                </a:lnTo>
                <a:lnTo>
                  <a:pt x="2962884" y="0"/>
                </a:lnTo>
                <a:close/>
              </a:path>
            </a:pathLst>
          </a:custGeom>
          <a:solidFill>
            <a:srgbClr val="ffeb9c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8" name="object 12"/>
          <p:cNvSpPr/>
          <p:nvPr/>
        </p:nvSpPr>
        <p:spPr>
          <a:xfrm>
            <a:off x="8544179" y="5184787"/>
            <a:ext cx="2962910" cy="889635"/>
          </a:xfrm>
          <a:custGeom>
            <a:avLst/>
            <a:gdLst/>
            <a:rect l="l" t="t" r="r" b="b"/>
            <a:pathLst>
              <a:path w="2962909" h="889635">
                <a:moveTo>
                  <a:pt x="2962884" y="0"/>
                </a:moveTo>
                <a:lnTo>
                  <a:pt x="0" y="0"/>
                </a:lnTo>
                <a:lnTo>
                  <a:pt x="0" y="889038"/>
                </a:lnTo>
                <a:lnTo>
                  <a:pt x="2962884" y="889038"/>
                </a:lnTo>
                <a:lnTo>
                  <a:pt x="2962884" y="0"/>
                </a:lnTo>
                <a:close/>
              </a:path>
            </a:pathLst>
          </a:custGeom>
          <a:solidFill>
            <a:srgbClr val="ffeb9c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9" name="object 13"/>
          <p:cNvSpPr/>
          <p:nvPr/>
        </p:nvSpPr>
        <p:spPr>
          <a:xfrm>
            <a:off x="12492659" y="5184787"/>
            <a:ext cx="1976120" cy="889635"/>
          </a:xfrm>
          <a:custGeom>
            <a:avLst/>
            <a:gdLst/>
            <a:rect l="l" t="t" r="r" b="b"/>
            <a:pathLst>
              <a:path w="1976119" h="889635">
                <a:moveTo>
                  <a:pt x="1975764" y="0"/>
                </a:moveTo>
                <a:lnTo>
                  <a:pt x="0" y="0"/>
                </a:lnTo>
                <a:lnTo>
                  <a:pt x="0" y="889038"/>
                </a:lnTo>
                <a:lnTo>
                  <a:pt x="1975764" y="889038"/>
                </a:lnTo>
                <a:lnTo>
                  <a:pt x="1975764" y="0"/>
                </a:lnTo>
                <a:close/>
              </a:path>
            </a:pathLst>
          </a:custGeom>
          <a:solidFill>
            <a:srgbClr val="ffeb9c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0" name="object 14"/>
          <p:cNvGraphicFramePr>
            <a:graphicFrameLocks noGrp="1"/>
          </p:cNvGraphicFramePr>
          <p:nvPr/>
        </p:nvGraphicFramePr>
        <p:xfrm>
          <a:off x="641108" y="6291529"/>
          <a:ext cx="296227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 vert="horz" lIns="0" tIns="19685" rIns="0" bIns="0" anchor="t" anchorCtr="0"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  <a:solidFill>
                            <a:srgbClr val="9c5700"/>
                          </a:solidFill>
                          <a:latin typeface="맑은 고딕"/>
                          <a:cs typeface="맑은 고딕"/>
                        </a:rPr>
                        <a:t>Release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5" normalizeH="0" baseline="0" mc:Ignorable="hp" hp:hslEmbossed="0">
                          <a:solidFill>
                            <a:srgbClr val="9c570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50" normalizeH="0" baseline="0" mc:Ignorable="hp" hp:hslEmbossed="0">
                          <a:solidFill>
                            <a:srgbClr val="9c5700"/>
                          </a:solidFill>
                          <a:latin typeface="맑은 고딕"/>
                          <a:cs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eb9c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eb9c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eb9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1" name="object 15"/>
          <p:cNvSpPr/>
          <p:nvPr/>
        </p:nvSpPr>
        <p:spPr>
          <a:xfrm>
            <a:off x="4595685" y="6297625"/>
            <a:ext cx="1976120" cy="889635"/>
          </a:xfrm>
          <a:custGeom>
            <a:avLst/>
            <a:gdLst/>
            <a:rect l="l" t="t" r="r" b="b"/>
            <a:pathLst>
              <a:path w="1976120" h="889634">
                <a:moveTo>
                  <a:pt x="1975764" y="0"/>
                </a:moveTo>
                <a:lnTo>
                  <a:pt x="0" y="0"/>
                </a:lnTo>
                <a:lnTo>
                  <a:pt x="0" y="889038"/>
                </a:lnTo>
                <a:lnTo>
                  <a:pt x="1975764" y="889038"/>
                </a:lnTo>
                <a:lnTo>
                  <a:pt x="1975764" y="0"/>
                </a:lnTo>
                <a:close/>
              </a:path>
            </a:pathLst>
          </a:custGeom>
          <a:solidFill>
            <a:srgbClr val="ffeb9c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2" name="object 16"/>
          <p:cNvGraphicFramePr>
            <a:graphicFrameLocks noGrp="1"/>
          </p:cNvGraphicFramePr>
          <p:nvPr/>
        </p:nvGraphicFramePr>
        <p:xfrm>
          <a:off x="8538082" y="6291529"/>
          <a:ext cx="296227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eb9c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eb9c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eb9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3" name="object 17"/>
          <p:cNvSpPr/>
          <p:nvPr/>
        </p:nvSpPr>
        <p:spPr>
          <a:xfrm>
            <a:off x="12492659" y="6297625"/>
            <a:ext cx="1976120" cy="889635"/>
          </a:xfrm>
          <a:custGeom>
            <a:avLst/>
            <a:gdLst/>
            <a:rect l="l" t="t" r="r" b="b"/>
            <a:pathLst>
              <a:path w="1976119" h="889634">
                <a:moveTo>
                  <a:pt x="1975764" y="0"/>
                </a:moveTo>
                <a:lnTo>
                  <a:pt x="0" y="0"/>
                </a:lnTo>
                <a:lnTo>
                  <a:pt x="0" y="889038"/>
                </a:lnTo>
                <a:lnTo>
                  <a:pt x="1975764" y="889038"/>
                </a:lnTo>
                <a:lnTo>
                  <a:pt x="1975764" y="0"/>
                </a:lnTo>
                <a:close/>
              </a:path>
            </a:pathLst>
          </a:custGeom>
          <a:solidFill>
            <a:srgbClr val="ffeb9c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74" name="object 18"/>
          <p:cNvSpPr/>
          <p:nvPr/>
        </p:nvSpPr>
        <p:spPr>
          <a:xfrm>
            <a:off x="2621445" y="7404354"/>
            <a:ext cx="988694" cy="889635"/>
          </a:xfrm>
          <a:custGeom>
            <a:avLst/>
            <a:gdLst/>
            <a:rect l="l" t="t" r="r" b="b"/>
            <a:pathLst>
              <a:path w="988695" h="889634">
                <a:moveTo>
                  <a:pt x="988644" y="0"/>
                </a:moveTo>
                <a:lnTo>
                  <a:pt x="0" y="0"/>
                </a:lnTo>
                <a:lnTo>
                  <a:pt x="0" y="889038"/>
                </a:lnTo>
                <a:lnTo>
                  <a:pt x="988644" y="889038"/>
                </a:lnTo>
                <a:lnTo>
                  <a:pt x="988644" y="0"/>
                </a:lnTo>
                <a:close/>
              </a:path>
            </a:pathLst>
          </a:custGeom>
          <a:solidFill>
            <a:srgbClr val="ffeb9c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75" name="object 19"/>
          <p:cNvSpPr/>
          <p:nvPr/>
        </p:nvSpPr>
        <p:spPr>
          <a:xfrm>
            <a:off x="4595685" y="7404354"/>
            <a:ext cx="1976120" cy="889635"/>
          </a:xfrm>
          <a:custGeom>
            <a:avLst/>
            <a:gdLst/>
            <a:rect l="l" t="t" r="r" b="b"/>
            <a:pathLst>
              <a:path w="1976120" h="889634">
                <a:moveTo>
                  <a:pt x="1975764" y="0"/>
                </a:moveTo>
                <a:lnTo>
                  <a:pt x="0" y="0"/>
                </a:lnTo>
                <a:lnTo>
                  <a:pt x="0" y="889038"/>
                </a:lnTo>
                <a:lnTo>
                  <a:pt x="1975764" y="889038"/>
                </a:lnTo>
                <a:lnTo>
                  <a:pt x="1975764" y="0"/>
                </a:lnTo>
                <a:close/>
              </a:path>
            </a:pathLst>
          </a:custGeom>
          <a:solidFill>
            <a:srgbClr val="ffeb9c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76" name="object 20"/>
          <p:cNvSpPr/>
          <p:nvPr/>
        </p:nvSpPr>
        <p:spPr>
          <a:xfrm>
            <a:off x="9531298" y="7404354"/>
            <a:ext cx="988694" cy="889635"/>
          </a:xfrm>
          <a:custGeom>
            <a:avLst/>
            <a:gdLst/>
            <a:rect l="l" t="t" r="r" b="b"/>
            <a:pathLst>
              <a:path w="988695" h="889634">
                <a:moveTo>
                  <a:pt x="988644" y="0"/>
                </a:moveTo>
                <a:lnTo>
                  <a:pt x="0" y="0"/>
                </a:lnTo>
                <a:lnTo>
                  <a:pt x="0" y="889038"/>
                </a:lnTo>
                <a:lnTo>
                  <a:pt x="988644" y="889038"/>
                </a:lnTo>
                <a:lnTo>
                  <a:pt x="988644" y="0"/>
                </a:lnTo>
                <a:close/>
              </a:path>
            </a:pathLst>
          </a:custGeom>
          <a:solidFill>
            <a:srgbClr val="ffeb9c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77" name="object 21"/>
          <p:cNvSpPr/>
          <p:nvPr/>
        </p:nvSpPr>
        <p:spPr>
          <a:xfrm>
            <a:off x="12492659" y="7404354"/>
            <a:ext cx="1976120" cy="889635"/>
          </a:xfrm>
          <a:custGeom>
            <a:avLst/>
            <a:gdLst/>
            <a:rect l="l" t="t" r="r" b="b"/>
            <a:pathLst>
              <a:path w="1976119" h="889634">
                <a:moveTo>
                  <a:pt x="1975764" y="0"/>
                </a:moveTo>
                <a:lnTo>
                  <a:pt x="0" y="0"/>
                </a:lnTo>
                <a:lnTo>
                  <a:pt x="0" y="889038"/>
                </a:lnTo>
                <a:lnTo>
                  <a:pt x="1975764" y="889038"/>
                </a:lnTo>
                <a:lnTo>
                  <a:pt x="1975764" y="0"/>
                </a:lnTo>
                <a:close/>
              </a:path>
            </a:pathLst>
          </a:custGeom>
          <a:solidFill>
            <a:srgbClr val="ffeb9c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8" name="object 22"/>
          <p:cNvGraphicFramePr>
            <a:graphicFrameLocks noGrp="1"/>
          </p:cNvGraphicFramePr>
          <p:nvPr/>
        </p:nvGraphicFramePr>
        <p:xfrm>
          <a:off x="641108" y="8642007"/>
          <a:ext cx="2962275" cy="106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1065530">
                <a:tc>
                  <a:txBody>
                    <a:bodyPr vert="horz" lIns="0" tIns="19685" rIns="0" bIns="0" anchor="t" anchorCtr="0"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400" b="0" i="0" u="none" strike="noStrike" kern="0" cap="none" spc="-10" normalizeH="0" baseline="0" mc:Ignorable="hp" hp:hslEmbossed="0">
                          <a:solidFill>
                            <a:srgbClr val="006100"/>
                          </a:solidFill>
                          <a:latin typeface="맑은 고딕"/>
                          <a:cs typeface="맑은 고딕"/>
                        </a:rPr>
                        <a:t>Benefit</a:t>
                      </a:r>
                      <a:endParaRPr xmlns:mc="http://schemas.openxmlformats.org/markup-compatibility/2006" xmlns:hp="http://schemas.haansoft.com/office/presentation/8.0" kumimoji="0" sz="1400" b="0" i="0" u="none" strike="noStrike" kern="0" cap="none" spc="-10" normalizeH="0" baseline="0" mc:Ignorable="hp" hp:hslEmbossed="0">
                        <a:solidFill>
                          <a:srgbClr val="006100"/>
                        </a:solidFill>
                        <a:latin typeface="맑은 고딕"/>
                        <a:cs typeface="맑은 고딕"/>
                      </a:endParaRPr>
                    </a:p>
                    <a:p>
                      <a:pPr marL="29845" marR="0" lvl="0" indent="0" defTabSz="91440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</a:rPr>
                        <a:t>불법투기행위를 포착하여 경고하여 실효성 증가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c6efcd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</a:rPr>
                        <a:t>자동 단속시스템으로 단속 인력을  효율적으로 운용할 수 있다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c6efcd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c6efc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object 23"/>
          <p:cNvGraphicFramePr>
            <a:graphicFrameLocks noGrp="1"/>
          </p:cNvGraphicFramePr>
          <p:nvPr/>
        </p:nvGraphicFramePr>
        <p:xfrm>
          <a:off x="4589602" y="8642007"/>
          <a:ext cx="2962275" cy="106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1065530">
                <a:tc>
                  <a:txBody>
                    <a:bodyPr vert="horz" lIns="0" tIns="0" rIns="0" bIns="0" anchor="t" anchorCtr="0"/>
                    <a:p>
                      <a:pPr marL="0" marR="0" lvl="0" indent="0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</a:rPr>
                        <a:t>자동 단속 시스템을 통하여 단속을 보다 더 편리하게 할 수 있다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c6efcd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불법 투기를 언제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어디서 하였는지 훗날 기록을 언제든지 열람할 수 있다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c6efcd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c6efc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object 24"/>
          <p:cNvGraphicFramePr>
            <a:graphicFrameLocks noGrp="1"/>
          </p:cNvGraphicFramePr>
          <p:nvPr/>
        </p:nvGraphicFramePr>
        <p:xfrm>
          <a:off x="8538082" y="8642007"/>
          <a:ext cx="2962275" cy="106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1065530"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직접 정보를 찾아보는 것보다 시간 절약</a:t>
                      </a:r>
                      <a:endParaRPr xmlns:mc="http://schemas.openxmlformats.org/markup-compatibility/2006" xmlns:hp="http://schemas.haansoft.com/office/presentation/8.0" kumimoji="0" sz="12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c6efcd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사전통지를 통해 기간을 공지하여 기간 내에 과태료를 지불할 수 있도록 한다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c6efcd">
                        <a:alpha val="100000"/>
                      </a:srgb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marL="0">
                        <a:lnSpc>
                          <a:spcPct val="100000"/>
                        </a:lnSpc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c6efc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1" name="object 25"/>
          <p:cNvGrpSpPr/>
          <p:nvPr/>
        </p:nvGrpSpPr>
        <p:grpSpPr>
          <a:xfrm rot="0">
            <a:off x="12486563" y="8642007"/>
            <a:ext cx="1986914" cy="1078230"/>
            <a:chOff x="12486563" y="8642007"/>
            <a:chExt cx="1986914" cy="1078230"/>
          </a:xfrm>
        </p:grpSpPr>
        <p:sp>
          <p:nvSpPr>
            <p:cNvPr id="82" name="object 26"/>
            <p:cNvSpPr/>
            <p:nvPr/>
          </p:nvSpPr>
          <p:spPr>
            <a:xfrm>
              <a:off x="12492659" y="8648103"/>
              <a:ext cx="1976120" cy="1067435"/>
            </a:xfrm>
            <a:custGeom>
              <a:avLst/>
              <a:gdLst/>
              <a:rect l="l" t="t" r="r" b="b"/>
              <a:pathLst>
                <a:path w="1976119" h="1067434">
                  <a:moveTo>
                    <a:pt x="1975764" y="0"/>
                  </a:moveTo>
                  <a:lnTo>
                    <a:pt x="0" y="0"/>
                  </a:lnTo>
                  <a:lnTo>
                    <a:pt x="0" y="1067155"/>
                  </a:lnTo>
                  <a:lnTo>
                    <a:pt x="1975764" y="1067155"/>
                  </a:lnTo>
                  <a:lnTo>
                    <a:pt x="1975764" y="0"/>
                  </a:lnTo>
                  <a:close/>
                </a:path>
              </a:pathLst>
            </a:custGeom>
            <a:solidFill>
              <a:srgbClr val="c6efcd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3" name="object 27"/>
            <p:cNvSpPr/>
            <p:nvPr/>
          </p:nvSpPr>
          <p:spPr>
            <a:xfrm>
              <a:off x="12486564" y="8642007"/>
              <a:ext cx="1986914" cy="1078230"/>
            </a:xfrm>
            <a:custGeom>
              <a:avLst/>
              <a:gdLst/>
              <a:rect l="l" t="t" r="r" b="b"/>
              <a:pathLst>
                <a:path w="1986915" h="1078229">
                  <a:moveTo>
                    <a:pt x="1986432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077810"/>
                  </a:lnTo>
                  <a:lnTo>
                    <a:pt x="1986432" y="1077810"/>
                  </a:lnTo>
                  <a:lnTo>
                    <a:pt x="1986432" y="1065631"/>
                  </a:lnTo>
                  <a:lnTo>
                    <a:pt x="1986432" y="12192"/>
                  </a:lnTo>
                  <a:lnTo>
                    <a:pt x="1974240" y="12192"/>
                  </a:lnTo>
                  <a:lnTo>
                    <a:pt x="1974240" y="1065631"/>
                  </a:lnTo>
                  <a:lnTo>
                    <a:pt x="999312" y="1065631"/>
                  </a:lnTo>
                  <a:lnTo>
                    <a:pt x="999312" y="12192"/>
                  </a:lnTo>
                  <a:lnTo>
                    <a:pt x="987120" y="12192"/>
                  </a:lnTo>
                  <a:lnTo>
                    <a:pt x="987120" y="1065631"/>
                  </a:lnTo>
                  <a:lnTo>
                    <a:pt x="12192" y="1065631"/>
                  </a:lnTo>
                  <a:lnTo>
                    <a:pt x="12192" y="12179"/>
                  </a:lnTo>
                  <a:lnTo>
                    <a:pt x="1986432" y="12179"/>
                  </a:lnTo>
                  <a:lnTo>
                    <a:pt x="198643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84" name="object 28"/>
          <p:cNvSpPr txBox="1"/>
          <p:nvPr/>
        </p:nvSpPr>
        <p:spPr>
          <a:xfrm>
            <a:off x="666500" y="667500"/>
            <a:ext cx="118427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IDEAL</a:t>
            </a:r>
            <a:r>
              <a:rPr sz="1400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USER</a:t>
            </a:r>
            <a:r>
              <a:rPr sz="1400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spc="-5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object 29"/>
          <p:cNvSpPr txBox="1"/>
          <p:nvPr/>
        </p:nvSpPr>
        <p:spPr>
          <a:xfrm>
            <a:off x="647204" y="1225200"/>
            <a:ext cx="987425" cy="887730"/>
          </a:xfrm>
          <a:prstGeom prst="rect">
            <a:avLst/>
          </a:prstGeom>
          <a:solidFill>
            <a:srgbClr val="ffc7cd">
              <a:alpha val="100000"/>
            </a:srgbClr>
          </a:solidFill>
          <a:ln w="12192">
            <a:solidFill>
              <a:srgbClr val="b1b1b1">
                <a:alpha val="100000"/>
              </a:srgbClr>
            </a:solidFill>
          </a:ln>
        </p:spPr>
        <p:txBody>
          <a:bodyPr vert="horz" wrap="square" lIns="0" tIns="19685" rIns="0" bIns="0">
            <a:spAutoFit/>
          </a:bodyPr>
          <a:p>
            <a:pPr marL="29845">
              <a:lnSpc>
                <a:spcPct val="100000"/>
              </a:lnSpc>
              <a:spcBef>
                <a:spcPts val="155"/>
              </a:spcBef>
              <a:defRPr/>
            </a:pPr>
            <a:r>
              <a:rPr sz="1400">
                <a:solidFill>
                  <a:srgbClr val="9c0005"/>
                </a:solidFill>
                <a:latin typeface="맑은 고딕"/>
                <a:cs typeface="맑은 고딕"/>
              </a:rPr>
              <a:t>Activity</a:t>
            </a:r>
            <a:r>
              <a:rPr sz="1400" spc="-25">
                <a:solidFill>
                  <a:srgbClr val="9c0005"/>
                </a:solidFill>
                <a:latin typeface="맑은 고딕"/>
                <a:cs typeface="맑은 고딕"/>
              </a:rPr>
              <a:t> </a:t>
            </a:r>
            <a:r>
              <a:rPr sz="1400" spc="-50">
                <a:solidFill>
                  <a:srgbClr val="9c0005"/>
                </a:solidFill>
                <a:latin typeface="맑은 고딕"/>
                <a:cs typeface="맑은 고딕"/>
              </a:rPr>
              <a:t>1</a:t>
            </a:r>
            <a:endParaRPr sz="140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6" name="object 30"/>
          <p:cNvSpPr txBox="1"/>
          <p:nvPr/>
        </p:nvSpPr>
        <p:spPr>
          <a:xfrm>
            <a:off x="4595698" y="1225200"/>
            <a:ext cx="987425" cy="887730"/>
          </a:xfrm>
          <a:prstGeom prst="rect">
            <a:avLst/>
          </a:prstGeom>
          <a:solidFill>
            <a:srgbClr val="ffc7cd">
              <a:alpha val="100000"/>
            </a:srgbClr>
          </a:solidFill>
          <a:ln w="12191">
            <a:solidFill>
              <a:srgbClr val="b1b1b1">
                <a:alpha val="100000"/>
              </a:srgbClr>
            </a:solidFill>
          </a:ln>
        </p:spPr>
        <p:txBody>
          <a:bodyPr vert="horz" wrap="square" lIns="0" tIns="19685" rIns="0" bIns="0">
            <a:spAutoFit/>
          </a:bodyPr>
          <a:p>
            <a:pPr marL="29845">
              <a:lnSpc>
                <a:spcPct val="100000"/>
              </a:lnSpc>
              <a:spcBef>
                <a:spcPts val="155"/>
              </a:spcBef>
              <a:defRPr/>
            </a:pPr>
            <a:r>
              <a:rPr sz="1400">
                <a:solidFill>
                  <a:srgbClr val="9c0005"/>
                </a:solidFill>
                <a:latin typeface="맑은 고딕"/>
                <a:cs typeface="맑은 고딕"/>
              </a:rPr>
              <a:t>Activity</a:t>
            </a:r>
            <a:r>
              <a:rPr sz="1400" spc="-25">
                <a:solidFill>
                  <a:srgbClr val="9c0005"/>
                </a:solidFill>
                <a:latin typeface="맑은 고딕"/>
                <a:cs typeface="맑은 고딕"/>
              </a:rPr>
              <a:t> </a:t>
            </a:r>
            <a:r>
              <a:rPr sz="1400" spc="-50">
                <a:solidFill>
                  <a:srgbClr val="9c0005"/>
                </a:solidFill>
                <a:latin typeface="맑은 고딕"/>
                <a:cs typeface="맑은 고딕"/>
              </a:rPr>
              <a:t>2</a:t>
            </a:r>
            <a:endParaRPr sz="140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7" name="object 31"/>
          <p:cNvSpPr txBox="1"/>
          <p:nvPr/>
        </p:nvSpPr>
        <p:spPr>
          <a:xfrm>
            <a:off x="8544179" y="1225200"/>
            <a:ext cx="987425" cy="887730"/>
          </a:xfrm>
          <a:prstGeom prst="rect">
            <a:avLst/>
          </a:prstGeom>
          <a:solidFill>
            <a:srgbClr val="ffc7cd">
              <a:alpha val="100000"/>
            </a:srgbClr>
          </a:solidFill>
          <a:ln w="12192">
            <a:solidFill>
              <a:srgbClr val="000000">
                <a:alpha val="100000"/>
              </a:srgbClr>
            </a:solidFill>
          </a:ln>
        </p:spPr>
        <p:txBody>
          <a:bodyPr vert="horz" wrap="square" lIns="0" tIns="19685" rIns="0" bIns="0">
            <a:spAutoFit/>
          </a:bodyPr>
          <a:p>
            <a:pPr marL="30480">
              <a:lnSpc>
                <a:spcPct val="100000"/>
              </a:lnSpc>
              <a:spcBef>
                <a:spcPts val="155"/>
              </a:spcBef>
              <a:defRPr/>
            </a:pPr>
            <a:r>
              <a:rPr sz="1400">
                <a:solidFill>
                  <a:srgbClr val="9c0005"/>
                </a:solidFill>
                <a:latin typeface="맑은 고딕"/>
                <a:cs typeface="맑은 고딕"/>
              </a:rPr>
              <a:t>Activity</a:t>
            </a:r>
            <a:r>
              <a:rPr sz="1400" spc="-25">
                <a:solidFill>
                  <a:srgbClr val="9c0005"/>
                </a:solidFill>
                <a:latin typeface="맑은 고딕"/>
                <a:cs typeface="맑은 고딕"/>
              </a:rPr>
              <a:t> </a:t>
            </a:r>
            <a:r>
              <a:rPr sz="1400" spc="-50">
                <a:solidFill>
                  <a:srgbClr val="9c0005"/>
                </a:solidFill>
                <a:latin typeface="맑은 고딕"/>
                <a:cs typeface="맑은 고딕"/>
              </a:rPr>
              <a:t>3</a:t>
            </a:r>
            <a:endParaRPr sz="140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8" name="object 32"/>
          <p:cNvSpPr txBox="1"/>
          <p:nvPr/>
        </p:nvSpPr>
        <p:spPr>
          <a:xfrm>
            <a:off x="12492659" y="1225200"/>
            <a:ext cx="987425" cy="887730"/>
          </a:xfrm>
          <a:prstGeom prst="rect">
            <a:avLst/>
          </a:prstGeom>
          <a:solidFill>
            <a:srgbClr val="ffc7cd">
              <a:alpha val="100000"/>
            </a:srgbClr>
          </a:solidFill>
          <a:ln w="12192">
            <a:solidFill>
              <a:srgbClr val="000000">
                <a:alpha val="100000"/>
              </a:srgbClr>
            </a:solidFill>
          </a:ln>
        </p:spPr>
        <p:txBody>
          <a:bodyPr vert="horz" wrap="square" lIns="0" tIns="19685" rIns="0" bIns="0">
            <a:spAutoFit/>
          </a:bodyPr>
          <a:p>
            <a:pPr marL="30480">
              <a:lnSpc>
                <a:spcPct val="100000"/>
              </a:lnSpc>
              <a:spcBef>
                <a:spcPts val="155"/>
              </a:spcBef>
              <a:defRPr/>
            </a:pPr>
            <a:r>
              <a:rPr sz="1400">
                <a:solidFill>
                  <a:srgbClr val="9c0005"/>
                </a:solidFill>
                <a:latin typeface="맑은 고딕"/>
                <a:cs typeface="맑은 고딕"/>
              </a:rPr>
              <a:t>Activity</a:t>
            </a:r>
            <a:r>
              <a:rPr sz="1400" spc="-25">
                <a:solidFill>
                  <a:srgbClr val="9c0005"/>
                </a:solidFill>
                <a:latin typeface="맑은 고딕"/>
                <a:cs typeface="맑은 고딕"/>
              </a:rPr>
              <a:t> </a:t>
            </a:r>
            <a:r>
              <a:rPr sz="1400" spc="-50">
                <a:solidFill>
                  <a:srgbClr val="9c0005"/>
                </a:solidFill>
                <a:latin typeface="맑은 고딕"/>
                <a:cs typeface="맑은 고딕"/>
              </a:rPr>
              <a:t>n</a:t>
            </a:r>
            <a:endParaRPr sz="140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9" name="object 33"/>
          <p:cNvSpPr txBox="1"/>
          <p:nvPr/>
        </p:nvSpPr>
        <p:spPr>
          <a:xfrm>
            <a:off x="12492659" y="2896723"/>
            <a:ext cx="987425" cy="887730"/>
          </a:xfrm>
          <a:prstGeom prst="rect">
            <a:avLst/>
          </a:prstGeom>
          <a:solidFill>
            <a:srgbClr val="ffcc99">
              <a:alpha val="100000"/>
            </a:srgbClr>
          </a:solidFill>
          <a:ln w="12192">
            <a:solidFill>
              <a:srgbClr val="7e7e7e">
                <a:alpha val="100000"/>
              </a:srgbClr>
            </a:solidFill>
          </a:ln>
        </p:spPr>
        <p:txBody>
          <a:bodyPr vert="horz" wrap="square" lIns="0" tIns="19685" rIns="0" bIns="0">
            <a:spAutoFit/>
          </a:bodyPr>
          <a:p>
            <a:pPr marL="30480">
              <a:lnSpc>
                <a:spcPct val="100000"/>
              </a:lnSpc>
              <a:spcBef>
                <a:spcPts val="155"/>
              </a:spcBef>
              <a:defRPr/>
            </a:pPr>
            <a:r>
              <a:rPr sz="1400">
                <a:solidFill>
                  <a:srgbClr val="3f3f75"/>
                </a:solidFill>
                <a:latin typeface="맑은 고딕"/>
                <a:cs typeface="맑은 고딕"/>
              </a:rPr>
              <a:t>TASK</a:t>
            </a:r>
            <a:r>
              <a:rPr sz="1400" spc="-15">
                <a:solidFill>
                  <a:srgbClr val="3f3f75"/>
                </a:solidFill>
                <a:latin typeface="맑은 고딕"/>
                <a:cs typeface="맑은 고딕"/>
              </a:rPr>
              <a:t> </a:t>
            </a:r>
            <a:r>
              <a:rPr sz="1400" spc="-50">
                <a:solidFill>
                  <a:srgbClr val="3f3f75"/>
                </a:solidFill>
                <a:latin typeface="맑은 고딕"/>
                <a:cs typeface="맑은 고딕"/>
              </a:rPr>
              <a:t>1</a:t>
            </a:r>
            <a:endParaRPr sz="140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0" name="object 34"/>
          <p:cNvSpPr txBox="1"/>
          <p:nvPr/>
        </p:nvSpPr>
        <p:spPr>
          <a:xfrm>
            <a:off x="13479780" y="2896723"/>
            <a:ext cx="987425" cy="887730"/>
          </a:xfrm>
          <a:prstGeom prst="rect">
            <a:avLst/>
          </a:prstGeom>
          <a:solidFill>
            <a:srgbClr val="ffcc99">
              <a:alpha val="100000"/>
            </a:srgbClr>
          </a:solidFill>
          <a:ln w="12192">
            <a:solidFill>
              <a:srgbClr val="7e7e7e">
                <a:alpha val="100000"/>
              </a:srgbClr>
            </a:solidFill>
          </a:ln>
        </p:spPr>
        <p:txBody>
          <a:bodyPr vert="horz" wrap="square" lIns="0" tIns="19685" rIns="0" bIns="0">
            <a:spAutoFit/>
          </a:bodyPr>
          <a:p>
            <a:pPr marL="30480">
              <a:lnSpc>
                <a:spcPct val="100000"/>
              </a:lnSpc>
              <a:spcBef>
                <a:spcPts val="155"/>
              </a:spcBef>
              <a:defRPr/>
            </a:pPr>
            <a:r>
              <a:rPr sz="1400">
                <a:solidFill>
                  <a:srgbClr val="3f3f75"/>
                </a:solidFill>
                <a:latin typeface="맑은 고딕"/>
                <a:cs typeface="맑은 고딕"/>
              </a:rPr>
              <a:t>TASK</a:t>
            </a:r>
            <a:r>
              <a:rPr sz="1400" spc="-15">
                <a:solidFill>
                  <a:srgbClr val="3f3f75"/>
                </a:solidFill>
                <a:latin typeface="맑은 고딕"/>
                <a:cs typeface="맑은 고딕"/>
              </a:rPr>
              <a:t> </a:t>
            </a:r>
            <a:r>
              <a:rPr sz="1400" spc="-50">
                <a:solidFill>
                  <a:srgbClr val="3f3f75"/>
                </a:solidFill>
                <a:latin typeface="맑은 고딕"/>
                <a:cs typeface="맑은 고딕"/>
              </a:rPr>
              <a:t>n</a:t>
            </a:r>
            <a:endParaRPr sz="140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1" name="object 35"/>
          <p:cNvSpPr txBox="1"/>
          <p:nvPr/>
        </p:nvSpPr>
        <p:spPr>
          <a:xfrm>
            <a:off x="2640748" y="6041347"/>
            <a:ext cx="64897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voting</a:t>
            </a:r>
            <a:r>
              <a:rPr sz="14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spc="-5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sz="1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object 36"/>
          <p:cNvSpPr txBox="1"/>
          <p:nvPr/>
        </p:nvSpPr>
        <p:spPr>
          <a:xfrm>
            <a:off x="4614996" y="6041347"/>
            <a:ext cx="64897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voting</a:t>
            </a:r>
            <a:r>
              <a:rPr sz="14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spc="-5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sz="1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3" name="object 37"/>
          <p:cNvSpPr txBox="1"/>
          <p:nvPr/>
        </p:nvSpPr>
        <p:spPr>
          <a:xfrm>
            <a:off x="9550617" y="6041347"/>
            <a:ext cx="64897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voting</a:t>
            </a:r>
            <a:r>
              <a:rPr sz="14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spc="-5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sz="1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" name="object 38"/>
          <p:cNvSpPr txBox="1"/>
          <p:nvPr/>
        </p:nvSpPr>
        <p:spPr>
          <a:xfrm>
            <a:off x="12511989" y="6041347"/>
            <a:ext cx="64897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voting</a:t>
            </a:r>
            <a:r>
              <a:rPr sz="14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spc="-5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sz="1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5" name="object 39"/>
          <p:cNvSpPr txBox="1"/>
          <p:nvPr/>
        </p:nvSpPr>
        <p:spPr>
          <a:xfrm>
            <a:off x="5602120" y="7160265"/>
            <a:ext cx="64897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voting</a:t>
            </a:r>
            <a:r>
              <a:rPr sz="14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spc="-5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sz="1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6" name="object 40"/>
          <p:cNvSpPr txBox="1"/>
          <p:nvPr/>
        </p:nvSpPr>
        <p:spPr>
          <a:xfrm>
            <a:off x="647204" y="7404347"/>
            <a:ext cx="987425" cy="887730"/>
          </a:xfrm>
          <a:prstGeom prst="rect">
            <a:avLst/>
          </a:prstGeom>
          <a:solidFill>
            <a:srgbClr val="ffeb9c">
              <a:alpha val="100000"/>
            </a:srgbClr>
          </a:solidFill>
          <a:ln w="12192">
            <a:solidFill>
              <a:srgbClr val="000000">
                <a:alpha val="100000"/>
              </a:srgbClr>
            </a:solidFill>
          </a:ln>
        </p:spPr>
        <p:txBody>
          <a:bodyPr vert="horz" wrap="square" lIns="0" tIns="19685" rIns="0" bIns="0">
            <a:spAutoFit/>
          </a:bodyPr>
          <a:p>
            <a:pPr marL="29845">
              <a:lnSpc>
                <a:spcPct val="100000"/>
              </a:lnSpc>
              <a:spcBef>
                <a:spcPts val="155"/>
              </a:spcBef>
              <a:defRPr/>
            </a:pPr>
            <a:r>
              <a:rPr sz="1400">
                <a:solidFill>
                  <a:srgbClr val="9c5700"/>
                </a:solidFill>
                <a:latin typeface="맑은 고딕"/>
                <a:cs typeface="맑은 고딕"/>
              </a:rPr>
              <a:t>Release</a:t>
            </a:r>
            <a:r>
              <a:rPr sz="1400" spc="-5">
                <a:solidFill>
                  <a:srgbClr val="9c5700"/>
                </a:solidFill>
                <a:latin typeface="맑은 고딕"/>
                <a:cs typeface="맑은 고딕"/>
              </a:rPr>
              <a:t> </a:t>
            </a:r>
            <a:r>
              <a:rPr sz="1400" spc="-50">
                <a:solidFill>
                  <a:srgbClr val="9c5700"/>
                </a:solidFill>
                <a:latin typeface="맑은 고딕"/>
                <a:cs typeface="맑은 고딕"/>
              </a:rPr>
              <a:t>3</a:t>
            </a:r>
            <a:endParaRPr sz="140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7" name="object 41"/>
          <p:cNvSpPr/>
          <p:nvPr/>
        </p:nvSpPr>
        <p:spPr>
          <a:xfrm>
            <a:off x="4583506" y="5172608"/>
            <a:ext cx="2980055" cy="912494"/>
          </a:xfrm>
          <a:custGeom>
            <a:avLst/>
            <a:gdLst/>
            <a:rect l="l" t="t" r="r" b="b"/>
            <a:pathLst>
              <a:path w="2980054" h="912495">
                <a:moveTo>
                  <a:pt x="2979648" y="18262"/>
                </a:moveTo>
                <a:lnTo>
                  <a:pt x="2979636" y="6083"/>
                </a:lnTo>
                <a:lnTo>
                  <a:pt x="2967456" y="6083"/>
                </a:lnTo>
                <a:lnTo>
                  <a:pt x="2967456" y="18262"/>
                </a:lnTo>
                <a:lnTo>
                  <a:pt x="2967456" y="893610"/>
                </a:lnTo>
                <a:lnTo>
                  <a:pt x="1992528" y="893610"/>
                </a:lnTo>
                <a:lnTo>
                  <a:pt x="1992528" y="18262"/>
                </a:lnTo>
                <a:lnTo>
                  <a:pt x="2967456" y="18262"/>
                </a:lnTo>
                <a:lnTo>
                  <a:pt x="2967456" y="6083"/>
                </a:lnTo>
                <a:lnTo>
                  <a:pt x="1980323" y="6083"/>
                </a:lnTo>
                <a:lnTo>
                  <a:pt x="1980323" y="18262"/>
                </a:lnTo>
                <a:lnTo>
                  <a:pt x="1980323" y="893610"/>
                </a:lnTo>
                <a:lnTo>
                  <a:pt x="1011491" y="893610"/>
                </a:lnTo>
                <a:lnTo>
                  <a:pt x="1011491" y="887526"/>
                </a:lnTo>
                <a:lnTo>
                  <a:pt x="1011491" y="24358"/>
                </a:lnTo>
                <a:lnTo>
                  <a:pt x="1011491" y="18262"/>
                </a:lnTo>
                <a:lnTo>
                  <a:pt x="1980323" y="18262"/>
                </a:lnTo>
                <a:lnTo>
                  <a:pt x="1980323" y="6083"/>
                </a:lnTo>
                <a:lnTo>
                  <a:pt x="1011491" y="6083"/>
                </a:lnTo>
                <a:lnTo>
                  <a:pt x="1011491" y="0"/>
                </a:lnTo>
                <a:lnTo>
                  <a:pt x="987120" y="0"/>
                </a:lnTo>
                <a:lnTo>
                  <a:pt x="987120" y="24358"/>
                </a:lnTo>
                <a:lnTo>
                  <a:pt x="987120" y="887526"/>
                </a:lnTo>
                <a:lnTo>
                  <a:pt x="24371" y="887526"/>
                </a:lnTo>
                <a:lnTo>
                  <a:pt x="24371" y="24358"/>
                </a:lnTo>
                <a:lnTo>
                  <a:pt x="987120" y="24358"/>
                </a:lnTo>
                <a:lnTo>
                  <a:pt x="987120" y="0"/>
                </a:lnTo>
                <a:lnTo>
                  <a:pt x="24371" y="0"/>
                </a:lnTo>
                <a:lnTo>
                  <a:pt x="0" y="12"/>
                </a:lnTo>
                <a:lnTo>
                  <a:pt x="0" y="911885"/>
                </a:lnTo>
                <a:lnTo>
                  <a:pt x="24371" y="911885"/>
                </a:lnTo>
                <a:lnTo>
                  <a:pt x="987120" y="911885"/>
                </a:lnTo>
                <a:lnTo>
                  <a:pt x="1011491" y="911885"/>
                </a:lnTo>
                <a:lnTo>
                  <a:pt x="1011491" y="905789"/>
                </a:lnTo>
                <a:lnTo>
                  <a:pt x="1980323" y="905789"/>
                </a:lnTo>
                <a:lnTo>
                  <a:pt x="1992528" y="905789"/>
                </a:lnTo>
                <a:lnTo>
                  <a:pt x="2967456" y="905789"/>
                </a:lnTo>
                <a:lnTo>
                  <a:pt x="2979636" y="905789"/>
                </a:lnTo>
                <a:lnTo>
                  <a:pt x="2979648" y="1826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8" name="object 42"/>
          <p:cNvSpPr/>
          <p:nvPr/>
        </p:nvSpPr>
        <p:spPr>
          <a:xfrm>
            <a:off x="8538083" y="5172608"/>
            <a:ext cx="2973705" cy="912494"/>
          </a:xfrm>
          <a:custGeom>
            <a:avLst/>
            <a:gdLst/>
            <a:rect l="l" t="t" r="r" b="b"/>
            <a:pathLst>
              <a:path w="2973704" h="912495">
                <a:moveTo>
                  <a:pt x="1005382" y="12"/>
                </a:moveTo>
                <a:lnTo>
                  <a:pt x="981024" y="12"/>
                </a:lnTo>
                <a:lnTo>
                  <a:pt x="981024" y="6083"/>
                </a:lnTo>
                <a:lnTo>
                  <a:pt x="981024" y="18262"/>
                </a:lnTo>
                <a:lnTo>
                  <a:pt x="981024" y="893610"/>
                </a:lnTo>
                <a:lnTo>
                  <a:pt x="12192" y="893610"/>
                </a:lnTo>
                <a:lnTo>
                  <a:pt x="12192" y="18262"/>
                </a:lnTo>
                <a:lnTo>
                  <a:pt x="981024" y="18262"/>
                </a:lnTo>
                <a:lnTo>
                  <a:pt x="981024" y="6083"/>
                </a:lnTo>
                <a:lnTo>
                  <a:pt x="12179" y="6083"/>
                </a:lnTo>
                <a:lnTo>
                  <a:pt x="0" y="6096"/>
                </a:lnTo>
                <a:lnTo>
                  <a:pt x="0" y="905789"/>
                </a:lnTo>
                <a:lnTo>
                  <a:pt x="12179" y="905789"/>
                </a:lnTo>
                <a:lnTo>
                  <a:pt x="981024" y="905789"/>
                </a:lnTo>
                <a:lnTo>
                  <a:pt x="981024" y="911885"/>
                </a:lnTo>
                <a:lnTo>
                  <a:pt x="1005382" y="911885"/>
                </a:lnTo>
                <a:lnTo>
                  <a:pt x="1005382" y="12"/>
                </a:lnTo>
                <a:close/>
              </a:path>
              <a:path w="2973704" h="912495">
                <a:moveTo>
                  <a:pt x="2973552" y="18262"/>
                </a:moveTo>
                <a:lnTo>
                  <a:pt x="2973540" y="6083"/>
                </a:lnTo>
                <a:lnTo>
                  <a:pt x="2961360" y="6083"/>
                </a:lnTo>
                <a:lnTo>
                  <a:pt x="2961360" y="18262"/>
                </a:lnTo>
                <a:lnTo>
                  <a:pt x="2961360" y="893610"/>
                </a:lnTo>
                <a:lnTo>
                  <a:pt x="1992515" y="893610"/>
                </a:lnTo>
                <a:lnTo>
                  <a:pt x="1992515" y="887526"/>
                </a:lnTo>
                <a:lnTo>
                  <a:pt x="1992503" y="24358"/>
                </a:lnTo>
                <a:lnTo>
                  <a:pt x="1992515" y="18262"/>
                </a:lnTo>
                <a:lnTo>
                  <a:pt x="2961360" y="18262"/>
                </a:lnTo>
                <a:lnTo>
                  <a:pt x="2961360" y="6083"/>
                </a:lnTo>
                <a:lnTo>
                  <a:pt x="1992515" y="6083"/>
                </a:lnTo>
                <a:lnTo>
                  <a:pt x="1992515" y="0"/>
                </a:lnTo>
                <a:lnTo>
                  <a:pt x="1005395" y="0"/>
                </a:lnTo>
                <a:lnTo>
                  <a:pt x="1005395" y="24358"/>
                </a:lnTo>
                <a:lnTo>
                  <a:pt x="1968144" y="24358"/>
                </a:lnTo>
                <a:lnTo>
                  <a:pt x="1968144" y="887526"/>
                </a:lnTo>
                <a:lnTo>
                  <a:pt x="1005395" y="887526"/>
                </a:lnTo>
                <a:lnTo>
                  <a:pt x="1005395" y="911885"/>
                </a:lnTo>
                <a:lnTo>
                  <a:pt x="1968144" y="911885"/>
                </a:lnTo>
                <a:lnTo>
                  <a:pt x="1992503" y="911885"/>
                </a:lnTo>
                <a:lnTo>
                  <a:pt x="1992515" y="905789"/>
                </a:lnTo>
                <a:lnTo>
                  <a:pt x="2961360" y="905789"/>
                </a:lnTo>
                <a:lnTo>
                  <a:pt x="2973540" y="905789"/>
                </a:lnTo>
                <a:lnTo>
                  <a:pt x="2973552" y="1826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9" name="object 43"/>
          <p:cNvSpPr/>
          <p:nvPr/>
        </p:nvSpPr>
        <p:spPr>
          <a:xfrm>
            <a:off x="12486564" y="3934955"/>
            <a:ext cx="1986914" cy="899794"/>
          </a:xfrm>
          <a:custGeom>
            <a:avLst/>
            <a:gdLst/>
            <a:rect l="l" t="t" r="r" b="b"/>
            <a:pathLst>
              <a:path w="1986915" h="899795">
                <a:moveTo>
                  <a:pt x="1986432" y="0"/>
                </a:moveTo>
                <a:lnTo>
                  <a:pt x="1974240" y="0"/>
                </a:lnTo>
                <a:lnTo>
                  <a:pt x="1974240" y="12179"/>
                </a:lnTo>
                <a:lnTo>
                  <a:pt x="1974240" y="887514"/>
                </a:lnTo>
                <a:lnTo>
                  <a:pt x="999312" y="887514"/>
                </a:lnTo>
                <a:lnTo>
                  <a:pt x="999312" y="12179"/>
                </a:lnTo>
                <a:lnTo>
                  <a:pt x="1974240" y="12179"/>
                </a:lnTo>
                <a:lnTo>
                  <a:pt x="1974240" y="0"/>
                </a:lnTo>
                <a:lnTo>
                  <a:pt x="987120" y="0"/>
                </a:lnTo>
                <a:lnTo>
                  <a:pt x="987120" y="12179"/>
                </a:lnTo>
                <a:lnTo>
                  <a:pt x="987120" y="887514"/>
                </a:lnTo>
                <a:lnTo>
                  <a:pt x="12192" y="887514"/>
                </a:lnTo>
                <a:lnTo>
                  <a:pt x="12192" y="12179"/>
                </a:lnTo>
                <a:lnTo>
                  <a:pt x="987120" y="12179"/>
                </a:lnTo>
                <a:lnTo>
                  <a:pt x="987120" y="0"/>
                </a:lnTo>
                <a:lnTo>
                  <a:pt x="12192" y="0"/>
                </a:lnTo>
                <a:lnTo>
                  <a:pt x="0" y="0"/>
                </a:lnTo>
                <a:lnTo>
                  <a:pt x="0" y="899693"/>
                </a:lnTo>
                <a:lnTo>
                  <a:pt x="1986432" y="899693"/>
                </a:lnTo>
                <a:lnTo>
                  <a:pt x="1986432" y="887514"/>
                </a:lnTo>
                <a:lnTo>
                  <a:pt x="1986432" y="12179"/>
                </a:lnTo>
                <a:lnTo>
                  <a:pt x="1986432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0" name="object 44"/>
          <p:cNvSpPr/>
          <p:nvPr/>
        </p:nvSpPr>
        <p:spPr>
          <a:xfrm>
            <a:off x="12480468" y="5172608"/>
            <a:ext cx="1992630" cy="912494"/>
          </a:xfrm>
          <a:custGeom>
            <a:avLst/>
            <a:gdLst/>
            <a:rect l="l" t="t" r="r" b="b"/>
            <a:pathLst>
              <a:path w="1992630" h="912495">
                <a:moveTo>
                  <a:pt x="1992528" y="18262"/>
                </a:moveTo>
                <a:lnTo>
                  <a:pt x="1992515" y="6083"/>
                </a:lnTo>
                <a:lnTo>
                  <a:pt x="1980336" y="6083"/>
                </a:lnTo>
                <a:lnTo>
                  <a:pt x="1980336" y="18262"/>
                </a:lnTo>
                <a:lnTo>
                  <a:pt x="1980336" y="893610"/>
                </a:lnTo>
                <a:lnTo>
                  <a:pt x="1011491" y="893610"/>
                </a:lnTo>
                <a:lnTo>
                  <a:pt x="1011491" y="887526"/>
                </a:lnTo>
                <a:lnTo>
                  <a:pt x="1011491" y="24358"/>
                </a:lnTo>
                <a:lnTo>
                  <a:pt x="1011491" y="18262"/>
                </a:lnTo>
                <a:lnTo>
                  <a:pt x="1980336" y="18262"/>
                </a:lnTo>
                <a:lnTo>
                  <a:pt x="1980336" y="6083"/>
                </a:lnTo>
                <a:lnTo>
                  <a:pt x="1011491" y="6083"/>
                </a:lnTo>
                <a:lnTo>
                  <a:pt x="1011491" y="0"/>
                </a:lnTo>
                <a:lnTo>
                  <a:pt x="987120" y="0"/>
                </a:lnTo>
                <a:lnTo>
                  <a:pt x="987120" y="24358"/>
                </a:lnTo>
                <a:lnTo>
                  <a:pt x="987120" y="887526"/>
                </a:lnTo>
                <a:lnTo>
                  <a:pt x="24371" y="887526"/>
                </a:lnTo>
                <a:lnTo>
                  <a:pt x="24371" y="24358"/>
                </a:lnTo>
                <a:lnTo>
                  <a:pt x="987120" y="24358"/>
                </a:lnTo>
                <a:lnTo>
                  <a:pt x="987120" y="0"/>
                </a:lnTo>
                <a:lnTo>
                  <a:pt x="24371" y="0"/>
                </a:lnTo>
                <a:lnTo>
                  <a:pt x="0" y="12"/>
                </a:lnTo>
                <a:lnTo>
                  <a:pt x="0" y="911885"/>
                </a:lnTo>
                <a:lnTo>
                  <a:pt x="24371" y="911885"/>
                </a:lnTo>
                <a:lnTo>
                  <a:pt x="987120" y="911885"/>
                </a:lnTo>
                <a:lnTo>
                  <a:pt x="1011491" y="911885"/>
                </a:lnTo>
                <a:lnTo>
                  <a:pt x="1011491" y="905789"/>
                </a:lnTo>
                <a:lnTo>
                  <a:pt x="1980336" y="905789"/>
                </a:lnTo>
                <a:lnTo>
                  <a:pt x="1992515" y="905789"/>
                </a:lnTo>
                <a:lnTo>
                  <a:pt x="1992528" y="1826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1" name="object 45"/>
          <p:cNvSpPr/>
          <p:nvPr/>
        </p:nvSpPr>
        <p:spPr>
          <a:xfrm>
            <a:off x="4589602" y="6285433"/>
            <a:ext cx="1992630" cy="912494"/>
          </a:xfrm>
          <a:custGeom>
            <a:avLst/>
            <a:gdLst/>
            <a:rect l="l" t="t" r="r" b="b"/>
            <a:pathLst>
              <a:path w="1992629" h="912495">
                <a:moveTo>
                  <a:pt x="1992515" y="0"/>
                </a:moveTo>
                <a:lnTo>
                  <a:pt x="1968131" y="0"/>
                </a:lnTo>
                <a:lnTo>
                  <a:pt x="1968131" y="24358"/>
                </a:lnTo>
                <a:lnTo>
                  <a:pt x="1968131" y="887526"/>
                </a:lnTo>
                <a:lnTo>
                  <a:pt x="1005395" y="887526"/>
                </a:lnTo>
                <a:lnTo>
                  <a:pt x="1005395" y="24358"/>
                </a:lnTo>
                <a:lnTo>
                  <a:pt x="1968131" y="24358"/>
                </a:lnTo>
                <a:lnTo>
                  <a:pt x="1968131" y="0"/>
                </a:lnTo>
                <a:lnTo>
                  <a:pt x="1005395" y="0"/>
                </a:lnTo>
                <a:lnTo>
                  <a:pt x="981024" y="25"/>
                </a:lnTo>
                <a:lnTo>
                  <a:pt x="981024" y="6096"/>
                </a:lnTo>
                <a:lnTo>
                  <a:pt x="981024" y="18275"/>
                </a:lnTo>
                <a:lnTo>
                  <a:pt x="981024" y="893610"/>
                </a:lnTo>
                <a:lnTo>
                  <a:pt x="12192" y="893610"/>
                </a:lnTo>
                <a:lnTo>
                  <a:pt x="12192" y="18275"/>
                </a:lnTo>
                <a:lnTo>
                  <a:pt x="981024" y="18275"/>
                </a:lnTo>
                <a:lnTo>
                  <a:pt x="981024" y="6096"/>
                </a:lnTo>
                <a:lnTo>
                  <a:pt x="12192" y="6096"/>
                </a:lnTo>
                <a:lnTo>
                  <a:pt x="0" y="6096"/>
                </a:lnTo>
                <a:lnTo>
                  <a:pt x="0" y="905789"/>
                </a:lnTo>
                <a:lnTo>
                  <a:pt x="12179" y="905789"/>
                </a:lnTo>
                <a:lnTo>
                  <a:pt x="981024" y="905789"/>
                </a:lnTo>
                <a:lnTo>
                  <a:pt x="981024" y="911885"/>
                </a:lnTo>
                <a:lnTo>
                  <a:pt x="1005395" y="911885"/>
                </a:lnTo>
                <a:lnTo>
                  <a:pt x="1968131" y="911885"/>
                </a:lnTo>
                <a:lnTo>
                  <a:pt x="1992503" y="911885"/>
                </a:lnTo>
                <a:lnTo>
                  <a:pt x="1992515" y="887526"/>
                </a:lnTo>
                <a:lnTo>
                  <a:pt x="1992503" y="24358"/>
                </a:lnTo>
                <a:lnTo>
                  <a:pt x="1992515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2" name="object 46"/>
          <p:cNvSpPr/>
          <p:nvPr/>
        </p:nvSpPr>
        <p:spPr>
          <a:xfrm>
            <a:off x="2615361" y="7398270"/>
            <a:ext cx="999490" cy="899794"/>
          </a:xfrm>
          <a:custGeom>
            <a:avLst/>
            <a:gdLst/>
            <a:rect l="l" t="t" r="r" b="b"/>
            <a:pathLst>
              <a:path w="999489" h="899795">
                <a:moveTo>
                  <a:pt x="999312" y="12179"/>
                </a:moveTo>
                <a:lnTo>
                  <a:pt x="999299" y="0"/>
                </a:lnTo>
                <a:lnTo>
                  <a:pt x="987120" y="0"/>
                </a:lnTo>
                <a:lnTo>
                  <a:pt x="987120" y="12179"/>
                </a:lnTo>
                <a:lnTo>
                  <a:pt x="987120" y="887514"/>
                </a:lnTo>
                <a:lnTo>
                  <a:pt x="12192" y="887514"/>
                </a:lnTo>
                <a:lnTo>
                  <a:pt x="12192" y="12179"/>
                </a:lnTo>
                <a:lnTo>
                  <a:pt x="987120" y="12179"/>
                </a:lnTo>
                <a:lnTo>
                  <a:pt x="987120" y="0"/>
                </a:lnTo>
                <a:lnTo>
                  <a:pt x="12192" y="0"/>
                </a:lnTo>
                <a:lnTo>
                  <a:pt x="0" y="0"/>
                </a:lnTo>
                <a:lnTo>
                  <a:pt x="0" y="899693"/>
                </a:lnTo>
                <a:lnTo>
                  <a:pt x="999312" y="899693"/>
                </a:lnTo>
                <a:lnTo>
                  <a:pt x="999312" y="121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3" name="object 47"/>
          <p:cNvSpPr/>
          <p:nvPr/>
        </p:nvSpPr>
        <p:spPr>
          <a:xfrm>
            <a:off x="4589602" y="7398270"/>
            <a:ext cx="1986914" cy="899794"/>
          </a:xfrm>
          <a:custGeom>
            <a:avLst/>
            <a:gdLst/>
            <a:rect l="l" t="t" r="r" b="b"/>
            <a:pathLst>
              <a:path w="1986915" h="899795">
                <a:moveTo>
                  <a:pt x="1986432" y="12179"/>
                </a:moveTo>
                <a:lnTo>
                  <a:pt x="1986419" y="0"/>
                </a:lnTo>
                <a:lnTo>
                  <a:pt x="1974227" y="0"/>
                </a:lnTo>
                <a:lnTo>
                  <a:pt x="1974227" y="12179"/>
                </a:lnTo>
                <a:lnTo>
                  <a:pt x="1974227" y="887514"/>
                </a:lnTo>
                <a:lnTo>
                  <a:pt x="999312" y="887514"/>
                </a:lnTo>
                <a:lnTo>
                  <a:pt x="999312" y="12179"/>
                </a:lnTo>
                <a:lnTo>
                  <a:pt x="1974227" y="12179"/>
                </a:lnTo>
                <a:lnTo>
                  <a:pt x="1974227" y="0"/>
                </a:lnTo>
                <a:lnTo>
                  <a:pt x="987120" y="0"/>
                </a:lnTo>
                <a:lnTo>
                  <a:pt x="987120" y="12179"/>
                </a:lnTo>
                <a:lnTo>
                  <a:pt x="987120" y="887514"/>
                </a:lnTo>
                <a:lnTo>
                  <a:pt x="12192" y="887514"/>
                </a:lnTo>
                <a:lnTo>
                  <a:pt x="12192" y="12179"/>
                </a:lnTo>
                <a:lnTo>
                  <a:pt x="987120" y="12179"/>
                </a:lnTo>
                <a:lnTo>
                  <a:pt x="987120" y="0"/>
                </a:lnTo>
                <a:lnTo>
                  <a:pt x="12192" y="0"/>
                </a:lnTo>
                <a:lnTo>
                  <a:pt x="0" y="0"/>
                </a:lnTo>
                <a:lnTo>
                  <a:pt x="0" y="899693"/>
                </a:lnTo>
                <a:lnTo>
                  <a:pt x="1986432" y="899693"/>
                </a:lnTo>
                <a:lnTo>
                  <a:pt x="1986432" y="121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4" name="object 48"/>
          <p:cNvSpPr/>
          <p:nvPr/>
        </p:nvSpPr>
        <p:spPr>
          <a:xfrm>
            <a:off x="9525203" y="7398270"/>
            <a:ext cx="999490" cy="899794"/>
          </a:xfrm>
          <a:custGeom>
            <a:avLst/>
            <a:gdLst/>
            <a:rect l="l" t="t" r="r" b="b"/>
            <a:pathLst>
              <a:path w="999490" h="899795">
                <a:moveTo>
                  <a:pt x="999312" y="12179"/>
                </a:moveTo>
                <a:lnTo>
                  <a:pt x="999299" y="0"/>
                </a:lnTo>
                <a:lnTo>
                  <a:pt x="987120" y="0"/>
                </a:lnTo>
                <a:lnTo>
                  <a:pt x="987120" y="12179"/>
                </a:lnTo>
                <a:lnTo>
                  <a:pt x="987120" y="887514"/>
                </a:lnTo>
                <a:lnTo>
                  <a:pt x="12192" y="887514"/>
                </a:lnTo>
                <a:lnTo>
                  <a:pt x="12192" y="12179"/>
                </a:lnTo>
                <a:lnTo>
                  <a:pt x="987120" y="12179"/>
                </a:lnTo>
                <a:lnTo>
                  <a:pt x="987120" y="0"/>
                </a:lnTo>
                <a:lnTo>
                  <a:pt x="12192" y="0"/>
                </a:lnTo>
                <a:lnTo>
                  <a:pt x="0" y="0"/>
                </a:lnTo>
                <a:lnTo>
                  <a:pt x="0" y="899693"/>
                </a:lnTo>
                <a:lnTo>
                  <a:pt x="999312" y="899693"/>
                </a:lnTo>
                <a:lnTo>
                  <a:pt x="999312" y="121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5" name="object 49"/>
          <p:cNvSpPr/>
          <p:nvPr/>
        </p:nvSpPr>
        <p:spPr>
          <a:xfrm>
            <a:off x="12486564" y="6291529"/>
            <a:ext cx="1986914" cy="899794"/>
          </a:xfrm>
          <a:custGeom>
            <a:avLst/>
            <a:gdLst/>
            <a:rect l="l" t="t" r="r" b="b"/>
            <a:pathLst>
              <a:path w="1986915" h="899795">
                <a:moveTo>
                  <a:pt x="1986432" y="0"/>
                </a:moveTo>
                <a:lnTo>
                  <a:pt x="1974240" y="0"/>
                </a:lnTo>
                <a:lnTo>
                  <a:pt x="1974240" y="12179"/>
                </a:lnTo>
                <a:lnTo>
                  <a:pt x="1974240" y="887514"/>
                </a:lnTo>
                <a:lnTo>
                  <a:pt x="999312" y="887514"/>
                </a:lnTo>
                <a:lnTo>
                  <a:pt x="999312" y="12179"/>
                </a:lnTo>
                <a:lnTo>
                  <a:pt x="1974240" y="12179"/>
                </a:lnTo>
                <a:lnTo>
                  <a:pt x="1974240" y="0"/>
                </a:lnTo>
                <a:lnTo>
                  <a:pt x="987120" y="0"/>
                </a:lnTo>
                <a:lnTo>
                  <a:pt x="987120" y="12179"/>
                </a:lnTo>
                <a:lnTo>
                  <a:pt x="987120" y="887514"/>
                </a:lnTo>
                <a:lnTo>
                  <a:pt x="12192" y="887514"/>
                </a:lnTo>
                <a:lnTo>
                  <a:pt x="12192" y="12179"/>
                </a:lnTo>
                <a:lnTo>
                  <a:pt x="987120" y="12179"/>
                </a:lnTo>
                <a:lnTo>
                  <a:pt x="987120" y="0"/>
                </a:lnTo>
                <a:lnTo>
                  <a:pt x="12192" y="0"/>
                </a:lnTo>
                <a:lnTo>
                  <a:pt x="0" y="0"/>
                </a:lnTo>
                <a:lnTo>
                  <a:pt x="0" y="899693"/>
                </a:lnTo>
                <a:lnTo>
                  <a:pt x="1986432" y="899693"/>
                </a:lnTo>
                <a:lnTo>
                  <a:pt x="1986432" y="887514"/>
                </a:lnTo>
                <a:lnTo>
                  <a:pt x="1986432" y="12179"/>
                </a:lnTo>
                <a:lnTo>
                  <a:pt x="1986432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6" name="object 50"/>
          <p:cNvSpPr/>
          <p:nvPr/>
        </p:nvSpPr>
        <p:spPr>
          <a:xfrm>
            <a:off x="12486564" y="7398270"/>
            <a:ext cx="1986914" cy="899794"/>
          </a:xfrm>
          <a:custGeom>
            <a:avLst/>
            <a:gdLst/>
            <a:rect l="l" t="t" r="r" b="b"/>
            <a:pathLst>
              <a:path w="1986915" h="899795">
                <a:moveTo>
                  <a:pt x="1986432" y="0"/>
                </a:moveTo>
                <a:lnTo>
                  <a:pt x="1974240" y="0"/>
                </a:lnTo>
                <a:lnTo>
                  <a:pt x="1974240" y="12179"/>
                </a:lnTo>
                <a:lnTo>
                  <a:pt x="1974240" y="887514"/>
                </a:lnTo>
                <a:lnTo>
                  <a:pt x="999312" y="887514"/>
                </a:lnTo>
                <a:lnTo>
                  <a:pt x="999312" y="12179"/>
                </a:lnTo>
                <a:lnTo>
                  <a:pt x="1974240" y="12179"/>
                </a:lnTo>
                <a:lnTo>
                  <a:pt x="1974240" y="0"/>
                </a:lnTo>
                <a:lnTo>
                  <a:pt x="987120" y="0"/>
                </a:lnTo>
                <a:lnTo>
                  <a:pt x="987120" y="12179"/>
                </a:lnTo>
                <a:lnTo>
                  <a:pt x="987120" y="887514"/>
                </a:lnTo>
                <a:lnTo>
                  <a:pt x="12192" y="887514"/>
                </a:lnTo>
                <a:lnTo>
                  <a:pt x="12192" y="12179"/>
                </a:lnTo>
                <a:lnTo>
                  <a:pt x="987120" y="12179"/>
                </a:lnTo>
                <a:lnTo>
                  <a:pt x="987120" y="0"/>
                </a:lnTo>
                <a:lnTo>
                  <a:pt x="12192" y="0"/>
                </a:lnTo>
                <a:lnTo>
                  <a:pt x="0" y="0"/>
                </a:lnTo>
                <a:lnTo>
                  <a:pt x="0" y="899693"/>
                </a:lnTo>
                <a:lnTo>
                  <a:pt x="1986432" y="899693"/>
                </a:lnTo>
                <a:lnTo>
                  <a:pt x="1986432" y="887514"/>
                </a:lnTo>
                <a:lnTo>
                  <a:pt x="1986432" y="12179"/>
                </a:lnTo>
                <a:lnTo>
                  <a:pt x="1986432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7" name="object 51"/>
          <p:cNvSpPr/>
          <p:nvPr/>
        </p:nvSpPr>
        <p:spPr>
          <a:xfrm>
            <a:off x="647204" y="4988407"/>
            <a:ext cx="13821410" cy="36830"/>
          </a:xfrm>
          <a:custGeom>
            <a:avLst/>
            <a:gdLst/>
            <a:rect l="l" t="t" r="r" b="b"/>
            <a:pathLst>
              <a:path w="13821410" h="36829">
                <a:moveTo>
                  <a:pt x="13821207" y="24358"/>
                </a:moveTo>
                <a:lnTo>
                  <a:pt x="0" y="24358"/>
                </a:lnTo>
                <a:lnTo>
                  <a:pt x="0" y="36537"/>
                </a:lnTo>
                <a:lnTo>
                  <a:pt x="13821207" y="36537"/>
                </a:lnTo>
                <a:lnTo>
                  <a:pt x="13821207" y="24358"/>
                </a:lnTo>
                <a:close/>
              </a:path>
              <a:path w="13821410" h="36829">
                <a:moveTo>
                  <a:pt x="13821207" y="0"/>
                </a:moveTo>
                <a:lnTo>
                  <a:pt x="0" y="0"/>
                </a:lnTo>
                <a:lnTo>
                  <a:pt x="0" y="12179"/>
                </a:lnTo>
                <a:lnTo>
                  <a:pt x="13821207" y="12179"/>
                </a:lnTo>
                <a:lnTo>
                  <a:pt x="13821207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8" name="object 52"/>
          <p:cNvSpPr/>
          <p:nvPr/>
        </p:nvSpPr>
        <p:spPr>
          <a:xfrm>
            <a:off x="647204" y="8451722"/>
            <a:ext cx="13821410" cy="36830"/>
          </a:xfrm>
          <a:custGeom>
            <a:avLst/>
            <a:gdLst/>
            <a:rect l="l" t="t" r="r" b="b"/>
            <a:pathLst>
              <a:path w="13821410" h="36829">
                <a:moveTo>
                  <a:pt x="13821207" y="24345"/>
                </a:moveTo>
                <a:lnTo>
                  <a:pt x="0" y="24345"/>
                </a:lnTo>
                <a:lnTo>
                  <a:pt x="0" y="36525"/>
                </a:lnTo>
                <a:lnTo>
                  <a:pt x="13821207" y="36525"/>
                </a:lnTo>
                <a:lnTo>
                  <a:pt x="13821207" y="24345"/>
                </a:lnTo>
                <a:close/>
              </a:path>
              <a:path w="13821410" h="36829">
                <a:moveTo>
                  <a:pt x="13821207" y="0"/>
                </a:moveTo>
                <a:lnTo>
                  <a:pt x="0" y="0"/>
                </a:lnTo>
                <a:lnTo>
                  <a:pt x="0" y="12179"/>
                </a:lnTo>
                <a:lnTo>
                  <a:pt x="13821207" y="12179"/>
                </a:lnTo>
                <a:lnTo>
                  <a:pt x="13821207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>
              <a:solidFill>
                <a:srgbClr val="000000"/>
              </a:solidFill>
            </a:endParaRPr>
          </a:p>
        </p:txBody>
      </p:sp>
      <p:grpSp>
        <p:nvGrpSpPr>
          <p:cNvPr id="109" name="object 53"/>
          <p:cNvGrpSpPr/>
          <p:nvPr/>
        </p:nvGrpSpPr>
        <p:grpSpPr>
          <a:xfrm rot="0">
            <a:off x="1028255" y="2237828"/>
            <a:ext cx="13004800" cy="545465"/>
            <a:chOff x="1028255" y="2237828"/>
            <a:chExt cx="13004800" cy="545465"/>
          </a:xfrm>
        </p:grpSpPr>
        <p:sp>
          <p:nvSpPr>
            <p:cNvPr id="110" name="object 54"/>
            <p:cNvSpPr/>
            <p:nvPr/>
          </p:nvSpPr>
          <p:spPr>
            <a:xfrm>
              <a:off x="1028255" y="2237828"/>
              <a:ext cx="13004800" cy="545465"/>
            </a:xfrm>
            <a:custGeom>
              <a:avLst/>
              <a:gdLst/>
              <a:rect l="l" t="t" r="r" b="b"/>
              <a:pathLst>
                <a:path w="13004800" h="545464">
                  <a:moveTo>
                    <a:pt x="12532461" y="0"/>
                  </a:moveTo>
                  <a:lnTo>
                    <a:pt x="12532461" y="137007"/>
                  </a:lnTo>
                  <a:lnTo>
                    <a:pt x="0" y="137007"/>
                  </a:lnTo>
                  <a:lnTo>
                    <a:pt x="0" y="409511"/>
                  </a:lnTo>
                  <a:lnTo>
                    <a:pt x="12532461" y="409511"/>
                  </a:lnTo>
                  <a:lnTo>
                    <a:pt x="12532461" y="544995"/>
                  </a:lnTo>
                  <a:lnTo>
                    <a:pt x="13004698" y="272503"/>
                  </a:lnTo>
                  <a:lnTo>
                    <a:pt x="12532461" y="0"/>
                  </a:lnTo>
                  <a:close/>
                </a:path>
              </a:pathLst>
            </a:custGeom>
            <a:solidFill>
              <a:srgbClr val="5b9ad5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>
                <a:solidFill>
                  <a:srgbClr val="000000"/>
                </a:solidFill>
              </a:endParaRPr>
            </a:p>
          </p:txBody>
        </p:sp>
        <p:pic>
          <p:nvPicPr>
            <p:cNvPr id="111" name="object 5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669163" y="2313940"/>
              <a:ext cx="1498955" cy="468883"/>
            </a:xfrm>
            <a:prstGeom prst="rect">
              <a:avLst/>
            </a:prstGeom>
          </p:spPr>
        </p:pic>
      </p:grpSp>
      <p:sp>
        <p:nvSpPr>
          <p:cNvPr id="112" name="object 56"/>
          <p:cNvSpPr txBox="1"/>
          <p:nvPr/>
        </p:nvSpPr>
        <p:spPr>
          <a:xfrm>
            <a:off x="6794868" y="2365628"/>
            <a:ext cx="123888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Narrative</a:t>
            </a:r>
            <a:r>
              <a:rPr sz="1600" spc="-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20">
                <a:solidFill>
                  <a:srgbClr val="000000"/>
                </a:solidFill>
                <a:latin typeface="Calibri"/>
                <a:cs typeface="Calibri"/>
              </a:rPr>
              <a:t>Flow</a:t>
            </a:r>
            <a:endParaRPr sz="16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3" name="TextBox 56"/>
          <p:cNvSpPr txBox="1"/>
          <p:nvPr/>
        </p:nvSpPr>
        <p:spPr>
          <a:xfrm>
            <a:off x="622300" y="1377950"/>
            <a:ext cx="1014505" cy="7694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쓰레기 불법 투기하는 행위자가 있는지 감시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4" name="TextBox 57"/>
          <p:cNvSpPr txBox="1"/>
          <p:nvPr/>
        </p:nvSpPr>
        <p:spPr>
          <a:xfrm>
            <a:off x="4614996" y="1404263"/>
            <a:ext cx="938710" cy="4308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쓰레기 불법 투기자 단속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5" name="TextBox 58"/>
          <p:cNvSpPr txBox="1"/>
          <p:nvPr/>
        </p:nvSpPr>
        <p:spPr>
          <a:xfrm>
            <a:off x="8544178" y="1502593"/>
            <a:ext cx="1032787" cy="6001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쓰레기 불법 투기자 과태료 부과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6" name="TextBox 64"/>
          <p:cNvSpPr txBox="1"/>
          <p:nvPr/>
        </p:nvSpPr>
        <p:spPr>
          <a:xfrm>
            <a:off x="1665195" y="3087641"/>
            <a:ext cx="1014505" cy="4308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쓰레기 불법 투기 감시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7" name="TextBox 67"/>
          <p:cNvSpPr txBox="1"/>
          <p:nvPr/>
        </p:nvSpPr>
        <p:spPr>
          <a:xfrm>
            <a:off x="5551395" y="3054350"/>
            <a:ext cx="1014505" cy="7694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불법 투기한  시간</a:t>
            </a:r>
            <a:r>
              <a:rPr lang="en-US" altLang="ko-KR" sz="110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장소 등의 정보 저장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8" name="TextBox 68"/>
          <p:cNvSpPr txBox="1"/>
          <p:nvPr/>
        </p:nvSpPr>
        <p:spPr>
          <a:xfrm>
            <a:off x="4568554" y="3169104"/>
            <a:ext cx="1014505" cy="4308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쓰레기 불법 투기자 발견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9" name="TextBox 69"/>
          <p:cNvSpPr txBox="1"/>
          <p:nvPr/>
        </p:nvSpPr>
        <p:spPr>
          <a:xfrm>
            <a:off x="8547100" y="4037509"/>
            <a:ext cx="1014505" cy="7694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쓰레기불법투기에 관한  정보를 살펴본다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0" name="TextBox 70"/>
          <p:cNvSpPr txBox="1"/>
          <p:nvPr/>
        </p:nvSpPr>
        <p:spPr>
          <a:xfrm>
            <a:off x="1631979" y="4155606"/>
            <a:ext cx="1014505" cy="6001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쓰레기를 불법 투기 감시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1" name="TextBox 72"/>
          <p:cNvSpPr txBox="1"/>
          <p:nvPr/>
        </p:nvSpPr>
        <p:spPr>
          <a:xfrm>
            <a:off x="1601850" y="5372666"/>
            <a:ext cx="1014505" cy="4308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자동 단속 시스템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2" name="TextBox 59"/>
          <p:cNvSpPr txBox="1"/>
          <p:nvPr/>
        </p:nvSpPr>
        <p:spPr>
          <a:xfrm>
            <a:off x="1631979" y="6467716"/>
            <a:ext cx="1014505" cy="4308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맑은 고딕"/>
                <a:ea typeface="맑은 고딕"/>
              </a:rPr>
              <a:t>CCTV</a:t>
            </a: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를 통한 직접 감시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3" name="TextBox 61"/>
          <p:cNvSpPr txBox="1"/>
          <p:nvPr/>
        </p:nvSpPr>
        <p:spPr>
          <a:xfrm>
            <a:off x="4536890" y="4123700"/>
            <a:ext cx="1014505" cy="6001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쓰레기 불법 투기한 사람 적발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4" name="TextBox 62"/>
          <p:cNvSpPr txBox="1"/>
          <p:nvPr/>
        </p:nvSpPr>
        <p:spPr>
          <a:xfrm>
            <a:off x="5551394" y="4037509"/>
            <a:ext cx="1014505" cy="7694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쓰레기 불법 투기에 관련된 정보 저장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5" name="TextBox 63"/>
          <p:cNvSpPr txBox="1"/>
          <p:nvPr/>
        </p:nvSpPr>
        <p:spPr>
          <a:xfrm>
            <a:off x="4565974" y="5163631"/>
            <a:ext cx="1014505" cy="93871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자동 단속 시스템을 통해 자동으로 단속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6" name="TextBox 66"/>
          <p:cNvSpPr txBox="1"/>
          <p:nvPr/>
        </p:nvSpPr>
        <p:spPr>
          <a:xfrm>
            <a:off x="5605490" y="5178692"/>
            <a:ext cx="1014505" cy="4308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데이터베이스에 저장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7" name="TextBox 74"/>
          <p:cNvSpPr txBox="1"/>
          <p:nvPr/>
        </p:nvSpPr>
        <p:spPr>
          <a:xfrm>
            <a:off x="5566280" y="6330950"/>
            <a:ext cx="1014505" cy="7694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텍스트 파일이나 엑셀 등의 파일로 저장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8" name="TextBox 75"/>
          <p:cNvSpPr txBox="1"/>
          <p:nvPr/>
        </p:nvSpPr>
        <p:spPr>
          <a:xfrm>
            <a:off x="5575300" y="7473950"/>
            <a:ext cx="1014505" cy="7694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서류 등의 수기 파일등으로 저장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9" name="TextBox 76"/>
          <p:cNvSpPr txBox="1"/>
          <p:nvPr/>
        </p:nvSpPr>
        <p:spPr>
          <a:xfrm>
            <a:off x="4594238" y="6341243"/>
            <a:ext cx="1014505" cy="6001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불법 단속 기기를 통한 단속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0" name="TextBox 77"/>
          <p:cNvSpPr txBox="1"/>
          <p:nvPr/>
        </p:nvSpPr>
        <p:spPr>
          <a:xfrm>
            <a:off x="4568554" y="7541833"/>
            <a:ext cx="1014505" cy="4308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직접 순찰 후 단속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1" name="TextBox 79"/>
          <p:cNvSpPr txBox="1"/>
          <p:nvPr/>
        </p:nvSpPr>
        <p:spPr>
          <a:xfrm>
            <a:off x="8560221" y="3104625"/>
            <a:ext cx="1014505" cy="6001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쓰레기불법투기 자료 열람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8589720" y="5245503"/>
            <a:ext cx="1014505" cy="7694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클라이언트에서 서버로 관련 정보 요청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3" name="TextBox 82"/>
          <p:cNvSpPr txBox="1"/>
          <p:nvPr/>
        </p:nvSpPr>
        <p:spPr>
          <a:xfrm>
            <a:off x="8547100" y="6433463"/>
            <a:ext cx="933909" cy="4308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직접 정보를 찾아본다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4" name="TextBox 84"/>
          <p:cNvSpPr txBox="1"/>
          <p:nvPr/>
        </p:nvSpPr>
        <p:spPr>
          <a:xfrm>
            <a:off x="9544117" y="3148690"/>
            <a:ext cx="957685" cy="4308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사전 통지서 발급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5" name="TextBox 85"/>
          <p:cNvSpPr txBox="1"/>
          <p:nvPr/>
        </p:nvSpPr>
        <p:spPr>
          <a:xfrm>
            <a:off x="9503305" y="3892550"/>
            <a:ext cx="957685" cy="93871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열람한 자료를 토대로 사전 통지서 발급한다</a:t>
            </a:r>
            <a:r>
              <a:rPr lang="en-US" altLang="ko-KR" sz="11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6" name="TextBox 87"/>
          <p:cNvSpPr txBox="1"/>
          <p:nvPr/>
        </p:nvSpPr>
        <p:spPr>
          <a:xfrm>
            <a:off x="9561605" y="5324656"/>
            <a:ext cx="957685" cy="4308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서류를 통한 발급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7" name="TextBox 90"/>
          <p:cNvSpPr txBox="1"/>
          <p:nvPr/>
        </p:nvSpPr>
        <p:spPr>
          <a:xfrm>
            <a:off x="1631357" y="7547237"/>
            <a:ext cx="1014505" cy="6001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직접 돌아다니며 감시한다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8" name="TextBox 92"/>
          <p:cNvSpPr txBox="1"/>
          <p:nvPr/>
        </p:nvSpPr>
        <p:spPr>
          <a:xfrm>
            <a:off x="616852" y="3118464"/>
            <a:ext cx="1014505" cy="4308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쓰레기 불법 투기 경고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9" name="TextBox 93"/>
          <p:cNvSpPr txBox="1"/>
          <p:nvPr/>
        </p:nvSpPr>
        <p:spPr>
          <a:xfrm>
            <a:off x="605211" y="4209805"/>
            <a:ext cx="1014505" cy="6001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소리나 그림 등으로 경고한다</a:t>
            </a:r>
            <a:r>
              <a:rPr lang="en-US" altLang="ko-KR" sz="11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40" name="TextBox 94"/>
          <p:cNvSpPr txBox="1"/>
          <p:nvPr/>
        </p:nvSpPr>
        <p:spPr>
          <a:xfrm>
            <a:off x="605379" y="5348000"/>
            <a:ext cx="1014505" cy="7694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불법 투기 행위를 포착하여 경고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41" name="TextBox 95"/>
          <p:cNvSpPr txBox="1"/>
          <p:nvPr/>
        </p:nvSpPr>
        <p:spPr>
          <a:xfrm>
            <a:off x="605211" y="6455478"/>
            <a:ext cx="1014505" cy="7694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그 장소에 다가가기만 하면 경고 메세지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42" name="TextBox 96"/>
          <p:cNvSpPr txBox="1"/>
          <p:nvPr/>
        </p:nvSpPr>
        <p:spPr>
          <a:xfrm>
            <a:off x="600247" y="7605452"/>
            <a:ext cx="1014505" cy="2616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000000"/>
                </a:solidFill>
                <a:latin typeface="Calibri"/>
                <a:ea typeface="맑은 고딕"/>
              </a:rPr>
              <a:t>직접 경고</a:t>
            </a:r>
            <a:endParaRPr lang="en-US" altLang="ko-KR" sz="1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307</ep:Words>
  <ep:PresentationFormat>On-screen Show (4:3)</ep:PresentationFormat>
  <ep:Paragraphs>59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Theme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2023-06-25T13:52:55.000</dcterms:created>
  <dc:creator>cease</dc:creator>
  <cp:lastModifiedBy>82106</cp:lastModifiedBy>
  <dcterms:modified xsi:type="dcterms:W3CDTF">2023-06-30T13:48:50.611</dcterms:modified>
  <cp:revision>1</cp:revision>
  <cp:version/>
</cp:coreProperties>
</file>