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801600" cy="9601200" type="A3"/>
  <p:notesSz cx="12801600" cy="9601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64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60120" y="2976372"/>
            <a:ext cx="10881360" cy="20162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20240" y="5376672"/>
            <a:ext cx="8961120" cy="240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40080" y="2208276"/>
            <a:ext cx="5568696" cy="6336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92824" y="2208276"/>
            <a:ext cx="5568696" cy="6336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31140"/>
            <a:ext cx="12801599" cy="91668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0080" y="384048"/>
            <a:ext cx="1152144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0080" y="2208276"/>
            <a:ext cx="11521440" cy="6336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52544" y="8929116"/>
            <a:ext cx="4096512" cy="480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40080" y="8929116"/>
            <a:ext cx="2944368" cy="480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17152" y="8929116"/>
            <a:ext cx="2944368" cy="480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386079"/>
            <a:ext cx="3324860" cy="6654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90"/>
              </a:spcBef>
            </a:pPr>
            <a:r>
              <a:rPr sz="1950" b="1" spc="60" dirty="0">
                <a:latin typeface="Adobe Gothic Std B"/>
                <a:cs typeface="Adobe Gothic Std B"/>
              </a:rPr>
              <a:t>1.</a:t>
            </a:r>
            <a:r>
              <a:rPr sz="1950" b="1" spc="55" dirty="0">
                <a:latin typeface="Adobe Gothic Std B"/>
                <a:cs typeface="Adobe Gothic Std B"/>
              </a:rPr>
              <a:t> </a:t>
            </a:r>
            <a:r>
              <a:rPr sz="1950" b="1" spc="-35" dirty="0">
                <a:latin typeface="Adobe Gothic Std B"/>
                <a:cs typeface="Adobe Gothic Std B"/>
              </a:rPr>
              <a:t>고객</a:t>
            </a:r>
            <a:r>
              <a:rPr sz="1950" b="1" spc="30" dirty="0">
                <a:latin typeface="Adobe Gothic Std B"/>
                <a:cs typeface="Adobe Gothic Std B"/>
              </a:rPr>
              <a:t> </a:t>
            </a:r>
            <a:r>
              <a:rPr sz="1950" b="1" spc="-25" dirty="0">
                <a:latin typeface="Adobe Gothic Std B"/>
                <a:cs typeface="Adobe Gothic Std B"/>
              </a:rPr>
              <a:t>분류</a:t>
            </a:r>
            <a:endParaRPr sz="1950" dirty="0">
              <a:latin typeface="Adobe Gothic Std B"/>
              <a:cs typeface="Adobe Gothic Std B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4040" y="383540"/>
            <a:ext cx="3731260" cy="8813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90"/>
              </a:spcBef>
            </a:pPr>
            <a:r>
              <a:rPr sz="1950" b="1" spc="60" dirty="0">
                <a:latin typeface="Adobe Gothic Std B"/>
                <a:cs typeface="Adobe Gothic Std B"/>
              </a:rPr>
              <a:t>6.</a:t>
            </a:r>
            <a:r>
              <a:rPr sz="1950" b="1" spc="20" dirty="0">
                <a:latin typeface="Adobe Gothic Std B"/>
                <a:cs typeface="Adobe Gothic Std B"/>
              </a:rPr>
              <a:t> </a:t>
            </a:r>
            <a:r>
              <a:rPr sz="1950" b="1" spc="-35" dirty="0">
                <a:latin typeface="Adobe Gothic Std B"/>
                <a:cs typeface="Adobe Gothic Std B"/>
              </a:rPr>
              <a:t>고객</a:t>
            </a:r>
            <a:r>
              <a:rPr sz="1950" b="1" spc="5" dirty="0">
                <a:latin typeface="Adobe Gothic Std B"/>
                <a:cs typeface="Adobe Gothic Std B"/>
              </a:rPr>
              <a:t> </a:t>
            </a:r>
            <a:r>
              <a:rPr sz="1950" b="1" spc="-35" dirty="0">
                <a:latin typeface="Adobe Gothic Std B"/>
                <a:cs typeface="Adobe Gothic Std B"/>
              </a:rPr>
              <a:t>행동</a:t>
            </a:r>
            <a:r>
              <a:rPr sz="1950" b="1" dirty="0">
                <a:latin typeface="Adobe Gothic Std B"/>
                <a:cs typeface="Adobe Gothic Std B"/>
              </a:rPr>
              <a:t> </a:t>
            </a:r>
            <a:r>
              <a:rPr sz="1950" b="1" spc="-25" dirty="0">
                <a:latin typeface="Adobe Gothic Std B"/>
                <a:cs typeface="Adobe Gothic Std B"/>
              </a:rPr>
              <a:t>제한</a:t>
            </a:r>
            <a:endParaRPr sz="1950">
              <a:latin typeface="Adobe Gothic Std B"/>
              <a:cs typeface="Adobe Gothic Std 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2819" y="383540"/>
            <a:ext cx="3454400" cy="11684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90"/>
              </a:spcBef>
            </a:pPr>
            <a:r>
              <a:rPr sz="1950" b="1" spc="60" dirty="0">
                <a:latin typeface="Adobe Gothic Std B"/>
                <a:cs typeface="Adobe Gothic Std B"/>
              </a:rPr>
              <a:t>5.</a:t>
            </a:r>
            <a:r>
              <a:rPr sz="1950" b="1" spc="35" dirty="0">
                <a:latin typeface="Adobe Gothic Std B"/>
                <a:cs typeface="Adobe Gothic Std B"/>
              </a:rPr>
              <a:t> </a:t>
            </a:r>
            <a:r>
              <a:rPr sz="1950" b="1" spc="-35" dirty="0">
                <a:latin typeface="Adobe Gothic Std B"/>
                <a:cs typeface="Adobe Gothic Std B"/>
              </a:rPr>
              <a:t>사용</a:t>
            </a:r>
            <a:r>
              <a:rPr sz="1950" b="1" spc="10" dirty="0">
                <a:latin typeface="Adobe Gothic Std B"/>
                <a:cs typeface="Adobe Gothic Std B"/>
              </a:rPr>
              <a:t> </a:t>
            </a:r>
            <a:r>
              <a:rPr sz="1950" b="1" spc="-75" dirty="0">
                <a:latin typeface="Adobe Gothic Std B"/>
                <a:cs typeface="Adobe Gothic Std B"/>
              </a:rPr>
              <a:t>가능한</a:t>
            </a:r>
            <a:r>
              <a:rPr sz="1950" b="1" spc="15" dirty="0">
                <a:latin typeface="Adobe Gothic Std B"/>
                <a:cs typeface="Adobe Gothic Std B"/>
              </a:rPr>
              <a:t> </a:t>
            </a:r>
            <a:r>
              <a:rPr sz="1950" b="1" spc="-25" dirty="0">
                <a:latin typeface="Adobe Gothic Std B"/>
                <a:cs typeface="Adobe Gothic Std B"/>
              </a:rPr>
              <a:t>솔루션</a:t>
            </a:r>
            <a:endParaRPr sz="1950">
              <a:latin typeface="Adobe Gothic Std B"/>
              <a:cs typeface="Adobe Gothic Std B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7660" y="2407919"/>
            <a:ext cx="3931920" cy="3332479"/>
          </a:xfrm>
          <a:custGeom>
            <a:avLst/>
            <a:gdLst/>
            <a:ahLst/>
            <a:cxnLst/>
            <a:rect l="l" t="t" r="r" b="b"/>
            <a:pathLst>
              <a:path w="3931920" h="3332479">
                <a:moveTo>
                  <a:pt x="3931920" y="365760"/>
                </a:moveTo>
                <a:lnTo>
                  <a:pt x="3451860" y="365760"/>
                </a:lnTo>
                <a:lnTo>
                  <a:pt x="3451860" y="0"/>
                </a:lnTo>
                <a:lnTo>
                  <a:pt x="25400" y="0"/>
                </a:lnTo>
                <a:lnTo>
                  <a:pt x="25400" y="365760"/>
                </a:lnTo>
                <a:lnTo>
                  <a:pt x="0" y="365760"/>
                </a:lnTo>
                <a:lnTo>
                  <a:pt x="0" y="3332480"/>
                </a:lnTo>
                <a:lnTo>
                  <a:pt x="3931920" y="3332480"/>
                </a:lnTo>
                <a:lnTo>
                  <a:pt x="393192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200" y="2437639"/>
            <a:ext cx="198183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60" dirty="0">
                <a:latin typeface="Adobe Gothic Std B"/>
                <a:cs typeface="Adobe Gothic Std B"/>
              </a:rPr>
              <a:t>2.</a:t>
            </a:r>
            <a:r>
              <a:rPr sz="1950" b="1" spc="145" dirty="0">
                <a:latin typeface="Adobe Gothic Std B"/>
                <a:cs typeface="Adobe Gothic Std B"/>
              </a:rPr>
              <a:t> </a:t>
            </a:r>
            <a:r>
              <a:rPr sz="1950" b="1" spc="-85" dirty="0">
                <a:latin typeface="Adobe Gothic Std B"/>
                <a:cs typeface="Adobe Gothic Std B"/>
              </a:rPr>
              <a:t>문제/고통+빈도</a:t>
            </a:r>
            <a:endParaRPr sz="1950" dirty="0">
              <a:latin typeface="Adobe Gothic Std B"/>
              <a:cs typeface="Adobe Gothic Std B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28160" y="2407919"/>
            <a:ext cx="4213860" cy="3332479"/>
          </a:xfrm>
          <a:custGeom>
            <a:avLst/>
            <a:gdLst/>
            <a:ahLst/>
            <a:cxnLst/>
            <a:rect l="l" t="t" r="r" b="b"/>
            <a:pathLst>
              <a:path w="4213859" h="3332479">
                <a:moveTo>
                  <a:pt x="4213860" y="365760"/>
                </a:moveTo>
                <a:lnTo>
                  <a:pt x="3787140" y="365760"/>
                </a:lnTo>
                <a:lnTo>
                  <a:pt x="3787140" y="0"/>
                </a:lnTo>
                <a:lnTo>
                  <a:pt x="55880" y="0"/>
                </a:lnTo>
                <a:lnTo>
                  <a:pt x="55880" y="365760"/>
                </a:lnTo>
                <a:lnTo>
                  <a:pt x="0" y="365760"/>
                </a:lnTo>
                <a:lnTo>
                  <a:pt x="0" y="3332480"/>
                </a:lnTo>
                <a:lnTo>
                  <a:pt x="4213860" y="3332480"/>
                </a:lnTo>
                <a:lnTo>
                  <a:pt x="421386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464050" y="2431161"/>
            <a:ext cx="263461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65" dirty="0">
                <a:latin typeface="Adobe Gothic Std B"/>
                <a:cs typeface="Adobe Gothic Std B"/>
              </a:rPr>
              <a:t>9.</a:t>
            </a:r>
            <a:r>
              <a:rPr sz="1950" b="1" spc="10" dirty="0">
                <a:latin typeface="Adobe Gothic Std B"/>
                <a:cs typeface="Adobe Gothic Std B"/>
              </a:rPr>
              <a:t> </a:t>
            </a:r>
            <a:r>
              <a:rPr sz="1950" b="1" spc="-75" dirty="0">
                <a:latin typeface="Adobe Gothic Std B"/>
                <a:cs typeface="Adobe Gothic Std B"/>
              </a:rPr>
              <a:t>문제의</a:t>
            </a:r>
            <a:r>
              <a:rPr sz="1950" b="1" spc="-5" dirty="0">
                <a:latin typeface="Adobe Gothic Std B"/>
                <a:cs typeface="Adobe Gothic Std B"/>
              </a:rPr>
              <a:t> </a:t>
            </a:r>
            <a:r>
              <a:rPr sz="1950" b="1" spc="-35" dirty="0">
                <a:latin typeface="Adobe Gothic Std B"/>
                <a:cs typeface="Adobe Gothic Std B"/>
              </a:rPr>
              <a:t>근원</a:t>
            </a:r>
            <a:r>
              <a:rPr sz="1950" b="1" spc="-5" dirty="0">
                <a:latin typeface="Adobe Gothic Std B"/>
                <a:cs typeface="Adobe Gothic Std B"/>
              </a:rPr>
              <a:t> </a:t>
            </a:r>
            <a:r>
              <a:rPr sz="1950" b="1" spc="-25" dirty="0">
                <a:latin typeface="Adobe Gothic Std B"/>
                <a:cs typeface="Adobe Gothic Std B"/>
              </a:rPr>
              <a:t>또는</a:t>
            </a:r>
            <a:r>
              <a:rPr sz="1950" b="1" spc="10" dirty="0">
                <a:latin typeface="Adobe Gothic Std B"/>
                <a:cs typeface="Adobe Gothic Std B"/>
              </a:rPr>
              <a:t> </a:t>
            </a:r>
            <a:r>
              <a:rPr sz="1950" b="1" spc="-50" dirty="0">
                <a:latin typeface="Adobe Gothic Std B"/>
                <a:cs typeface="Adobe Gothic Std B"/>
              </a:rPr>
              <a:t>원인</a:t>
            </a:r>
            <a:endParaRPr sz="1950">
              <a:latin typeface="Adobe Gothic Std B"/>
              <a:cs typeface="Adobe Gothic Std B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05520" y="2407919"/>
            <a:ext cx="3878579" cy="3317240"/>
          </a:xfrm>
          <a:custGeom>
            <a:avLst/>
            <a:gdLst/>
            <a:ahLst/>
            <a:cxnLst/>
            <a:rect l="l" t="t" r="r" b="b"/>
            <a:pathLst>
              <a:path w="3878579" h="3317240">
                <a:moveTo>
                  <a:pt x="3878580" y="350520"/>
                </a:moveTo>
                <a:lnTo>
                  <a:pt x="3451860" y="350520"/>
                </a:lnTo>
                <a:lnTo>
                  <a:pt x="3451860" y="0"/>
                </a:lnTo>
                <a:lnTo>
                  <a:pt x="0" y="0"/>
                </a:lnTo>
                <a:lnTo>
                  <a:pt x="0" y="662940"/>
                </a:lnTo>
                <a:lnTo>
                  <a:pt x="10160" y="662940"/>
                </a:lnTo>
                <a:lnTo>
                  <a:pt x="10160" y="3317240"/>
                </a:lnTo>
                <a:lnTo>
                  <a:pt x="3878580" y="3317240"/>
                </a:lnTo>
                <a:lnTo>
                  <a:pt x="3878580" y="350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8615680" y="2431161"/>
            <a:ext cx="386842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10"/>
              </a:spcBef>
            </a:pPr>
            <a:r>
              <a:rPr sz="1950" b="1" spc="60" dirty="0">
                <a:latin typeface="Adobe Gothic Std B"/>
                <a:cs typeface="Adobe Gothic Std B"/>
              </a:rPr>
              <a:t>7.</a:t>
            </a:r>
            <a:r>
              <a:rPr sz="1950" b="1" spc="145" dirty="0">
                <a:latin typeface="Adobe Gothic Std B"/>
                <a:cs typeface="Adobe Gothic Std B"/>
              </a:rPr>
              <a:t> </a:t>
            </a:r>
            <a:r>
              <a:rPr sz="1950" b="1" spc="-10" dirty="0">
                <a:latin typeface="Adobe Gothic Std B"/>
                <a:cs typeface="Adobe Gothic Std B"/>
              </a:rPr>
              <a:t>행동+강도</a:t>
            </a:r>
            <a:endParaRPr sz="1950">
              <a:latin typeface="Adobe Gothic Std B"/>
              <a:cs typeface="Adobe Gothic Std B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059" y="5969000"/>
            <a:ext cx="3426460" cy="14554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0"/>
              </a:spcBef>
            </a:pPr>
            <a:r>
              <a:rPr sz="1950" b="1" spc="60" dirty="0">
                <a:latin typeface="Adobe Gothic Std B"/>
                <a:cs typeface="Adobe Gothic Std B"/>
              </a:rPr>
              <a:t>3.</a:t>
            </a:r>
            <a:r>
              <a:rPr sz="1950" b="1" spc="55" dirty="0">
                <a:latin typeface="Adobe Gothic Std B"/>
                <a:cs typeface="Adobe Gothic Std B"/>
              </a:rPr>
              <a:t> </a:t>
            </a:r>
            <a:r>
              <a:rPr sz="1950" b="1" spc="-75" dirty="0">
                <a:latin typeface="Adobe Gothic Std B"/>
                <a:cs typeface="Adobe Gothic Std B"/>
              </a:rPr>
              <a:t>행동을</a:t>
            </a:r>
            <a:r>
              <a:rPr sz="1950" b="1" spc="30" dirty="0">
                <a:latin typeface="Adobe Gothic Std B"/>
                <a:cs typeface="Adobe Gothic Std B"/>
              </a:rPr>
              <a:t> </a:t>
            </a:r>
            <a:r>
              <a:rPr sz="1950" b="1" spc="-90" dirty="0">
                <a:latin typeface="Adobe Gothic Std B"/>
                <a:cs typeface="Adobe Gothic Std B"/>
              </a:rPr>
              <a:t>유발하는</a:t>
            </a:r>
            <a:r>
              <a:rPr sz="1950" b="1" spc="30" dirty="0">
                <a:latin typeface="Adobe Gothic Std B"/>
                <a:cs typeface="Adobe Gothic Std B"/>
              </a:rPr>
              <a:t> </a:t>
            </a:r>
            <a:r>
              <a:rPr sz="1950" b="1" spc="-25" dirty="0">
                <a:latin typeface="Adobe Gothic Std B"/>
                <a:cs typeface="Adobe Gothic Std B"/>
              </a:rPr>
              <a:t>요인</a:t>
            </a:r>
            <a:endParaRPr sz="1950">
              <a:latin typeface="Adobe Gothic Std B"/>
              <a:cs typeface="Adobe Gothic Std B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5600" y="7691119"/>
            <a:ext cx="3525520" cy="14554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1950" b="1" spc="60" dirty="0">
                <a:latin typeface="Adobe Gothic Std B"/>
                <a:cs typeface="Adobe Gothic Std B"/>
              </a:rPr>
              <a:t>4.</a:t>
            </a:r>
            <a:r>
              <a:rPr sz="1950" b="1" spc="55" dirty="0">
                <a:latin typeface="Adobe Gothic Std B"/>
                <a:cs typeface="Adobe Gothic Std B"/>
              </a:rPr>
              <a:t> </a:t>
            </a:r>
            <a:r>
              <a:rPr sz="1950" b="1" spc="-35" dirty="0">
                <a:latin typeface="Adobe Gothic Std B"/>
                <a:cs typeface="Adobe Gothic Std B"/>
              </a:rPr>
              <a:t>감정</a:t>
            </a:r>
            <a:r>
              <a:rPr sz="1950" b="1" spc="30" dirty="0">
                <a:latin typeface="Adobe Gothic Std B"/>
                <a:cs typeface="Adobe Gothic Std B"/>
              </a:rPr>
              <a:t> </a:t>
            </a:r>
            <a:r>
              <a:rPr sz="1950" b="1" spc="-25" dirty="0">
                <a:latin typeface="Adobe Gothic Std B"/>
                <a:cs typeface="Adobe Gothic Std B"/>
              </a:rPr>
              <a:t>요인</a:t>
            </a:r>
            <a:endParaRPr sz="1950" dirty="0">
              <a:latin typeface="Adobe Gothic Std B"/>
              <a:cs typeface="Adobe Gothic Std B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84040" y="5969000"/>
            <a:ext cx="3731260" cy="18161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0"/>
              </a:spcBef>
            </a:pPr>
            <a:r>
              <a:rPr sz="1950" b="1" spc="60" dirty="0">
                <a:latin typeface="Adobe Gothic Std B"/>
                <a:cs typeface="Adobe Gothic Std B"/>
              </a:rPr>
              <a:t>10.</a:t>
            </a:r>
            <a:r>
              <a:rPr sz="1950" b="1" spc="145" dirty="0">
                <a:latin typeface="Adobe Gothic Std B"/>
                <a:cs typeface="Adobe Gothic Std B"/>
              </a:rPr>
              <a:t> </a:t>
            </a:r>
            <a:r>
              <a:rPr sz="1950" b="1" spc="-25" dirty="0">
                <a:latin typeface="Adobe Gothic Std B"/>
                <a:cs typeface="Adobe Gothic Std B"/>
              </a:rPr>
              <a:t>솔루션</a:t>
            </a:r>
            <a:endParaRPr sz="1950" dirty="0">
              <a:latin typeface="Adobe Gothic Std B"/>
              <a:cs typeface="Adobe Gothic Std B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15680" y="5969000"/>
            <a:ext cx="3454400" cy="8483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00"/>
              </a:spcBef>
            </a:pPr>
            <a:r>
              <a:rPr sz="1950" b="1" spc="60" dirty="0">
                <a:latin typeface="Adobe Gothic Std B"/>
                <a:cs typeface="Adobe Gothic Std B"/>
              </a:rPr>
              <a:t>8.</a:t>
            </a:r>
            <a:r>
              <a:rPr sz="1950" b="1" spc="75" dirty="0">
                <a:latin typeface="Adobe Gothic Std B"/>
                <a:cs typeface="Adobe Gothic Std B"/>
              </a:rPr>
              <a:t> </a:t>
            </a:r>
            <a:r>
              <a:rPr sz="1950" b="1" spc="-75" dirty="0">
                <a:latin typeface="Adobe Gothic Std B"/>
                <a:cs typeface="Adobe Gothic Std B"/>
              </a:rPr>
              <a:t>행동의</a:t>
            </a:r>
            <a:r>
              <a:rPr sz="1950" b="1" spc="45" dirty="0">
                <a:latin typeface="Adobe Gothic Std B"/>
                <a:cs typeface="Adobe Gothic Std B"/>
              </a:rPr>
              <a:t> </a:t>
            </a:r>
            <a:r>
              <a:rPr sz="1950" b="1" spc="-25" dirty="0">
                <a:latin typeface="Adobe Gothic Std B"/>
                <a:cs typeface="Adobe Gothic Std B"/>
              </a:rPr>
              <a:t>채널</a:t>
            </a:r>
            <a:endParaRPr sz="1950">
              <a:latin typeface="Adobe Gothic Std B"/>
              <a:cs typeface="Adobe Gothic Std B"/>
            </a:endParaRPr>
          </a:p>
          <a:p>
            <a:pPr marL="165100">
              <a:lnSpc>
                <a:spcPct val="100000"/>
              </a:lnSpc>
              <a:spcBef>
                <a:spcPts val="720"/>
              </a:spcBef>
            </a:pPr>
            <a:r>
              <a:rPr sz="1250" b="1" spc="-25" dirty="0">
                <a:latin typeface="Adobe Gothic Std B"/>
                <a:cs typeface="Adobe Gothic Std B"/>
              </a:rPr>
              <a:t>온라인</a:t>
            </a:r>
            <a:endParaRPr sz="1250">
              <a:latin typeface="Adobe Gothic Std B"/>
              <a:cs typeface="Adobe Gothic Std B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15680" y="7691119"/>
            <a:ext cx="3454400" cy="3759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5"/>
              </a:spcBef>
            </a:pPr>
            <a:r>
              <a:rPr sz="1250" b="1" spc="-20" dirty="0">
                <a:latin typeface="Adobe Gothic Std B"/>
                <a:cs typeface="Adobe Gothic Std B"/>
              </a:rPr>
              <a:t>오프라인</a:t>
            </a:r>
            <a:endParaRPr sz="1250">
              <a:latin typeface="Adobe Gothic Std B"/>
              <a:cs typeface="Adobe Gothic Std B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E75072-3417-9DD0-7049-4E0037F8CE70}"/>
              </a:ext>
            </a:extLst>
          </p:cNvPr>
          <p:cNvSpPr txBox="1"/>
          <p:nvPr/>
        </p:nvSpPr>
        <p:spPr>
          <a:xfrm>
            <a:off x="353059" y="739195"/>
            <a:ext cx="38557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소비자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</a:p>
          <a:p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ko-KR" altLang="en-US" sz="1200" dirty="0">
                <a:latin typeface="+mn-ea"/>
                <a:ea typeface="+mn-ea"/>
              </a:rPr>
              <a:t>깨끗한 거리 환경 조성을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원하는 지방자치단체</a:t>
            </a:r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ko-KR" altLang="en-US" sz="1200" dirty="0">
                <a:latin typeface="+mn-ea"/>
                <a:ea typeface="+mn-ea"/>
              </a:rPr>
              <a:t>사용자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</a:p>
          <a:p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ko-KR" altLang="en-US" sz="1200" dirty="0">
                <a:latin typeface="+mn-ea"/>
                <a:ea typeface="+mn-ea"/>
              </a:rPr>
              <a:t>경찰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보건소</a:t>
            </a:r>
            <a:endParaRPr lang="en-US" altLang="ko-KR" sz="1200" dirty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257367-D143-7900-9BBD-EDB0578EFD5F}"/>
              </a:ext>
            </a:extLst>
          </p:cNvPr>
          <p:cNvSpPr txBox="1"/>
          <p:nvPr/>
        </p:nvSpPr>
        <p:spPr>
          <a:xfrm>
            <a:off x="353059" y="2778888"/>
            <a:ext cx="3906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거리에서 무단 </a:t>
            </a:r>
            <a:r>
              <a:rPr lang="ko-KR" altLang="en-US" sz="1200" dirty="0" err="1">
                <a:latin typeface="+mn-ea"/>
                <a:ea typeface="+mn-ea"/>
              </a:rPr>
              <a:t>투기된</a:t>
            </a:r>
            <a:r>
              <a:rPr lang="ko-KR" altLang="en-US" sz="1200" dirty="0">
                <a:latin typeface="+mn-ea"/>
                <a:ea typeface="+mn-ea"/>
              </a:rPr>
              <a:t> 쓰레기를 자주 볼 수 있음</a:t>
            </a:r>
            <a:endParaRPr lang="en-US" altLang="ko-KR" sz="1200" dirty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거리의 미관을 해침</a:t>
            </a:r>
            <a:endParaRPr lang="en-US" altLang="ko-KR" sz="1200" dirty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도시 악취 발생</a:t>
            </a:r>
            <a:endParaRPr lang="en-US" altLang="ko-KR" sz="1200" dirty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해마다 쓰레기 악취로 민원 발생</a:t>
            </a:r>
            <a:endParaRPr lang="en-US" altLang="ko-KR" sz="1200" dirty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금연 구역에서 흡연이 발생하여 </a:t>
            </a:r>
            <a:r>
              <a:rPr lang="ko-KR" altLang="en-US" sz="1200" dirty="0" err="1">
                <a:latin typeface="+mn-ea"/>
                <a:ea typeface="+mn-ea"/>
              </a:rPr>
              <a:t>혐연권</a:t>
            </a:r>
            <a:r>
              <a:rPr lang="ko-KR" altLang="en-US" sz="1200" dirty="0">
                <a:latin typeface="+mn-ea"/>
                <a:ea typeface="+mn-ea"/>
              </a:rPr>
              <a:t> 침해</a:t>
            </a:r>
            <a:endParaRPr lang="en-US" altLang="ko-KR" sz="1200" dirty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흡연단속 건수 매년 증가</a:t>
            </a:r>
            <a:endParaRPr lang="en-US" altLang="ko-KR" sz="1200" dirty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금연구역 확대에 따른 효율적인 단속인력배분 필요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4331D5-D053-2897-0700-039CC13AC996}"/>
              </a:ext>
            </a:extLst>
          </p:cNvPr>
          <p:cNvSpPr txBox="1"/>
          <p:nvPr/>
        </p:nvSpPr>
        <p:spPr>
          <a:xfrm>
            <a:off x="353059" y="6383655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쓰레기 무단투기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금연구역 흡연에 대한 단속과 처벌이 약함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EB4657-5418-36FA-71FE-5658A37AB986}"/>
              </a:ext>
            </a:extLst>
          </p:cNvPr>
          <p:cNvSpPr txBox="1"/>
          <p:nvPr/>
        </p:nvSpPr>
        <p:spPr>
          <a:xfrm>
            <a:off x="353059" y="7935593"/>
            <a:ext cx="39319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문제 해결 전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</a:p>
          <a:p>
            <a:r>
              <a:rPr lang="en-US" altLang="ko-KR" sz="1200" dirty="0">
                <a:latin typeface="+mn-ea"/>
                <a:ea typeface="+mn-ea"/>
              </a:rPr>
              <a:t>  - </a:t>
            </a:r>
            <a:r>
              <a:rPr lang="ko-KR" altLang="en-US" sz="1200" dirty="0">
                <a:latin typeface="+mn-ea"/>
                <a:ea typeface="+mn-ea"/>
              </a:rPr>
              <a:t>무단 투기 된 쓰레기를 보고 불쾌함을 느낌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  - </a:t>
            </a:r>
            <a:r>
              <a:rPr lang="ko-KR" altLang="en-US" sz="1200" dirty="0">
                <a:latin typeface="+mn-ea"/>
                <a:ea typeface="+mn-ea"/>
              </a:rPr>
              <a:t>무단 투기 된 쓰레기의 악취를 맡고 불쾌함을 느낌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  - </a:t>
            </a:r>
            <a:r>
              <a:rPr lang="ko-KR" altLang="en-US" sz="1200" dirty="0">
                <a:latin typeface="+mn-ea"/>
                <a:ea typeface="+mn-ea"/>
              </a:rPr>
              <a:t>금연구역에서 간접 흡연을 경험하고 불쾌함을 느낌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ko-KR" altLang="en-US" sz="1200" dirty="0">
                <a:latin typeface="+mn-ea"/>
                <a:ea typeface="+mn-ea"/>
              </a:rPr>
              <a:t>문제 해결 후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 - </a:t>
            </a:r>
            <a:r>
              <a:rPr lang="ko-KR" altLang="en-US" sz="1200" dirty="0">
                <a:latin typeface="+mn-ea"/>
                <a:ea typeface="+mn-ea"/>
              </a:rPr>
              <a:t>불쾌함을 주는 요소가 제거된 거리에서 쾌적함을 느낌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582C69-3BA9-A5CA-058E-6517DD856F51}"/>
              </a:ext>
            </a:extLst>
          </p:cNvPr>
          <p:cNvSpPr txBox="1"/>
          <p:nvPr/>
        </p:nvSpPr>
        <p:spPr>
          <a:xfrm>
            <a:off x="8615680" y="779083"/>
            <a:ext cx="3931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불법행위 목격자가 직접 신고함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→ 신고자의 부담이 큼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무단 투기와 금연구역 단속 강화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→ 인력 한계가 있음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사람이 감지되면 경고음을 출력하는 장치 설치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→ 불법행위와 관련 없는 사람이 감지되어도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ko-KR" altLang="en-US" sz="1200" dirty="0">
                <a:latin typeface="+mn-ea"/>
                <a:ea typeface="+mn-ea"/>
              </a:rPr>
              <a:t>경고음이 출력되고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실효성 없음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8BE17A-C286-6C33-B6D5-26A8B138B5BB}"/>
              </a:ext>
            </a:extLst>
          </p:cNvPr>
          <p:cNvSpPr txBox="1"/>
          <p:nvPr/>
        </p:nvSpPr>
        <p:spPr>
          <a:xfrm>
            <a:off x="4328160" y="767110"/>
            <a:ext cx="3931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신고자가 가지는 부담감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신고 과정의 번거로움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단속 인력의 한계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ACCAEE-E75D-1008-9AC5-80DE1D55DD3A}"/>
              </a:ext>
            </a:extLst>
          </p:cNvPr>
          <p:cNvSpPr txBox="1"/>
          <p:nvPr/>
        </p:nvSpPr>
        <p:spPr>
          <a:xfrm>
            <a:off x="4323080" y="2818625"/>
            <a:ext cx="3970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불법 행위에 대한 과태료는 적절한 수준이지만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인력의 한계로 단속에 한계가 있음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단속이 되지 않아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불법 행위에 대한 실질적인 불이익이 주어지지 못함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8308BB-EFD3-632B-A344-7058A73B28D8}"/>
              </a:ext>
            </a:extLst>
          </p:cNvPr>
          <p:cNvSpPr txBox="1"/>
          <p:nvPr/>
        </p:nvSpPr>
        <p:spPr>
          <a:xfrm>
            <a:off x="8615680" y="2831073"/>
            <a:ext cx="3554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불법행위에 불편함을 느낀 사람들이 신고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이미 만연해졌기 때문에 불편함을 감수함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지자체에서는 문제 해결을 위한 예산을 투입함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57471-BBB3-2E13-7F4A-E67DFDC1743B}"/>
              </a:ext>
            </a:extLst>
          </p:cNvPr>
          <p:cNvSpPr txBox="1"/>
          <p:nvPr/>
        </p:nvSpPr>
        <p:spPr>
          <a:xfrm>
            <a:off x="4353759" y="6282988"/>
            <a:ext cx="432522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자동 단속 시스템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n-ea"/>
                <a:ea typeface="+mn-ea"/>
              </a:rPr>
              <a:t>Object Detection</a:t>
            </a:r>
            <a:r>
              <a:rPr lang="ko-KR" altLang="en-US" sz="1200" dirty="0">
                <a:latin typeface="+mn-ea"/>
                <a:ea typeface="+mn-ea"/>
              </a:rPr>
              <a:t>을 사용해서 담배와 쓰레기봉투를 탐지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탐지된 정보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위치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날짜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시간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r>
              <a:rPr lang="ko-KR" altLang="en-US" sz="1200" dirty="0">
                <a:latin typeface="+mn-ea"/>
                <a:ea typeface="+mn-ea"/>
              </a:rPr>
              <a:t>를 </a:t>
            </a:r>
            <a:r>
              <a:rPr lang="en-US" altLang="ko-KR" sz="1200" dirty="0">
                <a:latin typeface="+mn-ea"/>
                <a:ea typeface="+mn-ea"/>
              </a:rPr>
              <a:t>DB</a:t>
            </a:r>
            <a:r>
              <a:rPr lang="ko-KR" altLang="en-US" sz="1200" dirty="0">
                <a:latin typeface="+mn-ea"/>
                <a:ea typeface="+mn-ea"/>
              </a:rPr>
              <a:t>에 기록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탐지 빈도가 높은 위치와 시간대를 기반으로 하는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단속 지역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및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시간 추천 시스템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기록된 정보를 기반으로 단속 실행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탐지가 되었을 때 소리로 경고문구 출력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n-ea"/>
                <a:ea typeface="+mn-ea"/>
              </a:rPr>
              <a:t>DB</a:t>
            </a:r>
            <a:r>
              <a:rPr lang="ko-KR" altLang="en-US" sz="1200" dirty="0">
                <a:latin typeface="+mn-ea"/>
                <a:ea typeface="+mn-ea"/>
              </a:rPr>
              <a:t>에 개인정보가 저장되지 않기에 사생활 침해 우려 없음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기존의 </a:t>
            </a:r>
            <a:r>
              <a:rPr lang="en-US" altLang="ko-KR" sz="1200" dirty="0">
                <a:latin typeface="+mn-ea"/>
                <a:ea typeface="+mn-ea"/>
              </a:rPr>
              <a:t>CCTV </a:t>
            </a:r>
            <a:r>
              <a:rPr lang="ko-KR" altLang="en-US" sz="1200" dirty="0">
                <a:latin typeface="+mn-ea"/>
                <a:ea typeface="+mn-ea"/>
              </a:rPr>
              <a:t>설치만으로는 실효성이 없으나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CCTV</a:t>
            </a:r>
            <a:r>
              <a:rPr lang="ko-KR" altLang="en-US" sz="1200" dirty="0">
                <a:latin typeface="+mn-ea"/>
                <a:ea typeface="+mn-ea"/>
              </a:rPr>
              <a:t>와 연동되는 기록 시스템을 활용함으로써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실효성 확보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1694A9-3E64-613C-D6FF-A101EED01C07}"/>
              </a:ext>
            </a:extLst>
          </p:cNvPr>
          <p:cNvSpPr txBox="1"/>
          <p:nvPr/>
        </p:nvSpPr>
        <p:spPr>
          <a:xfrm>
            <a:off x="8678982" y="6614487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정부 어플리케이션을 통해 신고 접수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4E2166-1C0A-B708-40EF-699608E1B96F}"/>
              </a:ext>
            </a:extLst>
          </p:cNvPr>
          <p:cNvSpPr txBox="1"/>
          <p:nvPr/>
        </p:nvSpPr>
        <p:spPr>
          <a:xfrm>
            <a:off x="8700318" y="8067039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접수된 신고를 바탕으로 쓰레기 무단투기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금연구역 흡연 단속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금연구역 표지판 설치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쓰레기 무단 투기 금지 표지판 설치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  <a:ea typeface="+mn-ea"/>
              </a:rPr>
              <a:t>불법행위 단속 강화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n-ea"/>
                <a:ea typeface="+mn-ea"/>
              </a:rPr>
              <a:t>CCTV </a:t>
            </a:r>
            <a:r>
              <a:rPr lang="ko-KR" altLang="en-US" sz="1200" dirty="0">
                <a:latin typeface="+mn-ea"/>
                <a:ea typeface="+mn-ea"/>
              </a:rPr>
              <a:t>설치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343</Words>
  <Application>Microsoft Office PowerPoint</Application>
  <PresentationFormat>A3 용지(297x420mm)</PresentationFormat>
  <Paragraphs>57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Adobe Gothic Std B</vt:lpstr>
      <vt:lpstr>맑은 고딕</vt:lpstr>
      <vt:lpstr>Calibri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심규병 맛파트너스</dc:creator>
  <cp:lastModifiedBy>허세진</cp:lastModifiedBy>
  <cp:revision>2</cp:revision>
  <dcterms:created xsi:type="dcterms:W3CDTF">2023-06-25T11:49:18Z</dcterms:created>
  <dcterms:modified xsi:type="dcterms:W3CDTF">2023-06-27T07:19:18Z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2023-06-25T00:00:00Z</vt:filetime>
  </property>
  <property fmtid="{D5CDD505-2E9C-101B-9397-08002B2CF9AE}" pid="5" name="Producer">
    <vt:lpwstr>Microsoft® PowerPoint® 2019</vt:lpwstr>
  </property>
</Properties>
</file>