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9601200" type="A3"/>
  <p:notesSz cx="12801600" cy="9601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2"/>
            <a:ext cx="1088136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2"/>
            <a:ext cx="89611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1140"/>
            <a:ext cx="12801599" cy="91668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84048"/>
            <a:ext cx="1152144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76"/>
            <a:ext cx="1152144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16"/>
            <a:ext cx="4096512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386079"/>
            <a:ext cx="3324860" cy="665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1.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고객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분류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0" y="383540"/>
            <a:ext cx="3731260" cy="881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6.</a:t>
            </a:r>
            <a:r>
              <a:rPr sz="1950" b="1" spc="20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고객</a:t>
            </a:r>
            <a:r>
              <a:rPr sz="1950" b="1" spc="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행동</a:t>
            </a:r>
            <a:r>
              <a:rPr sz="1950" b="1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제한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2819" y="383540"/>
            <a:ext cx="3454400" cy="1168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5.</a:t>
            </a:r>
            <a:r>
              <a:rPr sz="1950" b="1" spc="3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사용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가능한</a:t>
            </a:r>
            <a:r>
              <a:rPr sz="1950" b="1" spc="1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솔루션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" y="2407919"/>
            <a:ext cx="3931920" cy="3332479"/>
          </a:xfrm>
          <a:custGeom>
            <a:avLst/>
            <a:gdLst/>
            <a:ahLst/>
            <a:cxnLst/>
            <a:rect l="l" t="t" r="r" b="b"/>
            <a:pathLst>
              <a:path w="3931920" h="3332479">
                <a:moveTo>
                  <a:pt x="3931920" y="365760"/>
                </a:moveTo>
                <a:lnTo>
                  <a:pt x="3451860" y="365760"/>
                </a:lnTo>
                <a:lnTo>
                  <a:pt x="3451860" y="0"/>
                </a:lnTo>
                <a:lnTo>
                  <a:pt x="25400" y="0"/>
                </a:lnTo>
                <a:lnTo>
                  <a:pt x="25400" y="365760"/>
                </a:lnTo>
                <a:lnTo>
                  <a:pt x="0" y="365760"/>
                </a:lnTo>
                <a:lnTo>
                  <a:pt x="0" y="3332480"/>
                </a:lnTo>
                <a:lnTo>
                  <a:pt x="3931920" y="3332480"/>
                </a:lnTo>
                <a:lnTo>
                  <a:pt x="393192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2437639"/>
            <a:ext cx="19818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2.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85" dirty="0">
                <a:latin typeface="Adobe Gothic Std B"/>
                <a:cs typeface="Adobe Gothic Std B"/>
              </a:rPr>
              <a:t>문제/고통+빈도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8160" y="2407919"/>
            <a:ext cx="4213860" cy="3332479"/>
          </a:xfrm>
          <a:custGeom>
            <a:avLst/>
            <a:gdLst/>
            <a:ahLst/>
            <a:cxnLst/>
            <a:rect l="l" t="t" r="r" b="b"/>
            <a:pathLst>
              <a:path w="4213859" h="3332479">
                <a:moveTo>
                  <a:pt x="4213860" y="365760"/>
                </a:moveTo>
                <a:lnTo>
                  <a:pt x="3787140" y="365760"/>
                </a:lnTo>
                <a:lnTo>
                  <a:pt x="3787140" y="0"/>
                </a:lnTo>
                <a:lnTo>
                  <a:pt x="55880" y="0"/>
                </a:lnTo>
                <a:lnTo>
                  <a:pt x="55880" y="365760"/>
                </a:lnTo>
                <a:lnTo>
                  <a:pt x="0" y="365760"/>
                </a:lnTo>
                <a:lnTo>
                  <a:pt x="0" y="3332480"/>
                </a:lnTo>
                <a:lnTo>
                  <a:pt x="4213860" y="3332480"/>
                </a:lnTo>
                <a:lnTo>
                  <a:pt x="421386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64050" y="2431161"/>
            <a:ext cx="263461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65" dirty="0">
                <a:latin typeface="Adobe Gothic Std B"/>
                <a:cs typeface="Adobe Gothic Std B"/>
              </a:rPr>
              <a:t>9.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문제의</a:t>
            </a:r>
            <a:r>
              <a:rPr sz="1950" b="1" spc="-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근원</a:t>
            </a:r>
            <a:r>
              <a:rPr sz="1950" b="1" spc="-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또는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50" dirty="0">
                <a:latin typeface="Adobe Gothic Std B"/>
                <a:cs typeface="Adobe Gothic Std B"/>
              </a:rPr>
              <a:t>원인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5520" y="2407919"/>
            <a:ext cx="3878579" cy="3317240"/>
          </a:xfrm>
          <a:custGeom>
            <a:avLst/>
            <a:gdLst/>
            <a:ahLst/>
            <a:cxnLst/>
            <a:rect l="l" t="t" r="r" b="b"/>
            <a:pathLst>
              <a:path w="3878579" h="3317240">
                <a:moveTo>
                  <a:pt x="3878580" y="350520"/>
                </a:moveTo>
                <a:lnTo>
                  <a:pt x="3451860" y="350520"/>
                </a:lnTo>
                <a:lnTo>
                  <a:pt x="3451860" y="0"/>
                </a:lnTo>
                <a:lnTo>
                  <a:pt x="0" y="0"/>
                </a:lnTo>
                <a:lnTo>
                  <a:pt x="0" y="662940"/>
                </a:lnTo>
                <a:lnTo>
                  <a:pt x="10160" y="662940"/>
                </a:lnTo>
                <a:lnTo>
                  <a:pt x="10160" y="3317240"/>
                </a:lnTo>
                <a:lnTo>
                  <a:pt x="3878580" y="3317240"/>
                </a:lnTo>
                <a:lnTo>
                  <a:pt x="3878580" y="35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615680" y="2431161"/>
            <a:ext cx="38684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7.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10" dirty="0">
                <a:latin typeface="Adobe Gothic Std B"/>
                <a:cs typeface="Adobe Gothic Std B"/>
              </a:rPr>
              <a:t>행동+강도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5969000"/>
            <a:ext cx="3426460" cy="1455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3.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행동을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90" dirty="0">
                <a:latin typeface="Adobe Gothic Std B"/>
                <a:cs typeface="Adobe Gothic Std B"/>
              </a:rPr>
              <a:t>유발하는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요인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600" y="7691119"/>
            <a:ext cx="3525520" cy="1455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950" b="1" spc="60" dirty="0">
                <a:latin typeface="Adobe Gothic Std B"/>
                <a:cs typeface="Adobe Gothic Std B"/>
              </a:rPr>
              <a:t>4.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감정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요인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4040" y="5969000"/>
            <a:ext cx="3731260" cy="1816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10.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솔루션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680" y="5969000"/>
            <a:ext cx="3454400" cy="848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8.</a:t>
            </a:r>
            <a:r>
              <a:rPr sz="1950" b="1" spc="75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행동의</a:t>
            </a:r>
            <a:r>
              <a:rPr sz="1950" b="1" spc="4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채널</a:t>
            </a:r>
            <a:endParaRPr sz="1950">
              <a:latin typeface="Adobe Gothic Std B"/>
              <a:cs typeface="Adobe Gothic Std B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50" b="1" spc="-25" dirty="0">
                <a:latin typeface="Adobe Gothic Std B"/>
                <a:cs typeface="Adobe Gothic Std B"/>
              </a:rPr>
              <a:t>온라인</a:t>
            </a:r>
            <a:endParaRPr sz="1250">
              <a:latin typeface="Adobe Gothic Std B"/>
              <a:cs typeface="Adobe Gothic Std 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680" y="7691119"/>
            <a:ext cx="3454400" cy="375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5"/>
              </a:spcBef>
            </a:pPr>
            <a:r>
              <a:rPr sz="1250" b="1" spc="-20" dirty="0">
                <a:latin typeface="Adobe Gothic Std B"/>
                <a:cs typeface="Adobe Gothic Std B"/>
              </a:rPr>
              <a:t>오프라인</a:t>
            </a:r>
            <a:endParaRPr sz="1250">
              <a:latin typeface="Adobe Gothic Std B"/>
              <a:cs typeface="Adobe Gothic Std B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75072-3417-9DD0-7049-4E0037F8CE70}"/>
              </a:ext>
            </a:extLst>
          </p:cNvPr>
          <p:cNvSpPr txBox="1"/>
          <p:nvPr/>
        </p:nvSpPr>
        <p:spPr>
          <a:xfrm>
            <a:off x="353059" y="739195"/>
            <a:ext cx="38557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소비자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</a:p>
          <a:p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깨끗한 거리 환경 조성을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원하는 지방자치단체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사용자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경찰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보건소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57367-D143-7900-9BBD-EDB0578EFD5F}"/>
              </a:ext>
            </a:extLst>
          </p:cNvPr>
          <p:cNvSpPr txBox="1"/>
          <p:nvPr/>
        </p:nvSpPr>
        <p:spPr>
          <a:xfrm>
            <a:off x="353059" y="2778888"/>
            <a:ext cx="3906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거리에서 무단 </a:t>
            </a:r>
            <a:r>
              <a:rPr lang="ko-KR" altLang="en-US" sz="1200" dirty="0" err="1">
                <a:latin typeface="+mn-ea"/>
                <a:ea typeface="+mn-ea"/>
              </a:rPr>
              <a:t>투기된</a:t>
            </a:r>
            <a:r>
              <a:rPr lang="ko-KR" altLang="en-US" sz="1200" dirty="0">
                <a:latin typeface="+mn-ea"/>
                <a:ea typeface="+mn-ea"/>
              </a:rPr>
              <a:t> 쓰레기를 자주 볼 수 있음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거리의 미관을 해침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도시 악취 발생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해마다 쓰레기 악취로 민원 발생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금연 구역에서 흡연이 발생하여 </a:t>
            </a:r>
            <a:r>
              <a:rPr lang="ko-KR" altLang="en-US" sz="1200" dirty="0" err="1">
                <a:latin typeface="+mn-ea"/>
                <a:ea typeface="+mn-ea"/>
              </a:rPr>
              <a:t>혐연권</a:t>
            </a:r>
            <a:r>
              <a:rPr lang="ko-KR" altLang="en-US" sz="1200" dirty="0">
                <a:latin typeface="+mn-ea"/>
                <a:ea typeface="+mn-ea"/>
              </a:rPr>
              <a:t> 침해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흡연단속 건수 매년 증가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금연구역 확대에 따른 효율적인 단속인력배분 필요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4331D5-D053-2897-0700-039CC13AC996}"/>
              </a:ext>
            </a:extLst>
          </p:cNvPr>
          <p:cNvSpPr txBox="1"/>
          <p:nvPr/>
        </p:nvSpPr>
        <p:spPr>
          <a:xfrm>
            <a:off x="353059" y="638365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쓰레기 무단투기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금연구역 흡연에 대한 단속과 처벌이 약함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4657-5418-36FA-71FE-5658A37AB986}"/>
              </a:ext>
            </a:extLst>
          </p:cNvPr>
          <p:cNvSpPr txBox="1"/>
          <p:nvPr/>
        </p:nvSpPr>
        <p:spPr>
          <a:xfrm>
            <a:off x="353059" y="7935593"/>
            <a:ext cx="393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문제 해결 전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무단 </a:t>
            </a:r>
            <a:r>
              <a:rPr lang="ko-KR" altLang="en-US" sz="1200" dirty="0" err="1">
                <a:latin typeface="+mn-ea"/>
                <a:ea typeface="+mn-ea"/>
              </a:rPr>
              <a:t>투기된</a:t>
            </a:r>
            <a:r>
              <a:rPr lang="ko-KR" altLang="en-US" sz="1200" dirty="0">
                <a:latin typeface="+mn-ea"/>
                <a:ea typeface="+mn-ea"/>
              </a:rPr>
              <a:t> 쓰레기를 보고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무단 </a:t>
            </a:r>
            <a:r>
              <a:rPr lang="ko-KR" altLang="en-US" sz="1200" dirty="0" err="1">
                <a:latin typeface="+mn-ea"/>
                <a:ea typeface="+mn-ea"/>
              </a:rPr>
              <a:t>투기된</a:t>
            </a:r>
            <a:r>
              <a:rPr lang="ko-KR" altLang="en-US" sz="1200" dirty="0">
                <a:latin typeface="+mn-ea"/>
                <a:ea typeface="+mn-ea"/>
              </a:rPr>
              <a:t> 쓰레기의 악취를 맡고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금연구역에서 간접 흡연을 경험하고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문제 해결 후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불쾌함을 주는 요소가 제거된 거리에서 쾌적함을 느낌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82C69-3BA9-A5CA-058E-6517DD856F51}"/>
              </a:ext>
            </a:extLst>
          </p:cNvPr>
          <p:cNvSpPr txBox="1"/>
          <p:nvPr/>
        </p:nvSpPr>
        <p:spPr>
          <a:xfrm>
            <a:off x="8615680" y="779083"/>
            <a:ext cx="3931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불법행위 목격자가 직접 신고함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신고자의 부담이 큼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무단 투기와 금연구역 단속 강화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인력 한계가 있음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사람이 감지되면 경고음을 출력하는 장치 설치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불법행위와 관련 없는 사람이 감지되어도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dirty="0">
                <a:latin typeface="+mn-ea"/>
                <a:ea typeface="+mn-ea"/>
              </a:rPr>
              <a:t>경고음이 출력되고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실효성 없음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BE17A-C286-6C33-B6D5-26A8B138B5BB}"/>
              </a:ext>
            </a:extLst>
          </p:cNvPr>
          <p:cNvSpPr txBox="1"/>
          <p:nvPr/>
        </p:nvSpPr>
        <p:spPr>
          <a:xfrm>
            <a:off x="4328160" y="767110"/>
            <a:ext cx="393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신고자가 가지는 부담감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신고 과정의 번거로움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단속 인력의 한계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CCAEE-E75D-1008-9AC5-80DE1D55DD3A}"/>
              </a:ext>
            </a:extLst>
          </p:cNvPr>
          <p:cNvSpPr txBox="1"/>
          <p:nvPr/>
        </p:nvSpPr>
        <p:spPr>
          <a:xfrm>
            <a:off x="4323080" y="2818625"/>
            <a:ext cx="3970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 행위에 대한 과태료는 적절한 수준이지만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인력의 한계로 단속에 한계가 있음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단속이 되지 않아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불법 행위에 대한 실질적인 불이익이 주어지지 못함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308BB-EFD3-632B-A344-7058A73B28D8}"/>
              </a:ext>
            </a:extLst>
          </p:cNvPr>
          <p:cNvSpPr txBox="1"/>
          <p:nvPr/>
        </p:nvSpPr>
        <p:spPr>
          <a:xfrm>
            <a:off x="8615680" y="2831073"/>
            <a:ext cx="405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불법행위에 불편함을 느낀 사람들이 신고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이미 만연해졌기 때문에 불편함을 감수함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지자체에서는 문제 해결을 위한 예산을 투입함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ex) </a:t>
            </a:r>
            <a:r>
              <a:rPr lang="ko-KR" altLang="en-US" sz="1200" dirty="0">
                <a:latin typeface="+mn-ea"/>
                <a:ea typeface="+mn-ea"/>
              </a:rPr>
              <a:t>단속 실행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경고문구를 소리로 출력하는 장치 설치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57471-BBB3-2E13-7F4A-E67DFDC1743B}"/>
              </a:ext>
            </a:extLst>
          </p:cNvPr>
          <p:cNvSpPr txBox="1"/>
          <p:nvPr/>
        </p:nvSpPr>
        <p:spPr>
          <a:xfrm>
            <a:off x="4353759" y="6282988"/>
            <a:ext cx="4325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자동 단속 시스템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Object Detection</a:t>
            </a:r>
            <a:r>
              <a:rPr lang="ko-KR" altLang="en-US" sz="1200" dirty="0">
                <a:latin typeface="+mn-ea"/>
                <a:ea typeface="+mn-ea"/>
              </a:rPr>
              <a:t>을 사용해서 담배와 쓰레기봉투를 탐지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탐지된 정보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위치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날짜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에 기록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 빈도가 높은 위치와 시간대를 기반으로 하는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단속 지역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및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시간 추천 시스템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직접 기록된 정보를 참고해서 단속 인력 배치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탐지가 되었을 때 소리로 경고문구 출력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에 개인정보가 저장되지 않기에 사생활 침해 우려 없음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310</Words>
  <Application>Microsoft Office PowerPoint</Application>
  <PresentationFormat>A3 용지(297x420mm)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Adobe Gothic Std B</vt:lpstr>
      <vt:lpstr>맑은 고딕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심규병 맛파트너스</dc:creator>
  <cp:lastModifiedBy>허세진</cp:lastModifiedBy>
  <cp:revision>1</cp:revision>
  <dcterms:created xsi:type="dcterms:W3CDTF">2023-06-25T11:49:18Z</dcterms:created>
  <dcterms:modified xsi:type="dcterms:W3CDTF">2023-06-25T13:11:25Z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2023-06-25T00:00:00Z</vt:filetime>
  </property>
  <property fmtid="{D5CDD505-2E9C-101B-9397-08002B2CF9AE}" pid="5" name="Producer">
    <vt:lpwstr>Microsoft® PowerPoint® 2019</vt:lpwstr>
  </property>
</Properties>
</file>