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686C-ADD2-4995-B3A9-F55368933BFE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47D7-5C02-4E3D-92ED-32FF21FF7E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30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686C-ADD2-4995-B3A9-F55368933BFE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47D7-5C02-4E3D-92ED-32FF21FF7E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79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686C-ADD2-4995-B3A9-F55368933BFE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47D7-5C02-4E3D-92ED-32FF21FF7E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06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686C-ADD2-4995-B3A9-F55368933BFE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47D7-5C02-4E3D-92ED-32FF21FF7E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57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686C-ADD2-4995-B3A9-F55368933BFE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47D7-5C02-4E3D-92ED-32FF21FF7E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8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686C-ADD2-4995-B3A9-F55368933BFE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47D7-5C02-4E3D-92ED-32FF21FF7E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00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686C-ADD2-4995-B3A9-F55368933BFE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47D7-5C02-4E3D-92ED-32FF21FF7E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274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686C-ADD2-4995-B3A9-F55368933BFE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47D7-5C02-4E3D-92ED-32FF21FF7E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17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686C-ADD2-4995-B3A9-F55368933BFE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47D7-5C02-4E3D-92ED-32FF21FF7E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311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686C-ADD2-4995-B3A9-F55368933BFE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47D7-5C02-4E3D-92ED-32FF21FF7E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6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686C-ADD2-4995-B3A9-F55368933BFE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47D7-5C02-4E3D-92ED-32FF21FF7E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874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051686C-ADD2-4995-B3A9-F55368933BFE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C3F47D7-5C02-4E3D-92ED-32FF21FF7E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12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583438"/>
          </a:xfrm>
        </p:spPr>
        <p:txBody>
          <a:bodyPr>
            <a:normAutofit/>
          </a:bodyPr>
          <a:lstStyle/>
          <a:p>
            <a:r>
              <a:rPr lang="ru-RU" dirty="0" smtClean="0"/>
              <a:t>Лабораторная работа №1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9848" y="3881886"/>
            <a:ext cx="7315200" cy="1702759"/>
          </a:xfrm>
        </p:spPr>
        <p:txBody>
          <a:bodyPr/>
          <a:lstStyle/>
          <a:p>
            <a:r>
              <a:rPr lang="x-none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Разработка и внедрение политики безопасности </a:t>
            </a:r>
            <a:r>
              <a:rPr lang="ru-RU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для учебного </a:t>
            </a:r>
            <a:r>
              <a:rPr lang="ru-RU" sz="24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заведения</a:t>
            </a:r>
          </a:p>
          <a:p>
            <a:r>
              <a:rPr lang="ru-RU" sz="24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Подготовил</a:t>
            </a:r>
            <a:r>
              <a:rPr lang="en-US" sz="24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sz="2400" b="1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Раченок</a:t>
            </a:r>
            <a:r>
              <a:rPr lang="ru-RU" sz="24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Илья Александрович</a:t>
            </a:r>
            <a:endParaRPr lang="x-none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195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Меры, методы и средства обеспечения требуемого уровня безопасности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0" algn="just">
              <a:lnSpc>
                <a:spcPct val="107000"/>
              </a:lnSpc>
              <a:buNone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Средства защиты информации, которые можно использовать:</a:t>
            </a:r>
            <a:endParaRPr lang="x-none" dirty="0">
              <a:solidFill>
                <a:schemeClr val="tx1">
                  <a:lumMod val="85000"/>
                  <a:lumOff val="1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средства, обеспечивающие разграничение доступа к информации в автоматизированных системах</a:t>
            </a:r>
            <a:endParaRPr lang="x-none" dirty="0">
              <a:solidFill>
                <a:schemeClr val="tx1">
                  <a:lumMod val="85000"/>
                  <a:lumOff val="1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средства, обеспечивающие защиту информации при передаче ее по каналам связи</a:t>
            </a:r>
            <a:endParaRPr lang="x-none" dirty="0">
              <a:solidFill>
                <a:schemeClr val="tx1">
                  <a:lumMod val="85000"/>
                  <a:lumOff val="1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средства, обеспечивающие защиту от утечки информации по различным физическим полям, возникающим при работе технических средств автоматизированных систем</a:t>
            </a:r>
            <a:endParaRPr lang="x-none" dirty="0">
              <a:solidFill>
                <a:schemeClr val="tx1">
                  <a:lumMod val="85000"/>
                  <a:lumOff val="1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средства, обеспечивающие защиту от воздействия программ-вирусов</a:t>
            </a:r>
            <a:endParaRPr lang="x-none" dirty="0">
              <a:solidFill>
                <a:schemeClr val="tx1">
                  <a:lumMod val="85000"/>
                  <a:lumOff val="1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материалы, обеспечивающие безопасность хранения, транспортировки носителей информации и защиту их от копирования</a:t>
            </a:r>
            <a:endParaRPr lang="x-none" dirty="0">
              <a:solidFill>
                <a:schemeClr val="tx1">
                  <a:lumMod val="85000"/>
                  <a:lumOff val="1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707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Меры, методы и средства обеспечения требуемого уровня безопасности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Рекомендации по защите </a:t>
            </a:r>
            <a:r>
              <a:rPr lang="ru-RU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туристической компании:</a:t>
            </a:r>
            <a:endParaRPr lang="x-non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охрана учебного заведения</a:t>
            </a:r>
            <a:endParaRPr lang="x-non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четкая и строгая иерархия должностей и полномочий в учебном заведении</a:t>
            </a:r>
            <a:endParaRPr lang="x-non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обязательная экстренная связь каждого студента с милицией и пожарной службой (наличие кнопок экстренного вызова) и четкий инструктаж персонала на случай чрезвычайного происшествия</a:t>
            </a:r>
            <a:endParaRPr lang="x-non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строгий подбор сотрудников с привлечением, при необходимости, милиции</a:t>
            </a:r>
            <a:endParaRPr lang="x-non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защита важной корпоративной почты</a:t>
            </a:r>
            <a:endParaRPr lang="x-non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использование новейших средств защиты (антивирусные продукты, </a:t>
            </a:r>
            <a:r>
              <a:rPr lang="ru-RU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файерволы</a:t>
            </a:r>
            <a:r>
              <a:rPr lang="ru-RU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 персональных компьютеров сотрудников и обязательное использование лишь лицензионных продуктов;</a:t>
            </a:r>
            <a:endParaRPr lang="x-non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разграничение доступа к финансовым отделам</a:t>
            </a:r>
            <a:endParaRPr lang="x-non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проведение регулярных бесед и инструктажей с сотрудниками</a:t>
            </a:r>
            <a:endParaRPr lang="x-non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наличие в учебном заведении наглядного отображения плана по работе во время чрезвычайных ситуаций</a:t>
            </a:r>
            <a:endParaRPr lang="x-none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40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Обоснование актуальности, цели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0" algn="just">
              <a:lnSpc>
                <a:spcPct val="107000"/>
              </a:lnSpc>
              <a:buNone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Цели ПИБ:</a:t>
            </a:r>
            <a:endParaRPr lang="x-non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сохранение конфиденциальности</a:t>
            </a:r>
            <a:endParaRPr lang="x-non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x-none" dirty="0">
                <a:ea typeface="Calibri" panose="020F0502020204030204" pitchFamily="34" charset="0"/>
                <a:cs typeface="Times New Roman" panose="02020603050405020304" pitchFamily="18" charset="0"/>
              </a:rPr>
              <a:t>определение степени ответственности и обязанностей сотрудников по обеспечению информационной безопасности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защита целостности информации</a:t>
            </a:r>
            <a:endParaRPr lang="x-non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предотвращение или снижение ущерба от различных инцидентов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Задачи ПИБ:</a:t>
            </a:r>
            <a:endParaRPr lang="x-non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защита информации </a:t>
            </a:r>
            <a:r>
              <a:rPr lang="ru-RU" smtClean="0">
                <a:ea typeface="Calibri" panose="020F0502020204030204" pitchFamily="34" charset="0"/>
                <a:cs typeface="Times New Roman" panose="02020603050405020304" pitchFamily="18" charset="0"/>
              </a:rPr>
              <a:t>туристической компании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от несанкционированного доступа</a:t>
            </a:r>
            <a:endParaRPr lang="x-non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оценка, прогнозирование и выявление угроз</a:t>
            </a:r>
            <a:endParaRPr lang="x-non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разработка требований по обеспечению политики безопасности</a:t>
            </a:r>
            <a:endParaRPr lang="x-non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организация антивирусной защиты информационных ресурсов</a:t>
            </a:r>
            <a:endParaRPr lang="x-none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862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организации и объекты защиты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998333"/>
            <a:ext cx="7315200" cy="485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9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организации и объекты защиты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Объектами защиты в </a:t>
            </a:r>
            <a:r>
              <a:rPr lang="ru-RU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туристической компании будут </a:t>
            </a: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являться</a:t>
            </a:r>
            <a:r>
              <a:rPr lang="ru-RU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информация по экономическо-финансовой деятельности </a:t>
            </a:r>
            <a:r>
              <a:rPr lang="ru-RU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компании</a:t>
            </a:r>
            <a:endParaRPr lang="x-none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персональные данные работников и </a:t>
            </a:r>
            <a:r>
              <a:rPr lang="ru-RU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клиентов(туристов)</a:t>
            </a:r>
            <a:endParaRPr lang="x-none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6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угрозы и их источники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0" algn="just">
              <a:lnSpc>
                <a:spcPct val="107000"/>
              </a:lnSpc>
              <a:buNone/>
            </a:pP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Основными информационными угрозами для учебного заведения будут являться:</a:t>
            </a:r>
            <a:endParaRPr lang="x-none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/>
              <a:t>Угрозы воздействия некачественной информации (недостоверной, </a:t>
            </a:r>
            <a:r>
              <a:rPr lang="ru-RU" sz="1800" dirty="0" smtClean="0"/>
              <a:t>фальшивой) </a:t>
            </a:r>
            <a:r>
              <a:rPr lang="ru-RU" sz="1800" dirty="0"/>
              <a:t>на деятельность предприятия в целом и отдельных управленческих решений в </a:t>
            </a:r>
            <a:r>
              <a:rPr lang="ru-RU" sz="1800" dirty="0" smtClean="0"/>
              <a:t>частности 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 smtClean="0"/>
              <a:t>Угрозы </a:t>
            </a:r>
            <a:r>
              <a:rPr lang="ru-RU" sz="1800" dirty="0"/>
              <a:t>несанкционированного и неправомерного влияния посторонних лиц на информацию и информационные </a:t>
            </a:r>
            <a:r>
              <a:rPr lang="ru-RU" sz="1800" dirty="0" smtClean="0"/>
              <a:t>ресурсы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/>
              <a:t>Сбои в работе оборудования</a:t>
            </a:r>
            <a:endParaRPr lang="x-none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381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угрозы и их источники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0" algn="just">
              <a:lnSpc>
                <a:spcPct val="107000"/>
              </a:lnSpc>
              <a:buNone/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Возможные источники информационных угроз:</a:t>
            </a:r>
            <a:endParaRPr lang="x-non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обусловленные действиями субъекта (с</a:t>
            </a:r>
            <a:r>
              <a:rPr lang="x-none" dirty="0">
                <a:ea typeface="Calibri" panose="020F0502020204030204" pitchFamily="34" charset="0"/>
                <a:cs typeface="Times New Roman" panose="02020603050405020304" pitchFamily="18" charset="0"/>
              </a:rPr>
              <a:t>убъекты, действия которых могут привести к нарушению безопасности информации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x-non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обусловленные техническими средствами (напрямую зависят от техники</a:t>
            </a: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x-none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348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угроз и уязвимостей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Присутствуют следующие риски:</a:t>
            </a:r>
            <a:endParaRPr lang="x-non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нарушение уровня доступности</a:t>
            </a:r>
            <a:endParaRPr lang="x-non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нарушение конфиденциальности</a:t>
            </a:r>
            <a:endParaRPr lang="x-non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нарушение достоверности информации</a:t>
            </a:r>
            <a:endParaRPr lang="x-non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нарушение целостности информации</a:t>
            </a:r>
            <a:endParaRPr lang="x-none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275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угроз и уязвимостей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554476"/>
              </p:ext>
            </p:extLst>
          </p:nvPr>
        </p:nvGraphicFramePr>
        <p:xfrm>
          <a:off x="3869269" y="864106"/>
          <a:ext cx="7315200" cy="519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810"/>
                <a:gridCol w="6129390"/>
              </a:tblGrid>
              <a:tr h="777350">
                <a:tc>
                  <a:txBody>
                    <a:bodyPr/>
                    <a:lstStyle/>
                    <a:p>
                      <a:r>
                        <a:rPr lang="ru-RU" dirty="0" smtClean="0"/>
                        <a:t>Величина ущерба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</a:tr>
              <a:tr h="77735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Раскрытие информации принесет ничтожный моральный и финансовый</a:t>
                      </a:r>
                      <a:r>
                        <a:rPr lang="ru-RU" baseline="0" dirty="0" smtClean="0"/>
                        <a:t> ущерб</a:t>
                      </a:r>
                      <a:endParaRPr lang="ru-RU" dirty="0"/>
                    </a:p>
                  </a:txBody>
                  <a:tcPr/>
                </a:tc>
              </a:tr>
              <a:tr h="777350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Ущерб от атаки есть</a:t>
                      </a:r>
                      <a:r>
                        <a:rPr lang="en-US" dirty="0" smtClean="0"/>
                        <a:t>, </a:t>
                      </a:r>
                      <a:r>
                        <a:rPr lang="ru-RU" dirty="0" smtClean="0"/>
                        <a:t>но он незначителен</a:t>
                      </a:r>
                      <a:r>
                        <a:rPr lang="en-US" dirty="0" smtClean="0"/>
                        <a:t>, </a:t>
                      </a:r>
                      <a:r>
                        <a:rPr lang="ru-RU" dirty="0" smtClean="0"/>
                        <a:t>основные финансовые операции не затронуты</a:t>
                      </a:r>
                      <a:endParaRPr lang="ru-RU" dirty="0"/>
                    </a:p>
                  </a:txBody>
                  <a:tcPr/>
                </a:tc>
              </a:tr>
              <a:tr h="1110500"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Финансовые операции не ведутся в течение некоторого времени</a:t>
                      </a:r>
                      <a:r>
                        <a:rPr lang="en-US" dirty="0" smtClean="0"/>
                        <a:t>, </a:t>
                      </a:r>
                      <a:r>
                        <a:rPr lang="ru-RU" dirty="0" smtClean="0"/>
                        <a:t>за это время компания терпит убытки</a:t>
                      </a:r>
                      <a:r>
                        <a:rPr lang="en-US" dirty="0" smtClean="0"/>
                        <a:t>, </a:t>
                      </a:r>
                      <a:r>
                        <a:rPr lang="ru-RU" dirty="0" smtClean="0"/>
                        <a:t>но</a:t>
                      </a:r>
                      <a:r>
                        <a:rPr lang="ru-RU" baseline="0" dirty="0" smtClean="0"/>
                        <a:t> ее положение на рынке и количество клиентов изменяются минимально</a:t>
                      </a:r>
                      <a:endParaRPr lang="ru-RU" dirty="0"/>
                    </a:p>
                  </a:txBody>
                  <a:tcPr/>
                </a:tc>
              </a:tr>
              <a:tr h="450370"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Значительные</a:t>
                      </a:r>
                      <a:r>
                        <a:rPr lang="ru-RU" baseline="0" dirty="0" smtClean="0"/>
                        <a:t> потери на рынке</a:t>
                      </a:r>
                      <a:endParaRPr lang="ru-RU" dirty="0"/>
                    </a:p>
                  </a:txBody>
                  <a:tcPr/>
                </a:tc>
              </a:tr>
              <a:tr h="777350"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Потери очень значительные</a:t>
                      </a:r>
                      <a:r>
                        <a:rPr lang="en-US" dirty="0" smtClean="0"/>
                        <a:t>, </a:t>
                      </a:r>
                      <a:r>
                        <a:rPr lang="ru-RU" dirty="0" smtClean="0"/>
                        <a:t>компания теряет свое</a:t>
                      </a:r>
                      <a:r>
                        <a:rPr lang="ru-RU" baseline="0" dirty="0" smtClean="0"/>
                        <a:t> положение на рынке</a:t>
                      </a:r>
                      <a:endParaRPr lang="ru-RU" dirty="0"/>
                    </a:p>
                  </a:txBody>
                  <a:tcPr/>
                </a:tc>
              </a:tr>
              <a:tr h="450370"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Компания прекращает свое существование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673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угроз и уязвимостей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338690"/>
              </p:ext>
            </p:extLst>
          </p:nvPr>
        </p:nvGraphicFramePr>
        <p:xfrm>
          <a:off x="3704535" y="729761"/>
          <a:ext cx="7628750" cy="5345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888"/>
                <a:gridCol w="1302748"/>
                <a:gridCol w="1986318"/>
                <a:gridCol w="1669796"/>
              </a:tblGrid>
              <a:tr h="444962"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 атаки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Ущерб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Вероятность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Риск</a:t>
                      </a:r>
                      <a:endParaRPr lang="ru-RU" dirty="0"/>
                    </a:p>
                  </a:txBody>
                  <a:tcPr/>
                </a:tc>
              </a:tr>
              <a:tr h="451142">
                <a:tc>
                  <a:txBody>
                    <a:bodyPr/>
                    <a:lstStyle/>
                    <a:p>
                      <a:r>
                        <a:rPr lang="ru-RU" dirty="0" smtClean="0"/>
                        <a:t>Спам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0,4</a:t>
                      </a:r>
                      <a:endParaRPr lang="ru-RU" dirty="0"/>
                    </a:p>
                  </a:txBody>
                  <a:tcPr/>
                </a:tc>
              </a:tr>
              <a:tr h="778683">
                <a:tc>
                  <a:txBody>
                    <a:bodyPr/>
                    <a:lstStyle/>
                    <a:p>
                      <a:r>
                        <a:rPr lang="ru-RU" dirty="0" smtClean="0"/>
                        <a:t>Копирование жесткого диска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0,3</a:t>
                      </a:r>
                      <a:endParaRPr lang="ru-RU" dirty="0"/>
                    </a:p>
                  </a:txBody>
                  <a:tcPr/>
                </a:tc>
              </a:tr>
              <a:tr h="1779848">
                <a:tc>
                  <a:txBody>
                    <a:bodyPr/>
                    <a:lstStyle/>
                    <a:p>
                      <a:r>
                        <a:rPr lang="ru-RU" dirty="0" smtClean="0"/>
                        <a:t>Утечка персональных данных сотрудников или</a:t>
                      </a:r>
                      <a:r>
                        <a:rPr lang="ru-RU" baseline="0" dirty="0" smtClean="0"/>
                        <a:t> клиентов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0,4</a:t>
                      </a:r>
                      <a:endParaRPr lang="ru-RU" dirty="0"/>
                    </a:p>
                  </a:txBody>
                  <a:tcPr/>
                </a:tc>
              </a:tr>
              <a:tr h="1112405">
                <a:tc>
                  <a:txBody>
                    <a:bodyPr/>
                    <a:lstStyle/>
                    <a:p>
                      <a:r>
                        <a:rPr lang="ru-RU" dirty="0" smtClean="0"/>
                        <a:t>Непреднамеренное искажение информации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0,8</a:t>
                      </a:r>
                      <a:endParaRPr lang="ru-RU" dirty="0"/>
                    </a:p>
                  </a:txBody>
                  <a:tcPr/>
                </a:tc>
              </a:tr>
              <a:tr h="778683">
                <a:tc>
                  <a:txBody>
                    <a:bodyPr/>
                    <a:lstStyle/>
                    <a:p>
                      <a:r>
                        <a:rPr lang="ru-RU" dirty="0" smtClean="0"/>
                        <a:t>Неавторизированный доступ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0,5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462892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а">
  <a:themeElements>
    <a:clrScheme name="Зеленый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Рам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207</TotalTime>
  <Words>464</Words>
  <Application>Microsoft Office PowerPoint</Application>
  <PresentationFormat>Широкоэкранный</PresentationFormat>
  <Paragraphs>92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Calibri</vt:lpstr>
      <vt:lpstr>Corbel</vt:lpstr>
      <vt:lpstr>Symbol</vt:lpstr>
      <vt:lpstr>Times New Roman</vt:lpstr>
      <vt:lpstr>Wingdings 2</vt:lpstr>
      <vt:lpstr>Рама</vt:lpstr>
      <vt:lpstr>Лабораторная работа №1</vt:lpstr>
      <vt:lpstr>Обоснование актуальности, цели и задачи</vt:lpstr>
      <vt:lpstr>Структура организации и объекты защиты</vt:lpstr>
      <vt:lpstr>Структура организации и объекты защиты</vt:lpstr>
      <vt:lpstr>Основные угрозы и их источники</vt:lpstr>
      <vt:lpstr>Основные угрозы и их источники</vt:lpstr>
      <vt:lpstr>Оценка угроз и уязвимостей</vt:lpstr>
      <vt:lpstr>Оценка угроз и уязвимостей</vt:lpstr>
      <vt:lpstr>Оценка угроз и уязвимостей</vt:lpstr>
      <vt:lpstr>Меры, методы и средства обеспечения требуемого уровня безопасности</vt:lpstr>
      <vt:lpstr>Меры, методы и средства обеспечения требуемого уровня безопасности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Ильюха</dc:creator>
  <cp:lastModifiedBy>Ильюха</cp:lastModifiedBy>
  <cp:revision>13</cp:revision>
  <dcterms:created xsi:type="dcterms:W3CDTF">2023-02-21T16:14:20Z</dcterms:created>
  <dcterms:modified xsi:type="dcterms:W3CDTF">2023-02-22T05:33:18Z</dcterms:modified>
</cp:coreProperties>
</file>