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307" r:id="rId6"/>
    <p:sldId id="308" r:id="rId7"/>
    <p:sldId id="260" r:id="rId8"/>
    <p:sldId id="309" r:id="rId9"/>
    <p:sldId id="310" r:id="rId10"/>
    <p:sldId id="259" r:id="rId11"/>
    <p:sldId id="261" r:id="rId12"/>
    <p:sldId id="285" r:id="rId1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1B6FB-F564-4E72-B6BA-5453388087E9}">
  <a:tblStyle styleId="{4F11B6FB-F564-4E72-B6BA-545338808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0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01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11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9" r:id="rId6"/>
    <p:sldLayoutId id="2147483660" r:id="rId7"/>
    <p:sldLayoutId id="2147483665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161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4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709466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BÁO CÁO LAB 1 ECE319K</a:t>
            </a:r>
            <a:endParaRPr sz="40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43C055-3F4C-7FF9-B150-A5FED2069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55" y="834239"/>
            <a:ext cx="7262489" cy="34750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2416" name="Google Shape;2416;p64"/>
          <p:cNvGrpSpPr/>
          <p:nvPr/>
        </p:nvGrpSpPr>
        <p:grpSpPr>
          <a:xfrm>
            <a:off x="3450902" y="2599336"/>
            <a:ext cx="597900" cy="385800"/>
            <a:chOff x="2289878" y="3082512"/>
            <a:chExt cx="597900" cy="385800"/>
          </a:xfrm>
        </p:grpSpPr>
        <p:sp>
          <p:nvSpPr>
            <p:cNvPr id="2417" name="Google Shape;2417;p64"/>
            <p:cNvSpPr/>
            <p:nvPr/>
          </p:nvSpPr>
          <p:spPr>
            <a:xfrm>
              <a:off x="2447030" y="3130409"/>
              <a:ext cx="282876" cy="28321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64"/>
          <p:cNvGrpSpPr/>
          <p:nvPr/>
        </p:nvGrpSpPr>
        <p:grpSpPr>
          <a:xfrm>
            <a:off x="2662601" y="2599336"/>
            <a:ext cx="597900" cy="385800"/>
            <a:chOff x="1501577" y="3082512"/>
            <a:chExt cx="597900" cy="385800"/>
          </a:xfrm>
        </p:grpSpPr>
        <p:grpSp>
          <p:nvGrpSpPr>
            <p:cNvPr id="2420" name="Google Shape;2420;p64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2421" name="Google Shape;2421;p64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5" name="Google Shape;2425;p64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64"/>
          <p:cNvGrpSpPr/>
          <p:nvPr/>
        </p:nvGrpSpPr>
        <p:grpSpPr>
          <a:xfrm>
            <a:off x="1874299" y="2599336"/>
            <a:ext cx="597900" cy="385800"/>
            <a:chOff x="713275" y="3082512"/>
            <a:chExt cx="597900" cy="385800"/>
          </a:xfrm>
        </p:grpSpPr>
        <p:grpSp>
          <p:nvGrpSpPr>
            <p:cNvPr id="2427" name="Google Shape;2427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8" name="Google Shape;2428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2" name="Google Shape;2432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41459" y="4035592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F4DF6B-634C-A55A-4A8C-F0C89380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86" y="3213047"/>
            <a:ext cx="6081287" cy="7392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504409" y="226485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EID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6868042" y="128957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3986510" y="1395933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5460830" y="325084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3852695" y="196238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SPECS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6526068" y="218180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code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5251192" y="3818394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10" name="Google Shape;1475;p37">
            <a:extLst>
              <a:ext uri="{FF2B5EF4-FFF2-40B4-BE49-F238E27FC236}">
                <a16:creationId xmlns:a16="http://schemas.microsoft.com/office/drawing/2014/main" id="{05708832-A729-2654-88AE-38FF59959ED3}"/>
              </a:ext>
            </a:extLst>
          </p:cNvPr>
          <p:cNvSpPr txBox="1">
            <a:spLocks/>
          </p:cNvSpPr>
          <p:nvPr/>
        </p:nvSpPr>
        <p:spPr>
          <a:xfrm>
            <a:off x="2190498" y="326432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1" name="Google Shape;1477;p37">
            <a:extLst>
              <a:ext uri="{FF2B5EF4-FFF2-40B4-BE49-F238E27FC236}">
                <a16:creationId xmlns:a16="http://schemas.microsoft.com/office/drawing/2014/main" id="{D7F53807-062E-0D4A-0851-7355508042D5}"/>
              </a:ext>
            </a:extLst>
          </p:cNvPr>
          <p:cNvSpPr txBox="1">
            <a:spLocks/>
          </p:cNvSpPr>
          <p:nvPr/>
        </p:nvSpPr>
        <p:spPr>
          <a:xfrm>
            <a:off x="1631148" y="3838229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thích</a:t>
            </a:r>
            <a:r>
              <a:rPr lang="en-GB" dirty="0"/>
              <a:t>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667961" y="267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578751" y="3129210"/>
            <a:ext cx="7704000" cy="9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2060"/>
                </a:solidFill>
                <a:latin typeface="IBM Plex Mono" panose="020F0502020204030204" pitchFamily="49" charset="0"/>
              </a:rPr>
              <a:t>EID = 20213698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Implement </a:t>
            </a:r>
            <a:r>
              <a:rPr lang="en" u="sng" dirty="0">
                <a:solidFill>
                  <a:schemeClr val="dk1"/>
                </a:solidFill>
              </a:rPr>
              <a:t>odd</a:t>
            </a:r>
            <a:r>
              <a:rPr lang="en" dirty="0">
                <a:solidFill>
                  <a:schemeClr val="dk1"/>
                </a:solidFill>
              </a:rPr>
              <a:t> parity using switches on </a:t>
            </a:r>
            <a:r>
              <a:rPr lang="en" u="sng" dirty="0">
                <a:solidFill>
                  <a:schemeClr val="dk1"/>
                </a:solidFill>
              </a:rPr>
              <a:t>PE2, PE1, PE0</a:t>
            </a:r>
            <a:r>
              <a:rPr lang="en" dirty="0">
                <a:solidFill>
                  <a:schemeClr val="dk1"/>
                </a:solidFill>
              </a:rPr>
              <a:t> and LED on </a:t>
            </a:r>
            <a:r>
              <a:rPr lang="en" u="sng" dirty="0">
                <a:solidFill>
                  <a:schemeClr val="dk1"/>
                </a:solidFill>
              </a:rPr>
              <a:t>PE5</a:t>
            </a:r>
            <a:endParaRPr u="sng" dirty="0">
              <a:solidFill>
                <a:schemeClr val="dk1"/>
              </a:solidFill>
            </a:endParaRPr>
          </a:p>
        </p:txBody>
      </p:sp>
      <p:graphicFrame>
        <p:nvGraphicFramePr>
          <p:cNvPr id="1460" name="Google Shape;1460;p36"/>
          <p:cNvGraphicFramePr/>
          <p:nvPr>
            <p:extLst>
              <p:ext uri="{D42A27DB-BD31-4B8C-83A1-F6EECF244321}">
                <p14:modId xmlns:p14="http://schemas.microsoft.com/office/powerpoint/2010/main" val="969428454"/>
              </p:ext>
            </p:extLst>
          </p:nvPr>
        </p:nvGraphicFramePr>
        <p:xfrm>
          <a:off x="1196896" y="1397620"/>
          <a:ext cx="3694772" cy="1174130"/>
        </p:xfrm>
        <a:graphic>
          <a:graphicData uri="http://schemas.openxmlformats.org/drawingml/2006/table">
            <a:tbl>
              <a:tblPr>
                <a:noFill/>
                <a:tableStyleId>{4F11B6FB-F564-4E72-B6BA-5453388087E9}</a:tableStyleId>
              </a:tblPr>
              <a:tblGrid>
                <a:gridCol w="240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IBM Plex Mono"/>
                        </a:rPr>
                        <a:t>Nguyễn Văn Đức</a:t>
                      </a:r>
                      <a:endParaRPr dirty="0"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ym typeface="Poppins"/>
                        </a:rPr>
                        <a:t>20213698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IBM Plex Mono"/>
                        </a:rPr>
                        <a:t>Lê Đức Anh</a:t>
                      </a:r>
                      <a:endParaRPr dirty="0"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ym typeface="Poppins"/>
                        </a:rPr>
                        <a:t>20213687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IBM Plex Mono"/>
                        </a:rPr>
                        <a:t>Đỗ Trang Đức Duy</a:t>
                      </a:r>
                      <a:endParaRPr dirty="0"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ym typeface="Poppins"/>
                        </a:rPr>
                        <a:t>20213692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330978" y="1811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SPECS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5331857" y="1844626"/>
            <a:ext cx="3812143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1 </a:t>
            </a:r>
            <a:r>
              <a:rPr lang="en-GB" dirty="0" err="1">
                <a:latin typeface="+mj-lt"/>
              </a:rPr>
              <a:t>đầu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ra</a:t>
            </a:r>
            <a:r>
              <a:rPr lang="en-GB" dirty="0">
                <a:latin typeface="+mj-lt"/>
              </a:rPr>
              <a:t> (LED)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+mj-lt"/>
              </a:rPr>
              <a:t>Nếu</a:t>
            </a:r>
            <a:r>
              <a:rPr lang="en-GB" dirty="0">
                <a:latin typeface="+mj-lt"/>
              </a:rPr>
              <a:t> output = 1: LED </a:t>
            </a:r>
            <a:r>
              <a:rPr lang="en-GB" dirty="0" err="1">
                <a:latin typeface="+mj-lt"/>
              </a:rPr>
              <a:t>bật</a:t>
            </a:r>
            <a:endParaRPr lang="en-GB" dirty="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      </a:t>
            </a:r>
            <a:r>
              <a:rPr lang="en-GB" dirty="0" err="1">
                <a:latin typeface="+mj-lt"/>
              </a:rPr>
              <a:t>Nếu</a:t>
            </a:r>
            <a:r>
              <a:rPr lang="en-GB" dirty="0">
                <a:latin typeface="+mj-lt"/>
              </a:rPr>
              <a:t> output = 0: LED </a:t>
            </a:r>
            <a:r>
              <a:rPr lang="en-GB" dirty="0" err="1">
                <a:latin typeface="+mj-lt"/>
              </a:rPr>
              <a:t>tắt</a:t>
            </a:r>
            <a:endParaRPr dirty="0">
              <a:latin typeface="+mj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526114" y="1844626"/>
            <a:ext cx="3759743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+mj-lt"/>
              </a:rPr>
              <a:t>3 đầu vào(Key2, Key1, Key0), coi như một giá trị 3-bit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+mj-lt"/>
              </a:rPr>
              <a:t>Nếu input switch được nhấn thì bit tương ứng là 1, ngược lại là 0</a:t>
            </a:r>
            <a:endParaRPr dirty="0">
              <a:latin typeface="+mj-lt"/>
            </a:endParaRPr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6067779" y="143405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781718" y="15206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grpSp>
        <p:nvGrpSpPr>
          <p:cNvPr id="1640" name="Google Shape;1640;p41"/>
          <p:cNvGrpSpPr/>
          <p:nvPr/>
        </p:nvGrpSpPr>
        <p:grpSpPr>
          <a:xfrm>
            <a:off x="6165624" y="945854"/>
            <a:ext cx="336779" cy="341145"/>
            <a:chOff x="3906683" y="713190"/>
            <a:chExt cx="470494" cy="476593"/>
          </a:xfrm>
        </p:grpSpPr>
        <p:sp>
          <p:nvSpPr>
            <p:cNvPr id="1641" name="Google Shape;1641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1879574" y="1032491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98AA1E06-F254-98C9-76E8-0021272AE841}"/>
              </a:ext>
            </a:extLst>
          </p:cNvPr>
          <p:cNvSpPr txBox="1">
            <a:spLocks/>
          </p:cNvSpPr>
          <p:nvPr/>
        </p:nvSpPr>
        <p:spPr>
          <a:xfrm>
            <a:off x="650636" y="3902797"/>
            <a:ext cx="8676244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Odd parity rule: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Key2, Key1, Key0, LED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luôn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bit 1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lẻ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bit 0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lẻ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dirty="0">
              <a:latin typeface="+mj-lt"/>
            </a:endParaRPr>
          </a:p>
        </p:txBody>
      </p:sp>
      <p:grpSp>
        <p:nvGrpSpPr>
          <p:cNvPr id="11" name="Google Shape;1523;p38">
            <a:extLst>
              <a:ext uri="{FF2B5EF4-FFF2-40B4-BE49-F238E27FC236}">
                <a16:creationId xmlns:a16="http://schemas.microsoft.com/office/drawing/2014/main" id="{59CE8023-E476-4F32-F9E2-EFE26647CB4F}"/>
              </a:ext>
            </a:extLst>
          </p:cNvPr>
          <p:cNvGrpSpPr/>
          <p:nvPr/>
        </p:nvGrpSpPr>
        <p:grpSpPr>
          <a:xfrm rot="10800000">
            <a:off x="550795" y="3853506"/>
            <a:ext cx="8088039" cy="167506"/>
            <a:chOff x="796100" y="3019701"/>
            <a:chExt cx="4558967" cy="134100"/>
          </a:xfrm>
        </p:grpSpPr>
        <p:sp>
          <p:nvSpPr>
            <p:cNvPr id="12" name="Google Shape;1524;p38">
              <a:extLst>
                <a:ext uri="{FF2B5EF4-FFF2-40B4-BE49-F238E27FC236}">
                  <a16:creationId xmlns:a16="http://schemas.microsoft.com/office/drawing/2014/main" id="{419612C0-257C-AE85-F8E0-18FBCD0D1EB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525;p38">
              <a:extLst>
                <a:ext uri="{FF2B5EF4-FFF2-40B4-BE49-F238E27FC236}">
                  <a16:creationId xmlns:a16="http://schemas.microsoft.com/office/drawing/2014/main" id="{85A1B572-26C3-4CED-4E7C-C7DAA3EC9A2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526;p38">
              <a:extLst>
                <a:ext uri="{FF2B5EF4-FFF2-40B4-BE49-F238E27FC236}">
                  <a16:creationId xmlns:a16="http://schemas.microsoft.com/office/drawing/2014/main" id="{0C6FFCCB-DBE3-887D-9AC8-3C3EB805C00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23;p38">
            <a:extLst>
              <a:ext uri="{FF2B5EF4-FFF2-40B4-BE49-F238E27FC236}">
                <a16:creationId xmlns:a16="http://schemas.microsoft.com/office/drawing/2014/main" id="{2FAA322B-0EF7-75DC-6F9A-2A6189654F55}"/>
              </a:ext>
            </a:extLst>
          </p:cNvPr>
          <p:cNvGrpSpPr/>
          <p:nvPr/>
        </p:nvGrpSpPr>
        <p:grpSpPr>
          <a:xfrm>
            <a:off x="527980" y="4431890"/>
            <a:ext cx="8088039" cy="167506"/>
            <a:chOff x="796100" y="3019701"/>
            <a:chExt cx="4558967" cy="134100"/>
          </a:xfrm>
        </p:grpSpPr>
        <p:sp>
          <p:nvSpPr>
            <p:cNvPr id="16" name="Google Shape;1524;p38">
              <a:extLst>
                <a:ext uri="{FF2B5EF4-FFF2-40B4-BE49-F238E27FC236}">
                  <a16:creationId xmlns:a16="http://schemas.microsoft.com/office/drawing/2014/main" id="{9C2B7025-DBBF-3343-95A5-96204D62D532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525;p38">
              <a:extLst>
                <a:ext uri="{FF2B5EF4-FFF2-40B4-BE49-F238E27FC236}">
                  <a16:creationId xmlns:a16="http://schemas.microsoft.com/office/drawing/2014/main" id="{4CD0C02D-3A7E-193A-2598-01FEE4FE716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526;p38">
              <a:extLst>
                <a:ext uri="{FF2B5EF4-FFF2-40B4-BE49-F238E27FC236}">
                  <a16:creationId xmlns:a16="http://schemas.microsoft.com/office/drawing/2014/main" id="{00844503-E683-4206-0FF2-6D3793051F07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" grpId="0" build="p"/>
      <p:bldP spid="1637" grpId="0" build="p"/>
      <p:bldP spid="1638" grpId="0" build="p"/>
      <p:bldP spid="1639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323760" y="1397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SPECS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7DFFCD-2D8E-5680-F098-6FED0FC4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" y="1083945"/>
            <a:ext cx="2209800" cy="3295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D5E5C6-605C-173E-B742-EF1B5BAFF925}"/>
              </a:ext>
            </a:extLst>
          </p:cNvPr>
          <p:cNvSpPr txBox="1"/>
          <p:nvPr/>
        </p:nvSpPr>
        <p:spPr>
          <a:xfrm>
            <a:off x="4457579" y="3486316"/>
            <a:ext cx="6858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 = A</a:t>
            </a:r>
            <a:r>
              <a:rPr lang="en-GB" dirty="0">
                <a:latin typeface="Times New Roman" panose="02020603050405020304" pitchFamily="18" charset="0"/>
              </a:rPr>
              <a:t>’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B’C</a:t>
            </a:r>
            <a:r>
              <a:rPr lang="en-GB" dirty="0">
                <a:latin typeface="Times New Roman" panose="02020603050405020304" pitchFamily="18" charset="0"/>
              </a:rPr>
              <a:t>’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A’BC + AB’C + ABC’</a:t>
            </a:r>
          </a:p>
          <a:p>
            <a:r>
              <a:rPr lang="en-GB" dirty="0">
                <a:latin typeface="Times New Roman" panose="02020603050405020304" pitchFamily="18" charset="0"/>
              </a:rPr>
              <a:t>y = C.(A⊕B) + C’.(A⊕B)’</a:t>
            </a:r>
          </a:p>
          <a:p>
            <a:r>
              <a:rPr lang="en-GB" dirty="0">
                <a:latin typeface="Times New Roman" panose="02020603050405020304" pitchFamily="18" charset="0"/>
              </a:rPr>
              <a:t>y = (A⊕B⊕C)’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D386D3-D72F-E47C-D299-990930AD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39" y="1083945"/>
            <a:ext cx="1394581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989890-20E8-EEC3-74D3-A99B1FD7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0" y="361205"/>
            <a:ext cx="2442300" cy="572700"/>
          </a:xfrm>
        </p:spPr>
        <p:txBody>
          <a:bodyPr/>
          <a:lstStyle/>
          <a:p>
            <a:r>
              <a:rPr lang="en-GB" dirty="0"/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0DE1-27AE-1286-3DCA-6C01090A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67" y="0"/>
            <a:ext cx="5075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31380" y="208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code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55942" y="1543948"/>
            <a:ext cx="7579438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Function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oddParity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(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inputA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inputB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inputC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count = 0, output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if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inputA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== 1: count 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if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inputB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== 1: count 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if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inputC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== 1: count ++                                 //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Đếm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số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bit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Söhne Mono"/>
              </a:rPr>
              <a:t>if count % 2 == 0: output = 1                        // </a:t>
            </a:r>
            <a:r>
              <a:rPr lang="en-GB" dirty="0" err="1">
                <a:solidFill>
                  <a:schemeClr val="tx1"/>
                </a:solidFill>
                <a:latin typeface="Söhne Mono"/>
              </a:rPr>
              <a:t>Số</a:t>
            </a:r>
            <a:r>
              <a:rPr lang="en-GB" dirty="0">
                <a:solidFill>
                  <a:schemeClr val="tx1"/>
                </a:solidFill>
                <a:latin typeface="Söhne Mono"/>
              </a:rPr>
              <a:t> bit 1 </a:t>
            </a:r>
            <a:r>
              <a:rPr lang="en-GB" dirty="0" err="1">
                <a:solidFill>
                  <a:schemeClr val="tx1"/>
                </a:solidFill>
                <a:latin typeface="Söhne Mono"/>
              </a:rPr>
              <a:t>chẵn</a:t>
            </a:r>
            <a:endParaRPr lang="en-GB" dirty="0">
              <a:solidFill>
                <a:schemeClr val="tx1"/>
              </a:solidFill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Söhne Mono"/>
              </a:rPr>
              <a:t>else output = 0                                                // </a:t>
            </a:r>
            <a:r>
              <a:rPr lang="en-GB" dirty="0" err="1">
                <a:solidFill>
                  <a:schemeClr val="tx1"/>
                </a:solidFill>
                <a:latin typeface="Söhne Mono"/>
              </a:rPr>
              <a:t>Số</a:t>
            </a:r>
            <a:r>
              <a:rPr lang="en-GB" dirty="0">
                <a:solidFill>
                  <a:schemeClr val="tx1"/>
                </a:solidFill>
                <a:latin typeface="Söhne Mono"/>
              </a:rPr>
              <a:t> bit 1 </a:t>
            </a:r>
            <a:r>
              <a:rPr lang="en-GB" dirty="0" err="1">
                <a:solidFill>
                  <a:schemeClr val="tx1"/>
                </a:solidFill>
                <a:latin typeface="Söhne Mono"/>
              </a:rPr>
              <a:t>lẻ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93445" y="44218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31380" y="208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Lab1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31379" y="769923"/>
            <a:ext cx="8671371" cy="4277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Lab1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;initialization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LDR R0,=SYSCTL_RCGCGPIO_R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MOV R1,#0x10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STR R1,[R0]                                               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Bật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clock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cho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Port E: 0x10 = 010000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LDR R0, =GPIO_PORTE_DIR_R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MOV R1,#0x20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STR R1,[R0]			;Set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chân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input, output: 0x20 = 0010 0000 (Output PE5)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LDR R0, =GPIO_PORTE_DEN_R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MOV R1,#0x27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STR R1,[R0]			;Enable PE5, PE0, PE1, PE2: 0x27 = 0010 0111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	LDR R0,=GPIO_PORTE_DATA_R	;Load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giá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trị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của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địa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chỉ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port data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 Mono"/>
              </a:rPr>
              <a:t>vào</a:t>
            </a:r>
            <a:r>
              <a:rPr lang="en-GB" b="0" i="0" dirty="0">
                <a:solidFill>
                  <a:schemeClr val="tx1"/>
                </a:solidFill>
                <a:effectLst/>
                <a:latin typeface="Söhne Mono"/>
              </a:rPr>
              <a:t> R0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AC0BD-3971-D93A-729E-3E52DCE8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22" y="579863"/>
            <a:ext cx="4187876" cy="1193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96470-0FBF-FC6E-A830-5C8A85E4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684" y="2288345"/>
            <a:ext cx="2571521" cy="566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C52A8-8011-3427-C2D6-31693267E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791" y="3170451"/>
            <a:ext cx="2907414" cy="592007"/>
          </a:xfrm>
          <a:prstGeom prst="rect">
            <a:avLst/>
          </a:prstGeom>
        </p:spPr>
      </p:pic>
      <p:grpSp>
        <p:nvGrpSpPr>
          <p:cNvPr id="8" name="Google Shape;1523;p38">
            <a:extLst>
              <a:ext uri="{FF2B5EF4-FFF2-40B4-BE49-F238E27FC236}">
                <a16:creationId xmlns:a16="http://schemas.microsoft.com/office/drawing/2014/main" id="{7B5A7335-3B3E-AA9A-8342-7B8323B5C0A2}"/>
              </a:ext>
            </a:extLst>
          </p:cNvPr>
          <p:cNvGrpSpPr/>
          <p:nvPr/>
        </p:nvGrpSpPr>
        <p:grpSpPr>
          <a:xfrm>
            <a:off x="108097" y="2089051"/>
            <a:ext cx="9035903" cy="189861"/>
            <a:chOff x="796100" y="3019701"/>
            <a:chExt cx="4558967" cy="134100"/>
          </a:xfrm>
        </p:grpSpPr>
        <p:sp>
          <p:nvSpPr>
            <p:cNvPr id="9" name="Google Shape;1524;p38">
              <a:extLst>
                <a:ext uri="{FF2B5EF4-FFF2-40B4-BE49-F238E27FC236}">
                  <a16:creationId xmlns:a16="http://schemas.microsoft.com/office/drawing/2014/main" id="{9E1FB849-56F8-EA52-58F9-991D1EDC2355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525;p38">
              <a:extLst>
                <a:ext uri="{FF2B5EF4-FFF2-40B4-BE49-F238E27FC236}">
                  <a16:creationId xmlns:a16="http://schemas.microsoft.com/office/drawing/2014/main" id="{FAF87EE1-2015-6E3D-4668-112BB6D215C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526;p38">
              <a:extLst>
                <a:ext uri="{FF2B5EF4-FFF2-40B4-BE49-F238E27FC236}">
                  <a16:creationId xmlns:a16="http://schemas.microsoft.com/office/drawing/2014/main" id="{20D293A1-F625-294F-4F0F-4EB5EA0AD1E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523;p38">
            <a:extLst>
              <a:ext uri="{FF2B5EF4-FFF2-40B4-BE49-F238E27FC236}">
                <a16:creationId xmlns:a16="http://schemas.microsoft.com/office/drawing/2014/main" id="{1A2B5BA8-A003-6450-C702-D5FB6280A4D7}"/>
              </a:ext>
            </a:extLst>
          </p:cNvPr>
          <p:cNvGrpSpPr/>
          <p:nvPr/>
        </p:nvGrpSpPr>
        <p:grpSpPr>
          <a:xfrm>
            <a:off x="108097" y="3067327"/>
            <a:ext cx="9035903" cy="189861"/>
            <a:chOff x="796100" y="3019701"/>
            <a:chExt cx="4558967" cy="134100"/>
          </a:xfrm>
        </p:grpSpPr>
        <p:sp>
          <p:nvSpPr>
            <p:cNvPr id="13" name="Google Shape;1524;p38">
              <a:extLst>
                <a:ext uri="{FF2B5EF4-FFF2-40B4-BE49-F238E27FC236}">
                  <a16:creationId xmlns:a16="http://schemas.microsoft.com/office/drawing/2014/main" id="{66395166-A321-9105-354D-E97CB07F9470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525;p38">
              <a:extLst>
                <a:ext uri="{FF2B5EF4-FFF2-40B4-BE49-F238E27FC236}">
                  <a16:creationId xmlns:a16="http://schemas.microsoft.com/office/drawing/2014/main" id="{A07DB843-3884-04D7-4157-20213177B20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26;p38">
              <a:extLst>
                <a:ext uri="{FF2B5EF4-FFF2-40B4-BE49-F238E27FC236}">
                  <a16:creationId xmlns:a16="http://schemas.microsoft.com/office/drawing/2014/main" id="{88739138-53D3-876F-39CF-CE07A95D801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35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31380" y="208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Lab1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249603" y="694924"/>
            <a:ext cx="9444523" cy="444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;main program loop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    	LDR R1, [R0]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AND R1,R1,#0x01		;Load giá trị R0 vào R1, lấy giá trị Key1 (PE0) vào R1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LDR R2, [R0]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AND R2,R2,#0x02</a:t>
            </a:r>
          </a:p>
          <a:p>
            <a:pPr marL="0" indent="0">
              <a:lnSpc>
                <a:spcPct val="100000"/>
              </a:lnSpc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LSR R2,R2,#0x01   		; Load giá trị R0 vào R2, lấy giá trị Key2 (PE1) vào R2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chemeClr val="tx1"/>
              </a:solidFill>
              <a:effectLst/>
              <a:latin typeface="Söhne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LDR R3, [R0]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AND R3,R3,#0x04</a:t>
            </a:r>
          </a:p>
          <a:p>
            <a:pPr marL="0" indent="0">
              <a:lnSpc>
                <a:spcPct val="100000"/>
              </a:lnSpc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LSR R3,R3,#0x02		;  Load giá trị R0 vào R3, lấy giá trị Key3 (PE2) vào R3	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EOR R4,R1,R2		;R4 = R1 XOR R2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EOR R4,R4,R3		;R4 = R1 XOR R2 XOR R3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MOV R5,#0x01 		;R5 =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EOR R4,R4,R5		;R4 = R4 XOR R5 (lay duoc nghich dao cua R4)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LSL R4,R4,#0x05		 ;Luu gia tri R4 vao PE5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	STR R4,[R0]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Söhne Mono"/>
              </a:rPr>
              <a:t>    B    loop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2744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620</Words>
  <Application>Microsoft Office PowerPoint</Application>
  <PresentationFormat>On-screen Show (16:9)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IBM Plex Mono</vt:lpstr>
      <vt:lpstr>Times New Roman</vt:lpstr>
      <vt:lpstr>Arial</vt:lpstr>
      <vt:lpstr>Söhne Mono</vt:lpstr>
      <vt:lpstr>Source Code Pro</vt:lpstr>
      <vt:lpstr>Roboto Condensed Light</vt:lpstr>
      <vt:lpstr>Poppins</vt:lpstr>
      <vt:lpstr>Introduction to Coding Workshop by Slidesgo</vt:lpstr>
      <vt:lpstr>BÁO CÁO LAB 1 ECE319K</vt:lpstr>
      <vt:lpstr>Table of contents</vt:lpstr>
      <vt:lpstr>Thành viên</vt:lpstr>
      <vt:lpstr>SPECS</vt:lpstr>
      <vt:lpstr>SPECS</vt:lpstr>
      <vt:lpstr>Flowchart</vt:lpstr>
      <vt:lpstr>Pseudo code</vt:lpstr>
      <vt:lpstr>Code Lab1</vt:lpstr>
      <vt:lpstr>Code Lab1</vt:lpstr>
      <vt:lpstr>05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LAB 1 ECE319K</dc:title>
  <cp:lastModifiedBy>Nguyen Van Duc 20213698</cp:lastModifiedBy>
  <cp:revision>5</cp:revision>
  <dcterms:modified xsi:type="dcterms:W3CDTF">2023-11-26T08:25:45Z</dcterms:modified>
</cp:coreProperties>
</file>