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72" r:id="rId7"/>
    <p:sldId id="273" r:id="rId8"/>
    <p:sldId id="270" r:id="rId9"/>
    <p:sldId id="259" r:id="rId10"/>
    <p:sldId id="262" r:id="rId11"/>
    <p:sldId id="261" r:id="rId12"/>
    <p:sldId id="263" r:id="rId13"/>
    <p:sldId id="274" r:id="rId14"/>
    <p:sldId id="275" r:id="rId15"/>
    <p:sldId id="271" r:id="rId16"/>
    <p:sldId id="276" r:id="rId17"/>
    <p:sldId id="277" r:id="rId18"/>
    <p:sldId id="279" r:id="rId19"/>
    <p:sldId id="265" r:id="rId20"/>
    <p:sldId id="278" r:id="rId21"/>
  </p:sldIdLst>
  <p:sldSz cx="12188825" cy="6858000"/>
  <p:notesSz cx="6858000" cy="9144000"/>
  <p:defaultTextStyle>
    <a:defPPr rtl="0">
      <a:defRPr lang="ro-ro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087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ro" dirty="0"/>
            <a:t>Preluare țară nouă și introducere în listă.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ro" dirty="0"/>
            <a:t>Verificare prezență țară nouă în lista de vecini a țărilor deja existente/verificare prezenței țărilor existente deja în lista de vecini a noii țări.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ro" dirty="0"/>
            <a:t>Salvare date într-o structură auxiliară pentru seliarizare.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220667EB-7A5C-4EA9-99D4-0E30A089AE46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E8F4615-0112-44D3-A508-ED8F9011EB8A}" type="pres">
      <dgm:prSet presAssocID="{CD7942A0-B7D2-4B14-8FEA-55FC702F5BE7}" presName="ThreeNodes_2" presStyleLbl="node1" presStyleIdx="1" presStyleCnt="3" custLinFactNeighborX="0" custLinFactNeighborY="1153">
        <dgm:presLayoutVars>
          <dgm:bulletEnabled val="1"/>
        </dgm:presLayoutVars>
      </dgm:prSet>
      <dgm:spPr/>
    </dgm:pt>
    <dgm:pt modelId="{227983A4-7694-4DB2-8ADB-03C8834387D3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5C4F53F3-3A5B-4BD7-AD9C-7F581284DC3C}" type="pres">
      <dgm:prSet presAssocID="{CD7942A0-B7D2-4B14-8FEA-55FC702F5BE7}" presName="ThreeConn_1-2" presStyleLbl="fgAccFollowNode1" presStyleIdx="0" presStyleCnt="2" custLinFactNeighborX="45501" custLinFactNeighborY="-1559">
        <dgm:presLayoutVars>
          <dgm:bulletEnabled val="1"/>
        </dgm:presLayoutVars>
      </dgm:prSet>
      <dgm:spPr/>
    </dgm:pt>
    <dgm:pt modelId="{4A26986F-8307-4281-968A-DF9182241FA5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DC1A69C5-ECD2-4EB2-90CA-135058ED9122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4FDBBB16-884D-4BFE-98CF-122F318D9E61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BE4C7D82-E3E5-4516-A397-8CFB32AE9BDF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7760333-6F6C-499D-B265-E197C3954F72}" type="presOf" srcId="{095A5E99-E976-4550-8F80-53CC813F2F5A}" destId="{220667EB-7A5C-4EA9-99D4-0E30A089AE46}" srcOrd="0" destOrd="0" presId="urn:microsoft.com/office/officeart/2005/8/layout/vProcess5"/>
    <dgm:cxn modelId="{24E42C3B-5847-41FF-B44D-F1CD0E231375}" type="presOf" srcId="{7133ECF5-4190-4604-AA2F-03C9A0A9210F}" destId="{BE4C7D82-E3E5-4516-A397-8CFB32AE9BDF}" srcOrd="1" destOrd="0" presId="urn:microsoft.com/office/officeart/2005/8/layout/vProcess5"/>
    <dgm:cxn modelId="{9681435E-62BE-4166-83A6-37D451C5E2A7}" type="presOf" srcId="{8EC937D8-BD76-4A12-A3E5-900D5C1E2E05}" destId="{4FDBBB16-884D-4BFE-98CF-122F318D9E61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EED8F2AF-2B89-44B4-80DC-CCF6654251E6}" type="presOf" srcId="{8877691F-1B60-4485-9174-DDEC7EE68B70}" destId="{5C4F53F3-3A5B-4BD7-AD9C-7F581284DC3C}" srcOrd="0" destOrd="0" presId="urn:microsoft.com/office/officeart/2005/8/layout/vProcess5"/>
    <dgm:cxn modelId="{FB59EFC0-067B-47E7-BECA-1C57534F9A9B}" type="presOf" srcId="{B3EFD4A5-9FA1-4ABE-B722-05162509509B}" destId="{4A26986F-8307-4281-968A-DF9182241FA5}" srcOrd="0" destOrd="0" presId="urn:microsoft.com/office/officeart/2005/8/layout/vProcess5"/>
    <dgm:cxn modelId="{76F833CE-35E1-4A4C-AD0F-4F463182A794}" type="presOf" srcId="{7133ECF5-4190-4604-AA2F-03C9A0A9210F}" destId="{227983A4-7694-4DB2-8ADB-03C8834387D3}" srcOrd="0" destOrd="0" presId="urn:microsoft.com/office/officeart/2005/8/layout/vProcess5"/>
    <dgm:cxn modelId="{90669ED7-C409-4EA7-AED9-883BCCF0057F}" type="presOf" srcId="{8EC937D8-BD76-4A12-A3E5-900D5C1E2E05}" destId="{CE8F4615-0112-44D3-A508-ED8F9011EB8A}" srcOrd="0" destOrd="0" presId="urn:microsoft.com/office/officeart/2005/8/layout/vProcess5"/>
    <dgm:cxn modelId="{90DF6CDC-6C1A-4913-9B49-B79C70405D70}" type="presOf" srcId="{095A5E99-E976-4550-8F80-53CC813F2F5A}" destId="{DC1A69C5-ECD2-4EB2-90CA-135058ED9122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6CC7E8F8-39E0-41E2-A112-F5F97A98E030}" type="presParOf" srcId="{1D84D8B6-AB32-4491-B5D2-EFE3D7668B88}" destId="{220667EB-7A5C-4EA9-99D4-0E30A089AE46}" srcOrd="1" destOrd="0" presId="urn:microsoft.com/office/officeart/2005/8/layout/vProcess5"/>
    <dgm:cxn modelId="{77BE0FAC-8BBC-4245-AAAA-9E308D2DCD39}" type="presParOf" srcId="{1D84D8B6-AB32-4491-B5D2-EFE3D7668B88}" destId="{CE8F4615-0112-44D3-A508-ED8F9011EB8A}" srcOrd="2" destOrd="0" presId="urn:microsoft.com/office/officeart/2005/8/layout/vProcess5"/>
    <dgm:cxn modelId="{E3931440-AC71-456B-B704-F98A5224C6E4}" type="presParOf" srcId="{1D84D8B6-AB32-4491-B5D2-EFE3D7668B88}" destId="{227983A4-7694-4DB2-8ADB-03C8834387D3}" srcOrd="3" destOrd="0" presId="urn:microsoft.com/office/officeart/2005/8/layout/vProcess5"/>
    <dgm:cxn modelId="{E8F97CB4-8C61-46DF-83B3-3DFE79134D6D}" type="presParOf" srcId="{1D84D8B6-AB32-4491-B5D2-EFE3D7668B88}" destId="{5C4F53F3-3A5B-4BD7-AD9C-7F581284DC3C}" srcOrd="4" destOrd="0" presId="urn:microsoft.com/office/officeart/2005/8/layout/vProcess5"/>
    <dgm:cxn modelId="{F7A63205-6C2E-4C6B-A7A8-14346039B235}" type="presParOf" srcId="{1D84D8B6-AB32-4491-B5D2-EFE3D7668B88}" destId="{4A26986F-8307-4281-968A-DF9182241FA5}" srcOrd="5" destOrd="0" presId="urn:microsoft.com/office/officeart/2005/8/layout/vProcess5"/>
    <dgm:cxn modelId="{511E285D-BFC5-4BA7-B3AA-B78F5755DF48}" type="presParOf" srcId="{1D84D8B6-AB32-4491-B5D2-EFE3D7668B88}" destId="{DC1A69C5-ECD2-4EB2-90CA-135058ED9122}" srcOrd="6" destOrd="0" presId="urn:microsoft.com/office/officeart/2005/8/layout/vProcess5"/>
    <dgm:cxn modelId="{36F13BE5-6BA2-43A7-B7A8-1D0322067F9D}" type="presParOf" srcId="{1D84D8B6-AB32-4491-B5D2-EFE3D7668B88}" destId="{4FDBBB16-884D-4BFE-98CF-122F318D9E61}" srcOrd="7" destOrd="0" presId="urn:microsoft.com/office/officeart/2005/8/layout/vProcess5"/>
    <dgm:cxn modelId="{BF79AC5F-5483-4525-B070-0707B917E7FB}" type="presParOf" srcId="{1D84D8B6-AB32-4491-B5D2-EFE3D7668B88}" destId="{BE4C7D82-E3E5-4516-A397-8CFB32AE9BD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667EB-7A5C-4EA9-99D4-0E30A089AE46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" sz="1600" kern="1200" dirty="0"/>
            <a:t>Preluare țară nouă și introducere în listă.</a:t>
          </a:r>
        </a:p>
      </dsp:txBody>
      <dsp:txXfrm>
        <a:off x="39238" y="39238"/>
        <a:ext cx="2871019" cy="1261215"/>
      </dsp:txXfrm>
    </dsp:sp>
    <dsp:sp modelId="{CE8F4615-0112-44D3-A508-ED8F9011EB8A}">
      <dsp:nvSpPr>
        <dsp:cNvPr id="0" name=""/>
        <dsp:cNvSpPr/>
      </dsp:nvSpPr>
      <dsp:spPr>
        <a:xfrm>
          <a:off x="380880" y="1578419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" sz="1600" kern="1200" dirty="0"/>
            <a:t>Verificare prezență țară nouă în lista de vecini a țărilor deja existente/verificare prezenței țărilor existente deja în lista de vecini a noii țări.</a:t>
          </a:r>
        </a:p>
      </dsp:txBody>
      <dsp:txXfrm>
        <a:off x="420118" y="1617657"/>
        <a:ext cx="2986494" cy="1261215"/>
      </dsp:txXfrm>
    </dsp:sp>
    <dsp:sp modelId="{227983A4-7694-4DB2-8ADB-03C8834387D3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" sz="1600" kern="1200" dirty="0"/>
            <a:t>Salvare date într-o structură auxiliară pentru seliarizare.</a:t>
          </a:r>
        </a:p>
      </dsp:txBody>
      <dsp:txXfrm>
        <a:off x="800999" y="3165183"/>
        <a:ext cx="2986494" cy="1261215"/>
      </dsp:txXfrm>
    </dsp:sp>
    <dsp:sp modelId="{5C4F53F3-3A5B-4BD7-AD9C-7F581284DC3C}">
      <dsp:nvSpPr>
        <dsp:cNvPr id="0" name=""/>
        <dsp:cNvSpPr/>
      </dsp:nvSpPr>
      <dsp:spPr>
        <a:xfrm>
          <a:off x="3842073" y="1002356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38003" y="1002356"/>
        <a:ext cx="478939" cy="655276"/>
      </dsp:txXfrm>
    </dsp:sp>
    <dsp:sp modelId="{4A26986F-8307-4281-968A-DF9182241FA5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564AA61-DB90-4C41-8D73-C205C0990813}" type="datetime1">
              <a:rPr lang="ro-RO" smtClean="0"/>
              <a:t>18.05.2022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ro-RO" smtClean="0"/>
              <a:pPr algn="r"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A47940C-060F-441D-835D-1DE815320B36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dirty="0"/>
              <a:t>Clic pentru editare stiluri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03251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5068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11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2681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12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9247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14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79481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16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9983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165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6573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6063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ro-RO" smtClean="0"/>
              <a:pPr algn="r" rtl="0"/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77872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0355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11523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ro-RO" smtClean="0"/>
              <a:pPr algn="r"/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1748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drept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drept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drep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ii în partea de jo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ă liberă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o-RO" dirty="0"/>
            </a:p>
          </p:txBody>
        </p:sp>
        <p:sp>
          <p:nvSpPr>
            <p:cNvPr id="10" name="Formă liberă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o-RO" dirty="0"/>
            </a:p>
          </p:txBody>
        </p:sp>
        <p:sp>
          <p:nvSpPr>
            <p:cNvPr id="11" name="Formă liberă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o-RO" dirty="0"/>
            </a:p>
          </p:txBody>
        </p:sp>
      </p:grp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dirty="0"/>
              <a:t>Clic pentru a edita stilul de subtitlu</a:t>
            </a:r>
          </a:p>
        </p:txBody>
      </p:sp>
      <p:sp>
        <p:nvSpPr>
          <p:cNvPr id="22" name="Substituent dată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235D79-BAF3-4533-BD0F-678E1A4EFE15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23" name="Substituent subsol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24" name="Substituent număr diapozitiv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DAFD7-9F4E-4E17-98BC-7E698277A5FE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56B4E55-7279-4C2C-8B78-47D8E2A9DDEC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77A2ED-4BFC-4D16-9B13-E9DE064D7F72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drept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drep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073E27-4858-4ED3-9E6F-EF3668668768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4E113F-CC20-4C95-BA49-B4B719FD3C16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36C638-5357-4237-8986-70D687606A00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04EB6DD-C5E5-485E-8B65-2AC9839E1641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471C80-3147-45DB-B8E8-9A29C1353614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CDC771-978E-467A-80A4-3CFB97B40C81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o-RO"/>
              <a:t>Faceți clic pe pictogramă pentru a adăuga o imagine</a:t>
            </a:r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681EF5-F6EF-4DC3-BA74-62F467F5FE61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ii din stâng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ă liberă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sp>
          <p:nvSpPr>
            <p:cNvPr id="11" name="Formă liberă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sp>
          <p:nvSpPr>
            <p:cNvPr id="14" name="Formă liberă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</p:grpSp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o-RO" dirty="0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o-RO" dirty="0"/>
              <a:t>Editați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7914-1B5A-460F-8110-66E17909A04F}" type="datetime1">
              <a:rPr lang="ro-RO" smtClean="0"/>
              <a:pPr/>
              <a:t>18.05.2022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ro-RO" smtClean="0"/>
              <a:pPr algn="r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o-RO" dirty="0"/>
              <a:t>Aplicație de repartizare a culorilor țărilor de pe o hartă</a:t>
            </a:r>
          </a:p>
        </p:txBody>
      </p:sp>
      <p:sp>
        <p:nvSpPr>
          <p:cNvPr id="5" name="Subtitlu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o-RO" dirty="0"/>
              <a:t>Ionescu Alin Ioan Robert</a:t>
            </a:r>
          </a:p>
          <a:p>
            <a:pPr rtl="0"/>
            <a:r>
              <a:rPr lang="ro-RO" dirty="0"/>
              <a:t>TRIF PAUL deian</a:t>
            </a:r>
          </a:p>
        </p:txBody>
      </p:sp>
      <p:sp>
        <p:nvSpPr>
          <p:cNvPr id="4" name="Subtitlu 4">
            <a:extLst>
              <a:ext uri="{FF2B5EF4-FFF2-40B4-BE49-F238E27FC236}">
                <a16:creationId xmlns:a16="http://schemas.microsoft.com/office/drawing/2014/main" id="{D701B29D-0DC4-9C2D-8938-A9079383FC4D}"/>
              </a:ext>
            </a:extLst>
          </p:cNvPr>
          <p:cNvSpPr txBox="1">
            <a:spLocks/>
          </p:cNvSpPr>
          <p:nvPr/>
        </p:nvSpPr>
        <p:spPr>
          <a:xfrm>
            <a:off x="0" y="5481712"/>
            <a:ext cx="8686700" cy="79208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solidFill>
                  <a:schemeClr val="tx1"/>
                </a:solidFill>
              </a:rPr>
              <a:t>Proiect sincretic, SEM. II, an II, AC UPT Informatică</a:t>
            </a:r>
          </a:p>
          <a:p>
            <a:r>
              <a:rPr lang="ro-RO" sz="1600" dirty="0">
                <a:solidFill>
                  <a:schemeClr val="tx1"/>
                </a:solidFill>
              </a:rPr>
              <a:t>Profesor coordonator: ș.l. dr. ing. Valer </a:t>
            </a:r>
            <a:r>
              <a:rPr lang="ro-RO" sz="1600" dirty="0" err="1">
                <a:solidFill>
                  <a:schemeClr val="tx1"/>
                </a:solidFill>
              </a:rPr>
              <a:t>bocan</a:t>
            </a:r>
            <a:endParaRPr lang="ro-RO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Generarea unei noi hărți</a:t>
            </a:r>
          </a:p>
        </p:txBody>
      </p:sp>
      <p:sp>
        <p:nvSpPr>
          <p:cNvPr id="10" name="Substituent conținut 9"/>
          <p:cNvSpPr>
            <a:spLocks noGrp="1"/>
          </p:cNvSpPr>
          <p:nvPr>
            <p:ph sz="half" idx="2"/>
          </p:nvPr>
        </p:nvSpPr>
        <p:spPr>
          <a:xfrm>
            <a:off x="1218883" y="1701800"/>
            <a:ext cx="10564161" cy="4679528"/>
          </a:xfrm>
        </p:spPr>
        <p:txBody>
          <a:bodyPr rtlCol="0"/>
          <a:lstStyle/>
          <a:p>
            <a:pPr marL="0" indent="0">
              <a:buNone/>
            </a:pPr>
            <a:r>
              <a:rPr lang="ro-RO" sz="2800" dirty="0"/>
              <a:t>	La generarea unei noi hărți, aplicația cere utilizatorului următoarele informații: țările și vecinii respectivi acestora și o listă de culori care trebuie repartizate țărilor. Aceste informații sunt introduse în pagina </a:t>
            </a:r>
            <a:r>
              <a:rPr lang="ro-RO" sz="2800" i="1" dirty="0" err="1"/>
              <a:t>Generare_harta_tastatura.cs</a:t>
            </a:r>
            <a:r>
              <a:rPr lang="ro-RO" sz="2800" dirty="0"/>
              <a:t>, cu ajutorul controalelor de tip</a:t>
            </a:r>
            <a:r>
              <a:rPr lang="ro-RO" sz="2800" i="1" dirty="0"/>
              <a:t> combo box</a:t>
            </a:r>
            <a:r>
              <a:rPr lang="ro-RO" sz="2800" dirty="0"/>
              <a:t> (</a:t>
            </a:r>
            <a:r>
              <a:rPr lang="ro-RO" sz="2800" dirty="0" err="1"/>
              <a:t>dropdown</a:t>
            </a:r>
            <a:r>
              <a:rPr lang="ro-RO" dirty="0"/>
              <a:t>; pentru țări și culorile predefinite) sau </a:t>
            </a:r>
            <a:r>
              <a:rPr lang="ro-RO" i="1" dirty="0"/>
              <a:t>Color picker</a:t>
            </a:r>
            <a:r>
              <a:rPr lang="ro-RO" dirty="0"/>
              <a:t> (pentru culorile noi adăugate de utilizator).</a:t>
            </a:r>
          </a:p>
          <a:p>
            <a:pPr marL="0" indent="0">
              <a:buNone/>
            </a:pPr>
            <a:r>
              <a:rPr lang="ro-RO" sz="2800" dirty="0"/>
              <a:t>	La selectarea unei țări, </a:t>
            </a:r>
            <a:r>
              <a:rPr lang="ro-RO" dirty="0"/>
              <a:t>aplicația va deschide o fereastră de adăugare a vecinilor (</a:t>
            </a:r>
            <a:r>
              <a:rPr lang="ro-RO" i="1" dirty="0" err="1"/>
              <a:t>Ad_vecini.cs</a:t>
            </a:r>
            <a:r>
              <a:rPr lang="ro-RO" dirty="0"/>
              <a:t>) care îi va permite utilizatorului să adauge vecinii țării selectate. După adăugarea vecinilor, lista de țări din partea stânga-jos se va actualiza, afișând țările alese. Lista vecinilor țărilor selectate poate fi vizualizată prin click pe numele țării din listă.</a:t>
            </a:r>
            <a:endParaRPr lang="ro-RO" sz="2800" dirty="0"/>
          </a:p>
          <a:p>
            <a:pPr marL="0" indent="0" rtl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6617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are 13">
            <a:extLst>
              <a:ext uri="{FF2B5EF4-FFF2-40B4-BE49-F238E27FC236}">
                <a16:creationId xmlns:a16="http://schemas.microsoft.com/office/drawing/2014/main" id="{69AF8C2A-BC47-2817-98E4-5744EA605993}"/>
              </a:ext>
            </a:extLst>
          </p:cNvPr>
          <p:cNvGrpSpPr/>
          <p:nvPr/>
        </p:nvGrpSpPr>
        <p:grpSpPr>
          <a:xfrm>
            <a:off x="981844" y="175807"/>
            <a:ext cx="9660641" cy="3932229"/>
            <a:chOff x="2494012" y="1268760"/>
            <a:chExt cx="9660641" cy="3932229"/>
          </a:xfrm>
        </p:grpSpPr>
        <p:pic>
          <p:nvPicPr>
            <p:cNvPr id="8" name="Imagine 7">
              <a:extLst>
                <a:ext uri="{FF2B5EF4-FFF2-40B4-BE49-F238E27FC236}">
                  <a16:creationId xmlns:a16="http://schemas.microsoft.com/office/drawing/2014/main" id="{03E128A2-91BC-274A-B365-37A26037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4012" y="1268760"/>
              <a:ext cx="6336704" cy="3932229"/>
            </a:xfrm>
            <a:prstGeom prst="rect">
              <a:avLst/>
            </a:prstGeom>
          </p:spPr>
        </p:pic>
        <p:sp>
          <p:nvSpPr>
            <p:cNvPr id="6" name="Dreptunghi 5">
              <a:extLst>
                <a:ext uri="{FF2B5EF4-FFF2-40B4-BE49-F238E27FC236}">
                  <a16:creationId xmlns:a16="http://schemas.microsoft.com/office/drawing/2014/main" id="{22F30649-666D-0BB1-B574-9DBFB0867680}"/>
                </a:ext>
              </a:extLst>
            </p:cNvPr>
            <p:cNvSpPr/>
            <p:nvPr/>
          </p:nvSpPr>
          <p:spPr>
            <a:xfrm>
              <a:off x="7174532" y="2276872"/>
              <a:ext cx="1296144" cy="216024"/>
            </a:xfrm>
            <a:prstGeom prst="rect">
              <a:avLst/>
            </a:prstGeom>
            <a:noFill/>
            <a:ln w="38100">
              <a:extLst>
                <a:ext uri="{C807C97D-BFC1-408E-A445-0C87EB9F89A2}">
                  <ask:lineSketchStyleProps xmlns:ask="http://schemas.microsoft.com/office/drawing/2018/sketchyshapes" sd="3070864192">
                    <a:custGeom>
                      <a:avLst/>
                      <a:gdLst>
                        <a:gd name="connsiteX0" fmla="*/ 0 w 1224136"/>
                        <a:gd name="connsiteY0" fmla="*/ 0 h 216024"/>
                        <a:gd name="connsiteX1" fmla="*/ 1224136 w 1224136"/>
                        <a:gd name="connsiteY1" fmla="*/ 0 h 216024"/>
                        <a:gd name="connsiteX2" fmla="*/ 1224136 w 1224136"/>
                        <a:gd name="connsiteY2" fmla="*/ 216024 h 216024"/>
                        <a:gd name="connsiteX3" fmla="*/ 0 w 1224136"/>
                        <a:gd name="connsiteY3" fmla="*/ 216024 h 216024"/>
                        <a:gd name="connsiteX4" fmla="*/ 0 w 1224136"/>
                        <a:gd name="connsiteY4" fmla="*/ 0 h 216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4136" h="216024" extrusionOk="0">
                          <a:moveTo>
                            <a:pt x="0" y="0"/>
                          </a:moveTo>
                          <a:cubicBezTo>
                            <a:pt x="387218" y="62093"/>
                            <a:pt x="909024" y="-30069"/>
                            <a:pt x="1224136" y="0"/>
                          </a:cubicBezTo>
                          <a:cubicBezTo>
                            <a:pt x="1221561" y="35001"/>
                            <a:pt x="1238395" y="148038"/>
                            <a:pt x="1224136" y="216024"/>
                          </a:cubicBezTo>
                          <a:cubicBezTo>
                            <a:pt x="707274" y="192153"/>
                            <a:pt x="248422" y="287905"/>
                            <a:pt x="0" y="216024"/>
                          </a:cubicBezTo>
                          <a:cubicBezTo>
                            <a:pt x="3863" y="169411"/>
                            <a:pt x="-9916" y="8226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2800"/>
            </a:p>
          </p:txBody>
        </p:sp>
        <p:sp>
          <p:nvSpPr>
            <p:cNvPr id="10" name="Dreptunghi 9">
              <a:extLst>
                <a:ext uri="{FF2B5EF4-FFF2-40B4-BE49-F238E27FC236}">
                  <a16:creationId xmlns:a16="http://schemas.microsoft.com/office/drawing/2014/main" id="{06356155-4CAD-C09F-50B2-7ACB7560328F}"/>
                </a:ext>
              </a:extLst>
            </p:cNvPr>
            <p:cNvSpPr/>
            <p:nvPr/>
          </p:nvSpPr>
          <p:spPr>
            <a:xfrm>
              <a:off x="7174532" y="2564904"/>
              <a:ext cx="1296144" cy="216024"/>
            </a:xfrm>
            <a:prstGeom prst="rect">
              <a:avLst/>
            </a:prstGeom>
            <a:noFill/>
            <a:ln w="38100">
              <a:extLst>
                <a:ext uri="{C807C97D-BFC1-408E-A445-0C87EB9F89A2}">
                  <ask:lineSketchStyleProps xmlns:ask="http://schemas.microsoft.com/office/drawing/2018/sketchyshapes" sd="3070864192">
                    <a:custGeom>
                      <a:avLst/>
                      <a:gdLst>
                        <a:gd name="connsiteX0" fmla="*/ 0 w 1224136"/>
                        <a:gd name="connsiteY0" fmla="*/ 0 h 216024"/>
                        <a:gd name="connsiteX1" fmla="*/ 1224136 w 1224136"/>
                        <a:gd name="connsiteY1" fmla="*/ 0 h 216024"/>
                        <a:gd name="connsiteX2" fmla="*/ 1224136 w 1224136"/>
                        <a:gd name="connsiteY2" fmla="*/ 216024 h 216024"/>
                        <a:gd name="connsiteX3" fmla="*/ 0 w 1224136"/>
                        <a:gd name="connsiteY3" fmla="*/ 216024 h 216024"/>
                        <a:gd name="connsiteX4" fmla="*/ 0 w 1224136"/>
                        <a:gd name="connsiteY4" fmla="*/ 0 h 216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4136" h="216024" extrusionOk="0">
                          <a:moveTo>
                            <a:pt x="0" y="0"/>
                          </a:moveTo>
                          <a:cubicBezTo>
                            <a:pt x="387218" y="62093"/>
                            <a:pt x="909024" y="-30069"/>
                            <a:pt x="1224136" y="0"/>
                          </a:cubicBezTo>
                          <a:cubicBezTo>
                            <a:pt x="1221561" y="35001"/>
                            <a:pt x="1238395" y="148038"/>
                            <a:pt x="1224136" y="216024"/>
                          </a:cubicBezTo>
                          <a:cubicBezTo>
                            <a:pt x="707274" y="192153"/>
                            <a:pt x="248422" y="287905"/>
                            <a:pt x="0" y="216024"/>
                          </a:cubicBezTo>
                          <a:cubicBezTo>
                            <a:pt x="3863" y="169411"/>
                            <a:pt x="-9916" y="8226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2800"/>
            </a:p>
          </p:txBody>
        </p:sp>
        <p:sp>
          <p:nvSpPr>
            <p:cNvPr id="11" name="Dreptunghi 10">
              <a:extLst>
                <a:ext uri="{FF2B5EF4-FFF2-40B4-BE49-F238E27FC236}">
                  <a16:creationId xmlns:a16="http://schemas.microsoft.com/office/drawing/2014/main" id="{7E10B77D-86F8-64ED-9D06-098652409AA0}"/>
                </a:ext>
              </a:extLst>
            </p:cNvPr>
            <p:cNvSpPr/>
            <p:nvPr/>
          </p:nvSpPr>
          <p:spPr>
            <a:xfrm>
              <a:off x="7201961" y="3061688"/>
              <a:ext cx="1296144" cy="216024"/>
            </a:xfrm>
            <a:prstGeom prst="rect">
              <a:avLst/>
            </a:prstGeom>
            <a:noFill/>
            <a:ln w="38100">
              <a:extLst>
                <a:ext uri="{C807C97D-BFC1-408E-A445-0C87EB9F89A2}">
                  <ask:lineSketchStyleProps xmlns:ask="http://schemas.microsoft.com/office/drawing/2018/sketchyshapes" sd="3070864192">
                    <a:custGeom>
                      <a:avLst/>
                      <a:gdLst>
                        <a:gd name="connsiteX0" fmla="*/ 0 w 1224136"/>
                        <a:gd name="connsiteY0" fmla="*/ 0 h 216024"/>
                        <a:gd name="connsiteX1" fmla="*/ 1224136 w 1224136"/>
                        <a:gd name="connsiteY1" fmla="*/ 0 h 216024"/>
                        <a:gd name="connsiteX2" fmla="*/ 1224136 w 1224136"/>
                        <a:gd name="connsiteY2" fmla="*/ 216024 h 216024"/>
                        <a:gd name="connsiteX3" fmla="*/ 0 w 1224136"/>
                        <a:gd name="connsiteY3" fmla="*/ 216024 h 216024"/>
                        <a:gd name="connsiteX4" fmla="*/ 0 w 1224136"/>
                        <a:gd name="connsiteY4" fmla="*/ 0 h 216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4136" h="216024" extrusionOk="0">
                          <a:moveTo>
                            <a:pt x="0" y="0"/>
                          </a:moveTo>
                          <a:cubicBezTo>
                            <a:pt x="387218" y="62093"/>
                            <a:pt x="909024" y="-30069"/>
                            <a:pt x="1224136" y="0"/>
                          </a:cubicBezTo>
                          <a:cubicBezTo>
                            <a:pt x="1221561" y="35001"/>
                            <a:pt x="1238395" y="148038"/>
                            <a:pt x="1224136" y="216024"/>
                          </a:cubicBezTo>
                          <a:cubicBezTo>
                            <a:pt x="707274" y="192153"/>
                            <a:pt x="248422" y="287905"/>
                            <a:pt x="0" y="216024"/>
                          </a:cubicBezTo>
                          <a:cubicBezTo>
                            <a:pt x="3863" y="169411"/>
                            <a:pt x="-9916" y="8226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2800"/>
            </a:p>
          </p:txBody>
        </p:sp>
        <p:sp>
          <p:nvSpPr>
            <p:cNvPr id="12" name="CasetăText 11">
              <a:extLst>
                <a:ext uri="{FF2B5EF4-FFF2-40B4-BE49-F238E27FC236}">
                  <a16:creationId xmlns:a16="http://schemas.microsoft.com/office/drawing/2014/main" id="{ABB58B88-1E59-CD33-B177-A2536DBB9474}"/>
                </a:ext>
              </a:extLst>
            </p:cNvPr>
            <p:cNvSpPr txBox="1"/>
            <p:nvPr/>
          </p:nvSpPr>
          <p:spPr>
            <a:xfrm>
              <a:off x="8720051" y="2215607"/>
              <a:ext cx="17019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600" dirty="0">
                  <a:solidFill>
                    <a:schemeClr val="accent1"/>
                  </a:solidFill>
                </a:rPr>
                <a:t>Selectarea țărilor</a:t>
              </a:r>
            </a:p>
          </p:txBody>
        </p:sp>
        <p:sp>
          <p:nvSpPr>
            <p:cNvPr id="13" name="CasetăText 12">
              <a:extLst>
                <a:ext uri="{FF2B5EF4-FFF2-40B4-BE49-F238E27FC236}">
                  <a16:creationId xmlns:a16="http://schemas.microsoft.com/office/drawing/2014/main" id="{E689E188-A2E8-6E2C-5F99-389F24AEE739}"/>
                </a:ext>
              </a:extLst>
            </p:cNvPr>
            <p:cNvSpPr txBox="1"/>
            <p:nvPr/>
          </p:nvSpPr>
          <p:spPr>
            <a:xfrm>
              <a:off x="8689256" y="2503639"/>
              <a:ext cx="34653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600" dirty="0">
                  <a:solidFill>
                    <a:schemeClr val="accent1"/>
                  </a:solidFill>
                </a:rPr>
                <a:t>Selectarea culorilor din lista predefinită</a:t>
              </a:r>
            </a:p>
          </p:txBody>
        </p:sp>
      </p:grpSp>
      <p:sp>
        <p:nvSpPr>
          <p:cNvPr id="15" name="CasetăText 14">
            <a:extLst>
              <a:ext uri="{FF2B5EF4-FFF2-40B4-BE49-F238E27FC236}">
                <a16:creationId xmlns:a16="http://schemas.microsoft.com/office/drawing/2014/main" id="{56E9398F-E9F1-6036-535E-CBC66A013CCF}"/>
              </a:ext>
            </a:extLst>
          </p:cNvPr>
          <p:cNvSpPr txBox="1"/>
          <p:nvPr/>
        </p:nvSpPr>
        <p:spPr>
          <a:xfrm>
            <a:off x="7174532" y="1992311"/>
            <a:ext cx="468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accent1"/>
                </a:solidFill>
              </a:rPr>
              <a:t>Selectarea unei culori care nu este în lista predefinită</a:t>
            </a:r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91E44E45-4DA6-6D8E-E5AD-BE016F1C0E18}"/>
              </a:ext>
            </a:extLst>
          </p:cNvPr>
          <p:cNvSpPr/>
          <p:nvPr/>
        </p:nvSpPr>
        <p:spPr>
          <a:xfrm>
            <a:off x="1124719" y="908720"/>
            <a:ext cx="2946407" cy="936104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3070864192">
                  <a:custGeom>
                    <a:avLst/>
                    <a:gdLst>
                      <a:gd name="connsiteX0" fmla="*/ 0 w 1224136"/>
                      <a:gd name="connsiteY0" fmla="*/ 0 h 216024"/>
                      <a:gd name="connsiteX1" fmla="*/ 1224136 w 1224136"/>
                      <a:gd name="connsiteY1" fmla="*/ 0 h 216024"/>
                      <a:gd name="connsiteX2" fmla="*/ 1224136 w 1224136"/>
                      <a:gd name="connsiteY2" fmla="*/ 216024 h 216024"/>
                      <a:gd name="connsiteX3" fmla="*/ 0 w 1224136"/>
                      <a:gd name="connsiteY3" fmla="*/ 216024 h 216024"/>
                      <a:gd name="connsiteX4" fmla="*/ 0 w 1224136"/>
                      <a:gd name="connsiteY4" fmla="*/ 0 h 2160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4136" h="216024" extrusionOk="0">
                        <a:moveTo>
                          <a:pt x="0" y="0"/>
                        </a:moveTo>
                        <a:cubicBezTo>
                          <a:pt x="387218" y="62093"/>
                          <a:pt x="909024" y="-30069"/>
                          <a:pt x="1224136" y="0"/>
                        </a:cubicBezTo>
                        <a:cubicBezTo>
                          <a:pt x="1221561" y="35001"/>
                          <a:pt x="1238395" y="148038"/>
                          <a:pt x="1224136" y="216024"/>
                        </a:cubicBezTo>
                        <a:cubicBezTo>
                          <a:pt x="707274" y="192153"/>
                          <a:pt x="248422" y="287905"/>
                          <a:pt x="0" y="216024"/>
                        </a:cubicBezTo>
                        <a:cubicBezTo>
                          <a:pt x="3863" y="169411"/>
                          <a:pt x="-9916" y="822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2800"/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9B53BB84-DEAA-00D1-2333-7FED060CD70D}"/>
              </a:ext>
            </a:extLst>
          </p:cNvPr>
          <p:cNvSpPr txBox="1"/>
          <p:nvPr/>
        </p:nvSpPr>
        <p:spPr>
          <a:xfrm>
            <a:off x="7246540" y="2880896"/>
            <a:ext cx="468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accent1"/>
                </a:solidFill>
              </a:rPr>
              <a:t>Informații despre datele introduse</a:t>
            </a:r>
          </a:p>
        </p:txBody>
      </p:sp>
      <p:cxnSp>
        <p:nvCxnSpPr>
          <p:cNvPr id="21" name="Conector drept 20">
            <a:extLst>
              <a:ext uri="{FF2B5EF4-FFF2-40B4-BE49-F238E27FC236}">
                <a16:creationId xmlns:a16="http://schemas.microsoft.com/office/drawing/2014/main" id="{13C479FB-3FEB-8016-7A2A-2ADA7D37BD3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277988" y="1859880"/>
            <a:ext cx="4968552" cy="119029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ine 24">
            <a:extLst>
              <a:ext uri="{FF2B5EF4-FFF2-40B4-BE49-F238E27FC236}">
                <a16:creationId xmlns:a16="http://schemas.microsoft.com/office/drawing/2014/main" id="{EC6E7666-1831-5AD0-CEC7-CDF8D2287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919" y="4180044"/>
            <a:ext cx="4938188" cy="2606266"/>
          </a:xfrm>
          <a:prstGeom prst="rect">
            <a:avLst/>
          </a:prstGeom>
        </p:spPr>
      </p:pic>
      <p:sp>
        <p:nvSpPr>
          <p:cNvPr id="26" name="CasetăText 25">
            <a:extLst>
              <a:ext uri="{FF2B5EF4-FFF2-40B4-BE49-F238E27FC236}">
                <a16:creationId xmlns:a16="http://schemas.microsoft.com/office/drawing/2014/main" id="{A3A9B597-97CC-74D6-44D6-20255FD4CBA1}"/>
              </a:ext>
            </a:extLst>
          </p:cNvPr>
          <p:cNvSpPr txBox="1"/>
          <p:nvPr/>
        </p:nvSpPr>
        <p:spPr>
          <a:xfrm>
            <a:off x="307103" y="4301030"/>
            <a:ext cx="6696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	La alegerea </a:t>
            </a:r>
            <a:r>
              <a:rPr lang="ro-RO" sz="2000" dirty="0" err="1"/>
              <a:t>une</a:t>
            </a:r>
            <a:r>
              <a:rPr lang="ro-RO" sz="2000" dirty="0"/>
              <a:t> țări se deschide fereastra de adăugare vecini (</a:t>
            </a:r>
            <a:r>
              <a:rPr lang="ro-RO" sz="2000" i="1" dirty="0" err="1"/>
              <a:t>Ad_vecini.cs</a:t>
            </a:r>
            <a:r>
              <a:rPr lang="ro-RO" sz="2000" dirty="0"/>
              <a:t>), unde utilizatorul are posibilitatea de a introduce vecinii ultimei țări selectate (în exemplul din imagine, această țară este România). Vecinii aleși din lista țărilor predefinite (cu excepția țării curent alese) sunt afișați în controlul de tip </a:t>
            </a:r>
            <a:r>
              <a:rPr lang="ro-RO" sz="2000" i="1" dirty="0" err="1"/>
              <a:t>list</a:t>
            </a:r>
            <a:r>
              <a:rPr lang="ro-RO" sz="2000" i="1" dirty="0"/>
              <a:t> box</a:t>
            </a:r>
            <a:r>
              <a:rPr lang="ro-RO" sz="2000" dirty="0"/>
              <a:t> din fereastră, iar la închiderea ferestrei, aceste date sunt transmise ferestrei </a:t>
            </a:r>
            <a:r>
              <a:rPr lang="ro-RO" sz="2000" i="1" dirty="0" err="1"/>
              <a:t>Generare_harta_tastatura.cs</a:t>
            </a:r>
            <a:r>
              <a:rPr lang="ro-RO" sz="20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6500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ro-RO" dirty="0"/>
              <a:t>Structuri de date utilizate în algoritm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9D94A5-C470-DB66-6FF0-5D81CF0FC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/>
          <a:lstStyle/>
          <a:p>
            <a:r>
              <a:rPr lang="ro-RO" dirty="0" err="1"/>
              <a:t>Utility.tara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4875529" cy="3454400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ro-RO" dirty="0"/>
              <a:t>Informațiile despre țările selectate (nume, vecini) sunt stocate într-o structură numită </a:t>
            </a:r>
            <a:r>
              <a:rPr lang="ro-RO" i="1" dirty="0"/>
              <a:t>Tara</a:t>
            </a:r>
            <a:r>
              <a:rPr lang="ro-RO" dirty="0"/>
              <a:t> și situată în clasa utilitară </a:t>
            </a:r>
            <a:r>
              <a:rPr lang="ro-RO" i="1" dirty="0" err="1"/>
              <a:t>Utility</a:t>
            </a:r>
            <a:r>
              <a:rPr lang="ro-RO" dirty="0"/>
              <a:t>. Aceasta conține câmpurile private </a:t>
            </a:r>
            <a:r>
              <a:rPr lang="ro-RO" dirty="0" err="1"/>
              <a:t>string</a:t>
            </a:r>
            <a:r>
              <a:rPr lang="ro-RO" dirty="0"/>
              <a:t> </a:t>
            </a:r>
            <a:r>
              <a:rPr lang="ro-RO" i="1" dirty="0"/>
              <a:t>tara</a:t>
            </a:r>
            <a:r>
              <a:rPr lang="ro-RO" dirty="0"/>
              <a:t> și private </a:t>
            </a:r>
            <a:r>
              <a:rPr lang="ro-RO" dirty="0" err="1"/>
              <a:t>List</a:t>
            </a:r>
            <a:r>
              <a:rPr lang="en-US" dirty="0"/>
              <a:t>&lt;string&gt; </a:t>
            </a:r>
            <a:r>
              <a:rPr lang="ro-RO" i="1" dirty="0"/>
              <a:t>vecini</a:t>
            </a:r>
            <a:r>
              <a:rPr lang="ro-RO" dirty="0"/>
              <a:t> și </a:t>
            </a:r>
            <a:r>
              <a:rPr lang="ro-RO" i="1" dirty="0" err="1"/>
              <a:t>setters</a:t>
            </a:r>
            <a:r>
              <a:rPr lang="ro-RO" i="1" dirty="0"/>
              <a:t> </a:t>
            </a:r>
            <a:r>
              <a:rPr lang="ro-RO" dirty="0"/>
              <a:t>și </a:t>
            </a:r>
            <a:r>
              <a:rPr lang="ro-RO" i="1" dirty="0" err="1"/>
              <a:t>getters</a:t>
            </a:r>
            <a:r>
              <a:rPr lang="ro-RO" dirty="0"/>
              <a:t> pentru acestea. 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997D066-306D-3897-C4C4-673DF3D64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0836" y="1659244"/>
            <a:ext cx="5082740" cy="914400"/>
          </a:xfrm>
        </p:spPr>
        <p:txBody>
          <a:bodyPr/>
          <a:lstStyle/>
          <a:p>
            <a:r>
              <a:rPr lang="ro-RO" dirty="0"/>
              <a:t>UTILITY.SAVETARA</a:t>
            </a:r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82633619-2BD7-75EB-735D-4544EDFA6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4899" y="4252429"/>
            <a:ext cx="5078677" cy="2223368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Structură utilizată la reținerea rezultatelor (nume țară, listă de vecini, culoare repartizată) în timpul și după executarea algoritmului.</a:t>
            </a: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D965BCCA-4142-CE85-8ABE-47027FB822EF}"/>
              </a:ext>
            </a:extLst>
          </p:cNvPr>
          <p:cNvSpPr txBox="1"/>
          <p:nvPr/>
        </p:nvSpPr>
        <p:spPr>
          <a:xfrm>
            <a:off x="6474899" y="2584272"/>
            <a:ext cx="50786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Structură utilizate la salvarea rezultatelor în fișier. Realizată de către IONESCU Alin Ioan Robert.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CFF4E8-3B33-AFFC-5867-926EB3F20BED}"/>
              </a:ext>
            </a:extLst>
          </p:cNvPr>
          <p:cNvSpPr txBox="1">
            <a:spLocks/>
          </p:cNvSpPr>
          <p:nvPr/>
        </p:nvSpPr>
        <p:spPr>
          <a:xfrm>
            <a:off x="6496644" y="3645024"/>
            <a:ext cx="5082740" cy="6074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Utility.filesave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B0EF6BC-71BF-0A61-B5B4-626D6D9F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Structuri de date utilizate în algoritm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1B62B32-BE5A-77CE-8881-165F613FA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Utility.tara</a:t>
            </a:r>
            <a:endParaRPr lang="ro-RO" dirty="0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D023444B-61F9-65F9-4FD8-4921DAC1A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8418" y="1701800"/>
            <a:ext cx="3491656" cy="914400"/>
          </a:xfrm>
        </p:spPr>
        <p:txBody>
          <a:bodyPr/>
          <a:lstStyle/>
          <a:p>
            <a:r>
              <a:rPr lang="ro-RO" dirty="0" err="1"/>
              <a:t>Utility.savetara</a:t>
            </a:r>
            <a:endParaRPr lang="ro-RO" dirty="0"/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BD80D35A-2247-D8CD-F849-60605669D0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843667" y="2616200"/>
            <a:ext cx="2350361" cy="4100358"/>
          </a:xfrm>
        </p:spPr>
      </p:pic>
      <p:pic>
        <p:nvPicPr>
          <p:cNvPr id="7" name="Substituent conținut 5">
            <a:extLst>
              <a:ext uri="{FF2B5EF4-FFF2-40B4-BE49-F238E27FC236}">
                <a16:creationId xmlns:a16="http://schemas.microsoft.com/office/drawing/2014/main" id="{AFCB38DB-C25A-52AB-F3AD-EEDB7B937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6550" y="2616200"/>
            <a:ext cx="2834860" cy="3454400"/>
          </a:xfrm>
          <a:prstGeom prst="rect">
            <a:avLst/>
          </a:prstGeom>
          <a:noFill/>
        </p:spPr>
      </p:pic>
      <p:sp>
        <p:nvSpPr>
          <p:cNvPr id="10" name="Substituent text 4">
            <a:extLst>
              <a:ext uri="{FF2B5EF4-FFF2-40B4-BE49-F238E27FC236}">
                <a16:creationId xmlns:a16="http://schemas.microsoft.com/office/drawing/2014/main" id="{F6FD24A2-71DE-4D1C-CCBF-EE4CDE9CC06F}"/>
              </a:ext>
            </a:extLst>
          </p:cNvPr>
          <p:cNvSpPr txBox="1">
            <a:spLocks/>
          </p:cNvSpPr>
          <p:nvPr/>
        </p:nvSpPr>
        <p:spPr>
          <a:xfrm>
            <a:off x="8326660" y="1701800"/>
            <a:ext cx="3384376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err="1"/>
              <a:t>Utility.FILESAVE</a:t>
            </a:r>
            <a:endParaRPr lang="ro-RO" dirty="0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31753388-F3AE-E596-3914-440AB584D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04" y="2567754"/>
            <a:ext cx="3452159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6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ro-RO" dirty="0"/>
              <a:t>Alte structuri de date utilizate în aplicație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9D94A5-C470-DB66-6FF0-5D81CF0FC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/>
          <a:lstStyle/>
          <a:p>
            <a:r>
              <a:rPr lang="ro-RO" dirty="0" err="1"/>
              <a:t>Utility.language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10360501" cy="107124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o-RO" dirty="0"/>
              <a:t>Reține numele controlului și textul corespunzător acestuia (în funcție de alegerea utilizatorului).</a:t>
            </a:r>
          </a:p>
        </p:txBody>
      </p:sp>
      <p:sp>
        <p:nvSpPr>
          <p:cNvPr id="14" name="Substituent text 3">
            <a:extLst>
              <a:ext uri="{FF2B5EF4-FFF2-40B4-BE49-F238E27FC236}">
                <a16:creationId xmlns:a16="http://schemas.microsoft.com/office/drawing/2014/main" id="{DE15C069-DCCD-0E00-0520-F9E6A7B79D3C}"/>
              </a:ext>
            </a:extLst>
          </p:cNvPr>
          <p:cNvSpPr txBox="1">
            <a:spLocks/>
          </p:cNvSpPr>
          <p:nvPr/>
        </p:nvSpPr>
        <p:spPr>
          <a:xfrm>
            <a:off x="981844" y="4365104"/>
            <a:ext cx="10360501" cy="107124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6" lvl="1" indent="0">
              <a:buNone/>
            </a:pPr>
            <a:r>
              <a:rPr lang="ro-RO" dirty="0"/>
              <a:t>Aceste structuri și funcțiile care le prelucrează, împreună cu algoritmul efectiv de repartizare, se află în clasa </a:t>
            </a:r>
            <a:r>
              <a:rPr lang="ro-RO" i="1" dirty="0" err="1"/>
              <a:t>Utility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34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D06138-5579-F251-252C-51E1FC46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Date salvate pe disc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6A4C5D1-5B5E-95EE-C2FE-1BB9B6647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RO" dirty="0"/>
              <a:t>Următoarele date sunt salvate și citite de pe disc:</a:t>
            </a:r>
          </a:p>
        </p:txBody>
      </p:sp>
      <p:sp>
        <p:nvSpPr>
          <p:cNvPr id="5" name="Substituent text 2">
            <a:extLst>
              <a:ext uri="{FF2B5EF4-FFF2-40B4-BE49-F238E27FC236}">
                <a16:creationId xmlns:a16="http://schemas.microsoft.com/office/drawing/2014/main" id="{15367FFC-774E-4C1A-FE6B-FC745AF1136A}"/>
              </a:ext>
            </a:extLst>
          </p:cNvPr>
          <p:cNvSpPr txBox="1">
            <a:spLocks/>
          </p:cNvSpPr>
          <p:nvPr/>
        </p:nvSpPr>
        <p:spPr>
          <a:xfrm>
            <a:off x="5590356" y="3429000"/>
            <a:ext cx="6192688" cy="2743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Lista țărilor – </a:t>
            </a:r>
            <a:r>
              <a:rPr lang="ro-RO" i="1" dirty="0"/>
              <a:t>States.xml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Lista culorilor – </a:t>
            </a:r>
            <a:r>
              <a:rPr lang="ro-RO" i="1" dirty="0"/>
              <a:t>Colours.xml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Lista </a:t>
            </a:r>
            <a:r>
              <a:rPr lang="ro-RO" dirty="0" err="1"/>
              <a:t>tarducerilor</a:t>
            </a:r>
            <a:r>
              <a:rPr lang="ro-RO" dirty="0"/>
              <a:t> – </a:t>
            </a:r>
            <a:r>
              <a:rPr lang="ro-RO" i="1" dirty="0"/>
              <a:t>Languages.xml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Lista temelor aplicației – </a:t>
            </a:r>
            <a:r>
              <a:rPr lang="ro-RO" i="1" dirty="0"/>
              <a:t>Themes.xml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Istoricul hărților generate (</a:t>
            </a:r>
            <a:r>
              <a:rPr lang="ro-RO" dirty="0" err="1"/>
              <a:t>serializat</a:t>
            </a:r>
            <a:r>
              <a:rPr lang="ro-R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66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Prelucrare date de pe disc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ro-RO" dirty="0"/>
              <a:t>Aplicația utilizează două moduri de prelucrare a datelor de pe disc: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ro-RO" dirty="0"/>
              <a:t>Citire/scriere fișiere .</a:t>
            </a:r>
            <a:r>
              <a:rPr lang="ro-RO" dirty="0" err="1"/>
              <a:t>xml</a:t>
            </a:r>
            <a:endParaRPr lang="ro-RO" dirty="0"/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ro-RO" dirty="0" err="1"/>
              <a:t>Serializare</a:t>
            </a:r>
            <a:r>
              <a:rPr lang="ro-RO" dirty="0"/>
              <a:t>/</a:t>
            </a:r>
            <a:r>
              <a:rPr lang="ro-RO" dirty="0" err="1"/>
              <a:t>deserializare</a:t>
            </a:r>
            <a:r>
              <a:rPr lang="ro-RO" dirty="0"/>
              <a:t> fișiere .</a:t>
            </a:r>
            <a:r>
              <a:rPr lang="ro-RO" dirty="0" err="1"/>
              <a:t>xml</a:t>
            </a:r>
            <a:endParaRPr lang="ro-RO" dirty="0"/>
          </a:p>
        </p:txBody>
      </p:sp>
      <p:sp>
        <p:nvSpPr>
          <p:cNvPr id="7" name="Substituent text 4">
            <a:extLst>
              <a:ext uri="{FF2B5EF4-FFF2-40B4-BE49-F238E27FC236}">
                <a16:creationId xmlns:a16="http://schemas.microsoft.com/office/drawing/2014/main" id="{185E5161-4D28-F529-AFF5-B21D9ADF2D86}"/>
              </a:ext>
            </a:extLst>
          </p:cNvPr>
          <p:cNvSpPr txBox="1">
            <a:spLocks/>
          </p:cNvSpPr>
          <p:nvPr/>
        </p:nvSpPr>
        <p:spPr>
          <a:xfrm>
            <a:off x="5734372" y="1628800"/>
            <a:ext cx="6264696" cy="4543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	Citirea/scrierea de fișiere .</a:t>
            </a:r>
            <a:r>
              <a:rPr lang="ro-RO" dirty="0" err="1"/>
              <a:t>xml</a:t>
            </a:r>
            <a:r>
              <a:rPr lang="ro-RO" dirty="0"/>
              <a:t> este utilizată la încărcarea informațiilor care trebuie relativ ușor modificate ulterior dezvoltării inițiale a aplicației (lista țărilor, lista culorilor, </a:t>
            </a:r>
            <a:r>
              <a:rPr lang="ro-RO" dirty="0" err="1"/>
              <a:t>tarducerile</a:t>
            </a:r>
            <a:r>
              <a:rPr lang="ro-RO" dirty="0"/>
              <a:t>, lista temelor etc.). Aceste fișiere sunt localizate în </a:t>
            </a:r>
            <a:r>
              <a:rPr lang="ro-RO" dirty="0" err="1"/>
              <a:t>subfolder</a:t>
            </a:r>
            <a:r>
              <a:rPr lang="ro-RO" dirty="0"/>
              <a:t>-ul </a:t>
            </a:r>
            <a:r>
              <a:rPr lang="ro-RO" i="1" dirty="0" err="1"/>
              <a:t>Fisiere</a:t>
            </a:r>
            <a:r>
              <a:rPr lang="ro-RO" dirty="0"/>
              <a:t> al </a:t>
            </a:r>
            <a:r>
              <a:rPr lang="ro-RO" dirty="0" err="1"/>
              <a:t>folderului</a:t>
            </a:r>
            <a:r>
              <a:rPr lang="ro-RO" dirty="0"/>
              <a:t> aplicației. Funcțiile de prelucrare a acestor informații se află în clasa </a:t>
            </a:r>
            <a:r>
              <a:rPr lang="ro-RO" i="1" dirty="0" err="1"/>
              <a:t>Utility</a:t>
            </a:r>
            <a:r>
              <a:rPr lang="ro-RO" dirty="0"/>
              <a:t> și sunt apelate, de regulă, la încărcarea fiecărei pagini (pentru actualizarea textului, temei etc.).</a:t>
            </a:r>
          </a:p>
          <a:p>
            <a:r>
              <a:rPr lang="ro-RO" dirty="0"/>
              <a:t>	</a:t>
            </a:r>
            <a:r>
              <a:rPr lang="ro-RO" dirty="0" err="1"/>
              <a:t>Serializarea</a:t>
            </a:r>
            <a:r>
              <a:rPr lang="ro-RO" dirty="0"/>
              <a:t>/</a:t>
            </a:r>
            <a:r>
              <a:rPr lang="ro-RO" dirty="0" err="1"/>
              <a:t>deserializarea</a:t>
            </a:r>
            <a:r>
              <a:rPr lang="ro-RO" dirty="0"/>
              <a:t> sunt utilizate la salvarea rezultatelor algoritmului în fișiere .</a:t>
            </a:r>
            <a:r>
              <a:rPr lang="ro-RO" dirty="0" err="1"/>
              <a:t>xml</a:t>
            </a:r>
            <a:r>
              <a:rPr lang="ro-RO" dirty="0"/>
              <a:t>. Funcțiile specifice se găsesc în clasa </a:t>
            </a:r>
            <a:r>
              <a:rPr lang="ro-RO" i="1" dirty="0"/>
              <a:t>Utility</a:t>
            </a:r>
            <a:r>
              <a:rPr lang="ro-RO" dirty="0"/>
              <a:t> și sunt apelate doar în anumite momente ale execuției (de ex.: după executarea algoritmului). 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7F093E-30C7-E95E-C3C8-21D980BF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BA4F8FF-A2F9-93D7-C044-09E0C14A3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RO" dirty="0"/>
              <a:t>Printre sursele utilizate, sunt de menționat:</a:t>
            </a:r>
          </a:p>
        </p:txBody>
      </p:sp>
      <p:sp>
        <p:nvSpPr>
          <p:cNvPr id="5" name="Substituent text 2">
            <a:extLst>
              <a:ext uri="{FF2B5EF4-FFF2-40B4-BE49-F238E27FC236}">
                <a16:creationId xmlns:a16="http://schemas.microsoft.com/office/drawing/2014/main" id="{F6F12FC1-D35C-6096-8B4A-E31860B716D4}"/>
              </a:ext>
            </a:extLst>
          </p:cNvPr>
          <p:cNvSpPr txBox="1">
            <a:spLocks/>
          </p:cNvSpPr>
          <p:nvPr/>
        </p:nvSpPr>
        <p:spPr>
          <a:xfrm>
            <a:off x="5518348" y="260648"/>
            <a:ext cx="6264696" cy="59115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https://social.msdn.microsoft.com/ - DLL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https://docs.microsoft.com/ - DLL, C#, C#/</a:t>
            </a:r>
            <a:r>
              <a:rPr lang="ro-RO" dirty="0" err="1"/>
              <a:t>WindowsForms</a:t>
            </a:r>
            <a:r>
              <a:rPr lang="ro-RO" dirty="0"/>
              <a:t> </a:t>
            </a:r>
            <a:r>
              <a:rPr lang="ro-RO" dirty="0" err="1"/>
              <a:t>buttons</a:t>
            </a:r>
            <a:r>
              <a:rPr lang="ro-RO" dirty="0"/>
              <a:t> </a:t>
            </a:r>
            <a:r>
              <a:rPr lang="ro-RO" dirty="0" err="1"/>
              <a:t>style+font</a:t>
            </a:r>
            <a:r>
              <a:rPr lang="ro-RO" dirty="0"/>
              <a:t> </a:t>
            </a:r>
            <a:r>
              <a:rPr lang="ro-RO" dirty="0" err="1"/>
              <a:t>size</a:t>
            </a:r>
            <a:r>
              <a:rPr lang="ro-RO" dirty="0"/>
              <a:t>/</a:t>
            </a:r>
            <a:r>
              <a:rPr lang="ro-RO" dirty="0" err="1"/>
              <a:t>families</a:t>
            </a:r>
            <a:endParaRPr lang="ro-RO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https://european-union.europa.eu/principles-countries-history/history-eu_en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CV - Curs MTP </a:t>
            </a:r>
            <a:r>
              <a:rPr lang="ro-RO" dirty="0" err="1"/>
              <a:t>S.l</a:t>
            </a:r>
            <a:r>
              <a:rPr lang="ro-RO" dirty="0"/>
              <a:t>. dr. inf. Chirilă Oana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dirty="0"/>
              <a:t>https://blog.udemy.com/csharp-serialize-to-xml/</a:t>
            </a:r>
          </a:p>
        </p:txBody>
      </p:sp>
    </p:spTree>
    <p:extLst>
      <p:ext uri="{BB962C8B-B14F-4D97-AF65-F5344CB8AC3E}">
        <p14:creationId xmlns:p14="http://schemas.microsoft.com/office/powerpoint/2010/main" val="980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Problema abordată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1218882" y="1700808"/>
            <a:ext cx="10636169" cy="18722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o-RO" sz="2400" i="1" dirty="0">
                <a:latin typeface="+mj-lt"/>
              </a:rPr>
              <a:t>	</a:t>
            </a:r>
            <a:r>
              <a:rPr lang="en-GB" sz="2400" i="1" dirty="0">
                <a:latin typeface="+mj-lt"/>
              </a:rPr>
              <a:t>Un </a:t>
            </a:r>
            <a:r>
              <a:rPr lang="en-GB" sz="2400" i="1" dirty="0" err="1">
                <a:latin typeface="+mj-lt"/>
              </a:rPr>
              <a:t>grup</a:t>
            </a:r>
            <a:r>
              <a:rPr lang="en-GB" sz="2400" i="1" dirty="0">
                <a:latin typeface="+mj-lt"/>
              </a:rPr>
              <a:t> de N </a:t>
            </a:r>
            <a:r>
              <a:rPr lang="en-GB" sz="2400" i="1" dirty="0" err="1">
                <a:latin typeface="+mj-lt"/>
              </a:rPr>
              <a:t>țări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trebuie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reprezentate</a:t>
            </a:r>
            <a:r>
              <a:rPr lang="en-GB" sz="2400" i="1" dirty="0">
                <a:latin typeface="+mj-lt"/>
              </a:rPr>
              <a:t> pe o </a:t>
            </a:r>
            <a:r>
              <a:rPr lang="en-GB" sz="2400" i="1" dirty="0" err="1">
                <a:latin typeface="+mj-lt"/>
              </a:rPr>
              <a:t>hartă</a:t>
            </a:r>
            <a:r>
              <a:rPr lang="en-GB" sz="2400" i="1" dirty="0">
                <a:latin typeface="+mj-lt"/>
              </a:rPr>
              <a:t> cu </a:t>
            </a:r>
            <a:r>
              <a:rPr lang="en-GB" sz="2400" i="1" dirty="0" err="1">
                <a:latin typeface="+mj-lt"/>
              </a:rPr>
              <a:t>culori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diferite</a:t>
            </a:r>
            <a:r>
              <a:rPr lang="en-GB" sz="2400" i="1" dirty="0">
                <a:latin typeface="+mj-lt"/>
              </a:rPr>
              <a:t>, </a:t>
            </a:r>
            <a:r>
              <a:rPr lang="en-GB" sz="2400" i="1" dirty="0" err="1">
                <a:latin typeface="+mj-lt"/>
              </a:rPr>
              <a:t>astfel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încât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oricare</a:t>
            </a:r>
            <a:r>
              <a:rPr lang="en-GB" sz="2400" i="1" dirty="0">
                <a:latin typeface="+mj-lt"/>
              </a:rPr>
              <a:t> dintre </a:t>
            </a:r>
            <a:r>
              <a:rPr lang="en-GB" sz="2400" i="1" dirty="0" err="1">
                <a:latin typeface="+mj-lt"/>
              </a:rPr>
              <a:t>acestea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să</a:t>
            </a:r>
            <a:r>
              <a:rPr lang="en-GB" sz="2400" i="1" dirty="0">
                <a:latin typeface="+mj-lt"/>
              </a:rPr>
              <a:t> fie </a:t>
            </a:r>
            <a:r>
              <a:rPr lang="en-GB" sz="2400" i="1" dirty="0" err="1">
                <a:latin typeface="+mj-lt"/>
              </a:rPr>
              <a:t>colorată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diferit</a:t>
            </a:r>
            <a:r>
              <a:rPr lang="en-GB" sz="2400" i="1" dirty="0">
                <a:latin typeface="+mj-lt"/>
              </a:rPr>
              <a:t> de </a:t>
            </a:r>
            <a:r>
              <a:rPr lang="en-GB" sz="2400" i="1" dirty="0" err="1">
                <a:latin typeface="+mj-lt"/>
              </a:rPr>
              <a:t>vecinii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săi</a:t>
            </a:r>
            <a:r>
              <a:rPr lang="en-GB" sz="2400" i="1" dirty="0">
                <a:latin typeface="+mj-lt"/>
              </a:rPr>
              <a:t>. </a:t>
            </a:r>
            <a:r>
              <a:rPr lang="en-GB" sz="2400" i="1" dirty="0" err="1">
                <a:latin typeface="+mj-lt"/>
              </a:rPr>
              <a:t>Să</a:t>
            </a:r>
            <a:r>
              <a:rPr lang="en-GB" sz="2400" i="1" dirty="0">
                <a:latin typeface="+mj-lt"/>
              </a:rPr>
              <a:t> se </a:t>
            </a:r>
            <a:r>
              <a:rPr lang="en-GB" sz="2400" i="1" dirty="0" err="1">
                <a:latin typeface="+mj-lt"/>
              </a:rPr>
              <a:t>scrie</a:t>
            </a:r>
            <a:r>
              <a:rPr lang="en-GB" sz="2400" i="1" dirty="0">
                <a:latin typeface="+mj-lt"/>
              </a:rPr>
              <a:t> un program care </a:t>
            </a:r>
            <a:r>
              <a:rPr lang="en-GB" sz="2400" i="1" dirty="0" err="1">
                <a:latin typeface="+mj-lt"/>
              </a:rPr>
              <a:t>primește</a:t>
            </a:r>
            <a:r>
              <a:rPr lang="en-GB" sz="2400" i="1" dirty="0">
                <a:latin typeface="+mj-lt"/>
              </a:rPr>
              <a:t> la </a:t>
            </a:r>
            <a:r>
              <a:rPr lang="en-GB" sz="2400" i="1" dirty="0" err="1">
                <a:latin typeface="+mj-lt"/>
              </a:rPr>
              <a:t>intrare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lista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celor</a:t>
            </a:r>
            <a:r>
              <a:rPr lang="en-GB" sz="2400" i="1" dirty="0">
                <a:latin typeface="+mj-lt"/>
              </a:rPr>
              <a:t> N </a:t>
            </a:r>
            <a:r>
              <a:rPr lang="en-GB" sz="2400" i="1" dirty="0" err="1">
                <a:latin typeface="+mj-lt"/>
              </a:rPr>
              <a:t>țări</a:t>
            </a:r>
            <a:r>
              <a:rPr lang="en-GB" sz="2400" i="1" dirty="0">
                <a:latin typeface="+mj-lt"/>
              </a:rPr>
              <a:t> (</a:t>
            </a:r>
            <a:r>
              <a:rPr lang="en-GB" sz="2400" i="1" dirty="0" err="1">
                <a:latin typeface="+mj-lt"/>
              </a:rPr>
              <a:t>denumire</a:t>
            </a:r>
            <a:r>
              <a:rPr lang="en-GB" sz="2400" i="1" dirty="0">
                <a:latin typeface="+mj-lt"/>
              </a:rPr>
              <a:t>, </a:t>
            </a:r>
            <a:r>
              <a:rPr lang="en-GB" sz="2400" i="1" dirty="0" err="1">
                <a:latin typeface="+mj-lt"/>
              </a:rPr>
              <a:t>listă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vecini</a:t>
            </a:r>
            <a:r>
              <a:rPr lang="en-GB" sz="2400" i="1" dirty="0">
                <a:latin typeface="+mj-lt"/>
              </a:rPr>
              <a:t>), </a:t>
            </a:r>
            <a:r>
              <a:rPr lang="en-GB" sz="2400" i="1" dirty="0" err="1">
                <a:latin typeface="+mj-lt"/>
              </a:rPr>
              <a:t>lista</a:t>
            </a:r>
            <a:r>
              <a:rPr lang="en-GB" sz="2400" i="1" dirty="0">
                <a:latin typeface="+mj-lt"/>
              </a:rPr>
              <a:t> de </a:t>
            </a:r>
            <a:r>
              <a:rPr lang="en-GB" sz="2400" i="1" dirty="0" err="1">
                <a:latin typeface="+mj-lt"/>
              </a:rPr>
              <a:t>culori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posibile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și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determină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culoarea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pentru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fiecare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țară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în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parte</a:t>
            </a:r>
            <a:r>
              <a:rPr lang="en-GB" sz="2400" i="1" dirty="0">
                <a:latin typeface="+mj-lt"/>
              </a:rPr>
              <a:t>.</a:t>
            </a:r>
            <a:r>
              <a:rPr lang="ro-RO" sz="2400" dirty="0">
                <a:latin typeface="+mj-lt"/>
              </a:rPr>
              <a:t> (</a:t>
            </a:r>
            <a:r>
              <a:rPr lang="ro-RO" sz="2400" b="1" dirty="0">
                <a:latin typeface="+mj-lt"/>
              </a:rPr>
              <a:t>problema numărul 20</a:t>
            </a:r>
            <a:r>
              <a:rPr lang="ro-RO" sz="2400" dirty="0">
                <a:latin typeface="+mj-lt"/>
              </a:rPr>
              <a:t>)</a:t>
            </a:r>
            <a:endParaRPr lang="ro-RO" sz="2400" i="1" dirty="0">
              <a:latin typeface="+mj-lt"/>
            </a:endParaRPr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8CFC949-CBBC-9A50-C2F9-72856D5F90CD}"/>
              </a:ext>
            </a:extLst>
          </p:cNvPr>
          <p:cNvSpPr txBox="1">
            <a:spLocks/>
          </p:cNvSpPr>
          <p:nvPr/>
        </p:nvSpPr>
        <p:spPr>
          <a:xfrm>
            <a:off x="1218881" y="3574844"/>
            <a:ext cx="5091555" cy="18722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o-RO" sz="2400" dirty="0">
                <a:latin typeface="+mj-lt"/>
              </a:rPr>
              <a:t>Date de intrare: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latin typeface="+mj-lt"/>
              </a:rPr>
              <a:t>Țările care trebuie reprezentate și vecinii respectivi ai acestora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latin typeface="+mj-lt"/>
              </a:rPr>
              <a:t>Culorile care vor fi repartizate țărilor</a:t>
            </a:r>
          </a:p>
        </p:txBody>
      </p:sp>
      <p:sp>
        <p:nvSpPr>
          <p:cNvPr id="5" name="Substituent conținut 13">
            <a:extLst>
              <a:ext uri="{FF2B5EF4-FFF2-40B4-BE49-F238E27FC236}">
                <a16:creationId xmlns:a16="http://schemas.microsoft.com/office/drawing/2014/main" id="{F1FE615C-DB4E-820D-DB8C-F5EB3CE993CD}"/>
              </a:ext>
            </a:extLst>
          </p:cNvPr>
          <p:cNvSpPr txBox="1">
            <a:spLocks/>
          </p:cNvSpPr>
          <p:nvPr/>
        </p:nvSpPr>
        <p:spPr>
          <a:xfrm>
            <a:off x="6399133" y="3573016"/>
            <a:ext cx="5091555" cy="18722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o-RO" sz="2400" dirty="0">
                <a:latin typeface="+mj-lt"/>
              </a:rPr>
              <a:t>Date de ieșire: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latin typeface="+mj-lt"/>
              </a:rPr>
              <a:t>O listă formată din perechi de forma </a:t>
            </a:r>
            <a:r>
              <a:rPr lang="ro-RO" sz="2400" i="1" dirty="0">
                <a:latin typeface="+mj-lt"/>
              </a:rPr>
              <a:t>țară - culoare</a:t>
            </a:r>
            <a:endParaRPr lang="ro-RO" sz="2400" dirty="0">
              <a:latin typeface="+mj-lt"/>
            </a:endParaRPr>
          </a:p>
        </p:txBody>
      </p:sp>
      <p:sp>
        <p:nvSpPr>
          <p:cNvPr id="6" name="Substituent conținut 13">
            <a:extLst>
              <a:ext uri="{FF2B5EF4-FFF2-40B4-BE49-F238E27FC236}">
                <a16:creationId xmlns:a16="http://schemas.microsoft.com/office/drawing/2014/main" id="{88A1A8D2-859F-40C7-9662-434579A787A7}"/>
              </a:ext>
            </a:extLst>
          </p:cNvPr>
          <p:cNvSpPr txBox="1">
            <a:spLocks/>
          </p:cNvSpPr>
          <p:nvPr/>
        </p:nvSpPr>
        <p:spPr>
          <a:xfrm>
            <a:off x="1218882" y="5649260"/>
            <a:ext cx="10636169" cy="113663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o-RO" sz="2400" dirty="0">
                <a:latin typeface="+mj-lt"/>
              </a:rPr>
              <a:t>Limbajul de programare utilizat: C#</a:t>
            </a:r>
          </a:p>
          <a:p>
            <a:pPr marL="0" indent="0">
              <a:buFont typeface="Arial" pitchFamily="34" charset="0"/>
              <a:buNone/>
            </a:pPr>
            <a:r>
              <a:rPr lang="ro-RO" sz="2400" dirty="0">
                <a:latin typeface="+mj-lt"/>
              </a:rPr>
              <a:t>Formatele fișiere utilizate: .</a:t>
            </a:r>
            <a:r>
              <a:rPr lang="ro-RO" sz="2400" dirty="0" err="1">
                <a:latin typeface="+mj-lt"/>
              </a:rPr>
              <a:t>xml</a:t>
            </a:r>
            <a:endParaRPr lang="ro-RO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Abordarea problemei</a:t>
            </a:r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1218882" y="1700808"/>
            <a:ext cx="10636169" cy="237626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o-RO" sz="2400" dirty="0">
                <a:latin typeface="+mj-lt"/>
              </a:rPr>
              <a:t>Algoritm – IONESCU Alin Ioan Robert</a:t>
            </a:r>
          </a:p>
          <a:p>
            <a:pPr marL="0" indent="0">
              <a:buNone/>
            </a:pPr>
            <a:r>
              <a:rPr lang="ro-RO" sz="2400" dirty="0">
                <a:latin typeface="+mj-lt"/>
              </a:rPr>
              <a:t>Interfață grafică –TRIF Paul Deian și IONESCU Alin Ioan Robert</a:t>
            </a:r>
          </a:p>
          <a:p>
            <a:pPr marL="0" indent="0">
              <a:buNone/>
            </a:pPr>
            <a:r>
              <a:rPr lang="ro-RO" sz="2400" dirty="0">
                <a:latin typeface="+mj-lt"/>
              </a:rPr>
              <a:t>Integrare algoritm în interfață – IONESCU Alin Ioan Robert și TRIF Paul Deian</a:t>
            </a:r>
          </a:p>
          <a:p>
            <a:pPr marL="0" indent="0">
              <a:buNone/>
            </a:pPr>
            <a:r>
              <a:rPr lang="ro-RO" sz="2400" dirty="0">
                <a:latin typeface="+mj-lt"/>
              </a:rPr>
              <a:t>Stocare și citire date de pe disc – TRIF Paul Deian și IONESCU Alin Ioan Robert</a:t>
            </a:r>
          </a:p>
        </p:txBody>
      </p:sp>
    </p:spTree>
    <p:extLst>
      <p:ext uri="{BB962C8B-B14F-4D97-AF65-F5344CB8AC3E}">
        <p14:creationId xmlns:p14="http://schemas.microsoft.com/office/powerpoint/2010/main" val="9503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837828" y="1196752"/>
            <a:ext cx="9422235" cy="2764335"/>
          </a:xfrm>
        </p:spPr>
        <p:txBody>
          <a:bodyPr rtlCol="0"/>
          <a:lstStyle/>
          <a:p>
            <a:pPr rtl="0"/>
            <a:r>
              <a:rPr lang="ro-RO" spc="-30" dirty="0"/>
              <a:t>Algoritm</a:t>
            </a:r>
          </a:p>
        </p:txBody>
      </p:sp>
    </p:spTree>
    <p:extLst>
      <p:ext uri="{BB962C8B-B14F-4D97-AF65-F5344CB8AC3E}">
        <p14:creationId xmlns:p14="http://schemas.microsoft.com/office/powerpoint/2010/main" val="4020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Algoritm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10000"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ro-RO" dirty="0"/>
              <a:t>Preluare listă care conține țara și vecinii acesteia și o listă care conține culori.</a:t>
            </a:r>
          </a:p>
          <a:p>
            <a:pPr marL="514350" indent="-514350" rtl="0">
              <a:buFont typeface="+mj-lt"/>
              <a:buAutoNum type="arabicPeriod"/>
            </a:pPr>
            <a:r>
              <a:rPr lang="ro-RO" dirty="0"/>
              <a:t>Țările se introduc pe rând într-o listă, iar acestora li se atribuie o culoare în funcție de criteriul: dacă doua țări sunt vecine, acestea nu pot avea aceași culoare.</a:t>
            </a:r>
          </a:p>
          <a:p>
            <a:pPr marL="514350" indent="-514350" rtl="0">
              <a:buFont typeface="+mj-lt"/>
              <a:buAutoNum type="arabicPeriod"/>
            </a:pPr>
            <a:r>
              <a:rPr lang="ro-RO" dirty="0"/>
              <a:t>Salvare într-o structură auxiliară pentru a fi salvate într-un fișier XML.</a:t>
            </a:r>
          </a:p>
        </p:txBody>
      </p:sp>
      <p:graphicFrame>
        <p:nvGraphicFramePr>
          <p:cNvPr id="5" name="Substituent conținut 4" descr="Proces eșalonat care afișează 3 activități aranjate una sub alta, cu două săgeți în jos utilizate pentru a indica progresia de la prima activitate la a doua și de la a doua activitate la a trei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1276898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ACDE22E-EAC7-AC45-3333-A498B21C04B9}"/>
              </a:ext>
            </a:extLst>
          </p:cNvPr>
          <p:cNvGrpSpPr/>
          <p:nvPr/>
        </p:nvGrpSpPr>
        <p:grpSpPr>
          <a:xfrm rot="10800000">
            <a:off x="9478788" y="2708920"/>
            <a:ext cx="870799" cy="864096"/>
            <a:chOff x="3445850" y="1015932"/>
            <a:chExt cx="870799" cy="870799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8EB82E90-5880-E7A0-8AD6-B829E893BB68}"/>
                </a:ext>
              </a:extLst>
            </p:cNvPr>
            <p:cNvSpPr/>
            <p:nvPr/>
          </p:nvSpPr>
          <p:spPr>
            <a:xfrm>
              <a:off x="3445850" y="1015932"/>
              <a:ext cx="870799" cy="8707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Arrow: Down 4">
              <a:extLst>
                <a:ext uri="{FF2B5EF4-FFF2-40B4-BE49-F238E27FC236}">
                  <a16:creationId xmlns:a16="http://schemas.microsoft.com/office/drawing/2014/main" id="{CD43FA81-F62A-BF3E-460B-D7F3971FFA67}"/>
                </a:ext>
              </a:extLst>
            </p:cNvPr>
            <p:cNvSpPr txBox="1"/>
            <p:nvPr/>
          </p:nvSpPr>
          <p:spPr>
            <a:xfrm>
              <a:off x="3641780" y="1015932"/>
              <a:ext cx="478939" cy="6552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rtlCol="0" anchor="ctr" anchorCtr="0">
              <a:noAutofit/>
            </a:bodyPr>
            <a:lstStyle/>
            <a:p>
              <a:pPr marL="0" lvl="0" indent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837828" y="1196752"/>
            <a:ext cx="11017224" cy="2764335"/>
          </a:xfrm>
        </p:spPr>
        <p:txBody>
          <a:bodyPr rtlCol="0"/>
          <a:lstStyle/>
          <a:p>
            <a:pPr rtl="0"/>
            <a:r>
              <a:rPr lang="ro-RO" spc="-30" dirty="0"/>
              <a:t>Interfață grafică și prelucrare de fișiere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>
          <a:xfrm>
            <a:off x="1218883" y="246357"/>
            <a:ext cx="10360501" cy="1223963"/>
          </a:xfrm>
        </p:spPr>
        <p:txBody>
          <a:bodyPr rtlCol="0"/>
          <a:lstStyle/>
          <a:p>
            <a:pPr rtl="0"/>
            <a:r>
              <a:rPr lang="ro-RO" dirty="0"/>
              <a:t>Adăugați un titlu de diapozitiv - 3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761F49C1-C404-D5C1-9EB2-A95C426C0017}"/>
              </a:ext>
            </a:extLst>
          </p:cNvPr>
          <p:cNvSpPr txBox="1"/>
          <p:nvPr/>
        </p:nvSpPr>
        <p:spPr>
          <a:xfrm>
            <a:off x="1233562" y="1700808"/>
            <a:ext cx="107081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	Interfața grafică a aplicației are următoarele componente (ferestre), în ordinea accesării: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Meniu principal (</a:t>
            </a:r>
            <a:r>
              <a:rPr lang="ro-RO" sz="2800" i="1" dirty="0" err="1"/>
              <a:t>Meniu_principal.cs</a:t>
            </a:r>
            <a:r>
              <a:rPr lang="ro-RO" sz="2800" dirty="0"/>
              <a:t>)</a:t>
            </a:r>
            <a:endParaRPr lang="ro-RO" sz="2800" i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Fereastra de generare a unei noi hărți (</a:t>
            </a:r>
            <a:r>
              <a:rPr lang="ro-RO" sz="2800" i="1" dirty="0" err="1"/>
              <a:t>Generare_hartă_tastatură.cs</a:t>
            </a:r>
            <a:r>
              <a:rPr lang="ro-RO" sz="28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Fereastra de adăugare a vecinilor unei țări (</a:t>
            </a:r>
            <a:r>
              <a:rPr lang="ro-RO" sz="2800" i="1" dirty="0" err="1"/>
              <a:t>Ad_vecini.cs</a:t>
            </a:r>
            <a:r>
              <a:rPr lang="ro-RO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/>
              <a:t>Meniul principal</a:t>
            </a:r>
          </a:p>
        </p:txBody>
      </p:sp>
      <p:sp>
        <p:nvSpPr>
          <p:cNvPr id="10" name="Substituent conținut 9"/>
          <p:cNvSpPr>
            <a:spLocks noGrp="1"/>
          </p:cNvSpPr>
          <p:nvPr>
            <p:ph sz="half" idx="2"/>
          </p:nvPr>
        </p:nvSpPr>
        <p:spPr>
          <a:xfrm>
            <a:off x="1218883" y="1701800"/>
            <a:ext cx="10564161" cy="4391496"/>
          </a:xfrm>
        </p:spPr>
        <p:txBody>
          <a:bodyPr rtlCol="0"/>
          <a:lstStyle/>
          <a:p>
            <a:pPr marL="0" indent="0">
              <a:buNone/>
            </a:pPr>
            <a:r>
              <a:rPr lang="ro-RO" sz="2800" dirty="0"/>
              <a:t>	La accesarea aplicației, prima fereastră afișată este </a:t>
            </a:r>
            <a:r>
              <a:rPr lang="ro-RO" sz="2800" i="1" dirty="0" err="1"/>
              <a:t>Meniu_principal.cs</a:t>
            </a:r>
            <a:r>
              <a:rPr lang="ro-RO" sz="2800" dirty="0"/>
              <a:t>. Prin intermediul acesteia, utilizatorul va accesa funcțiile aplicației: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Generarea unei noi hărți (pe baza datelor introduse în următoarea pagină)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800" dirty="0"/>
              <a:t>Afișarea istoricului hărților</a:t>
            </a:r>
            <a:endParaRPr lang="ro-RO" dirty="0"/>
          </a:p>
          <a:p>
            <a:pPr>
              <a:buFont typeface="Wingdings" panose="05000000000000000000" pitchFamily="2" charset="2"/>
              <a:buChar char="§"/>
            </a:pPr>
            <a:r>
              <a:rPr lang="ro-RO" sz="2800" dirty="0"/>
              <a:t>Modificarea setărilor aplicației (limbă, temă aplicației)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Vizualizarea informațiilor despre aplicație (versiuni, descriere, algoritm, date de contact etc.)</a:t>
            </a:r>
            <a:endParaRPr lang="ro-RO" sz="2800" dirty="0"/>
          </a:p>
          <a:p>
            <a:pPr marL="0" indent="0" rtl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FD1F8A22-A131-9267-34B4-8197AD4A9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124744"/>
            <a:ext cx="5141455" cy="4464496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29050005-15EE-4413-AD0D-02A54D8DC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1124744"/>
            <a:ext cx="501291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7_TF02787990" id="{76C63960-7296-4B25-B475-BEAE1455F92F}" vid="{A697BE9B-8A11-4EC4-BF91-F9DF2123C59D}"/>
    </a:ext>
  </a:extLst>
</a:theme>
</file>

<file path=ppt/theme/theme2.xml><?xml version="1.0" encoding="utf-8"?>
<a:theme xmlns:a="http://schemas.openxmlformats.org/drawingml/2006/main" name="Temă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ă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Prezentare cu linii de circuit triple (ecran lat)</Template>
  <TotalTime>31</TotalTime>
  <Words>1125</Words>
  <Application>Microsoft Office PowerPoint</Application>
  <PresentationFormat>Custom</PresentationFormat>
  <Paragraphs>96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Tech 16x9</vt:lpstr>
      <vt:lpstr>Aplicație de repartizare a culorilor țărilor de pe o hartă</vt:lpstr>
      <vt:lpstr>Problema abordată</vt:lpstr>
      <vt:lpstr>Abordarea problemei</vt:lpstr>
      <vt:lpstr>Algoritm</vt:lpstr>
      <vt:lpstr>Algoritm</vt:lpstr>
      <vt:lpstr>Interfață grafică și prelucrare de fișiere</vt:lpstr>
      <vt:lpstr>Adăugați un titlu de diapozitiv - 3</vt:lpstr>
      <vt:lpstr>Meniul principal</vt:lpstr>
      <vt:lpstr>PowerPoint Presentation</vt:lpstr>
      <vt:lpstr>Generarea unei noi hărți</vt:lpstr>
      <vt:lpstr>PowerPoint Presentation</vt:lpstr>
      <vt:lpstr>Structuri de date utilizate în algoritm</vt:lpstr>
      <vt:lpstr>Structuri de date utilizate în algoritm</vt:lpstr>
      <vt:lpstr>Alte structuri de date utilizate în aplicație</vt:lpstr>
      <vt:lpstr>Date salvate pe disc</vt:lpstr>
      <vt:lpstr>Prelucrare date de pe disc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de repartizare a culorilor țărilor de pe o hartă</dc:title>
  <dc:creator>Trif Paul Deian</dc:creator>
  <cp:lastModifiedBy>Alin Ionescu</cp:lastModifiedBy>
  <cp:revision>82</cp:revision>
  <dcterms:created xsi:type="dcterms:W3CDTF">2022-05-18T17:18:11Z</dcterms:created>
  <dcterms:modified xsi:type="dcterms:W3CDTF">2022-05-18T20:48:26Z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