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2"/>
  </p:notesMasterIdLst>
  <p:handoutMasterIdLst>
    <p:handoutMasterId r:id="rId23"/>
  </p:handoutMasterIdLst>
  <p:sldIdLst>
    <p:sldId id="257" r:id="rId5"/>
    <p:sldId id="268" r:id="rId6"/>
    <p:sldId id="272" r:id="rId7"/>
    <p:sldId id="273" r:id="rId8"/>
    <p:sldId id="270" r:id="rId9"/>
    <p:sldId id="259" r:id="rId10"/>
    <p:sldId id="262" r:id="rId11"/>
    <p:sldId id="261" r:id="rId12"/>
    <p:sldId id="263" r:id="rId13"/>
    <p:sldId id="274" r:id="rId14"/>
    <p:sldId id="275" r:id="rId15"/>
    <p:sldId id="271" r:id="rId16"/>
    <p:sldId id="276" r:id="rId17"/>
    <p:sldId id="277" r:id="rId18"/>
    <p:sldId id="279" r:id="rId19"/>
    <p:sldId id="265" r:id="rId20"/>
    <p:sldId id="278" r:id="rId21"/>
  </p:sldIdLst>
  <p:sldSz cx="12188825" cy="6858000"/>
  <p:notesSz cx="6858000" cy="9144000"/>
  <p:defaultTextStyle>
    <a:defPPr rtl="0">
      <a:defRPr lang="ro-ro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3087" autoAdjust="0"/>
  </p:normalViewPr>
  <p:slideViewPr>
    <p:cSldViewPr>
      <p:cViewPr varScale="1">
        <p:scale>
          <a:sx n="86" d="100"/>
          <a:sy n="86" d="100"/>
        </p:scale>
        <p:origin x="562" y="4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095A5E99-E976-4550-8F80-53CC813F2F5A}">
      <dgm:prSet phldrT="[Text]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 rtlCol="0"/>
        <a:lstStyle/>
        <a:p>
          <a:pPr rtl="0"/>
          <a:r>
            <a:rPr lang="ro"/>
            <a:t>Activitate 1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877691F-1B60-4485-9174-DDEC7EE68B70}" type="sib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EC937D8-BD76-4A12-A3E5-900D5C1E2E05}">
      <dgm:prSet phldrT="[Text]"/>
      <dgm:spPr/>
      <dgm:t>
        <a:bodyPr rtlCol="0"/>
        <a:lstStyle/>
        <a:p>
          <a:pPr rtl="0"/>
          <a:r>
            <a:rPr lang="ro" dirty="0"/>
            <a:t>Activitate 2</a:t>
          </a:r>
        </a:p>
      </dgm:t>
    </dgm:pt>
    <dgm:pt modelId="{8265EE85-9851-494E-A6D3-1CDACE947DF3}" type="par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B3EFD4A5-9FA1-4ABE-B722-05162509509B}" type="sib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7133ECF5-4190-4604-AA2F-03C9A0A9210F}">
      <dgm:prSet phldrT="[Text]"/>
      <dgm:spPr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</a:gradFill>
      </dgm:spPr>
      <dgm:t>
        <a:bodyPr rtlCol="0"/>
        <a:lstStyle/>
        <a:p>
          <a:pPr rtl="0"/>
          <a:r>
            <a:rPr lang="ro"/>
            <a:t>Activitate 3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46037378-034A-4662-877A-B53E1DA069A3}" type="sib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>
        <dgm:presLayoutVars>
          <dgm:bulletEnabled val="1"/>
        </dgm:presLayoutVars>
      </dgm:prSet>
      <dgm:spPr/>
    </dgm:pt>
    <dgm:pt modelId="{CA544AF7-F7B2-4CA5-9251-B4CDB8D06634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</dgm:pt>
    <dgm:pt modelId="{2AE92D3F-F0FA-45DD-BB60-4C6FBC6BC016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A89A138-BC1A-490F-935E-2EC3F74E8E18}" type="presOf" srcId="{7133ECF5-4190-4604-AA2F-03C9A0A9210F}" destId="{2AE92D3F-F0FA-45DD-BB60-4C6FBC6BC016}" srcOrd="0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8A063A46-8F8D-405A-B2D6-6495FA638F46}" type="presOf" srcId="{8EC937D8-BD76-4A12-A3E5-900D5C1E2E05}" destId="{CA544AF7-F7B2-4CA5-9251-B4CDB8D06634}" srcOrd="0" destOrd="0" presId="urn:microsoft.com/office/officeart/2005/8/layout/vProcess5"/>
    <dgm:cxn modelId="{A071614A-8A85-47B2-A113-0652CAB9B428}" type="presOf" srcId="{095A5E99-E976-4550-8F80-53CC813F2F5A}" destId="{124EF20B-D98C-45B2-BB13-7B93B5373CEB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03E7038C-2CC0-496B-88A0-60396CDC31E4}" type="presOf" srcId="{7133ECF5-4190-4604-AA2F-03C9A0A9210F}" destId="{A31D264E-E285-4E5C-8EB7-762CD501BE72}" srcOrd="1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BB374C9D-646D-46E6-89B4-117F0E21BA34}" type="presOf" srcId="{8EC937D8-BD76-4A12-A3E5-900D5C1E2E05}" destId="{916C48CB-E452-4B79-A9B9-4C9A90B47960}" srcOrd="1" destOrd="0" presId="urn:microsoft.com/office/officeart/2005/8/layout/vProcess5"/>
    <dgm:cxn modelId="{12FC7FDE-4033-4970-A683-61DE6FA84E89}" type="presOf" srcId="{8877691F-1B60-4485-9174-DDEC7EE68B70}" destId="{9CA877D8-99F8-40A0-89E9-59A61C9A70F4}" srcOrd="0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7C007CEB-6418-4EA7-9CB6-5B93D0C655E6}" type="presOf" srcId="{095A5E99-E976-4550-8F80-53CC813F2F5A}" destId="{7A2F6994-DA87-4497-BFC7-DD9D6EC5315F}" srcOrd="1" destOrd="0" presId="urn:microsoft.com/office/officeart/2005/8/layout/vProcess5"/>
    <dgm:cxn modelId="{6CF7D6F9-A5F2-48E3-AF5C-A2074559AE21}" type="presOf" srcId="{B3EFD4A5-9FA1-4ABE-B722-05162509509B}" destId="{62643EF2-016C-41F1-8CBC-398422A85727}" srcOrd="0" destOrd="0" presId="urn:microsoft.com/office/officeart/2005/8/layout/vProcess5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A8B17D3B-E670-4FE0-A845-244C702B8151}" type="presParOf" srcId="{1D84D8B6-AB32-4491-B5D2-EFE3D7668B88}" destId="{124EF20B-D98C-45B2-BB13-7B93B5373CEB}" srcOrd="1" destOrd="0" presId="urn:microsoft.com/office/officeart/2005/8/layout/vProcess5"/>
    <dgm:cxn modelId="{1E8E2D8B-A980-4080-A16E-1F74528DE4D0}" type="presParOf" srcId="{1D84D8B6-AB32-4491-B5D2-EFE3D7668B88}" destId="{CA544AF7-F7B2-4CA5-9251-B4CDB8D06634}" srcOrd="2" destOrd="0" presId="urn:microsoft.com/office/officeart/2005/8/layout/vProcess5"/>
    <dgm:cxn modelId="{7992440C-9F36-432D-90EE-E2A708CEB38B}" type="presParOf" srcId="{1D84D8B6-AB32-4491-B5D2-EFE3D7668B88}" destId="{2AE92D3F-F0FA-45DD-BB60-4C6FBC6BC016}" srcOrd="3" destOrd="0" presId="urn:microsoft.com/office/officeart/2005/8/layout/vProcess5"/>
    <dgm:cxn modelId="{DBE883B8-7D13-43BA-A456-8DBB93D30C93}" type="presParOf" srcId="{1D84D8B6-AB32-4491-B5D2-EFE3D7668B88}" destId="{9CA877D8-99F8-40A0-89E9-59A61C9A70F4}" srcOrd="4" destOrd="0" presId="urn:microsoft.com/office/officeart/2005/8/layout/vProcess5"/>
    <dgm:cxn modelId="{A3B9E6ED-FFD0-430E-B609-EBE8E75E7C44}" type="presParOf" srcId="{1D84D8B6-AB32-4491-B5D2-EFE3D7668B88}" destId="{62643EF2-016C-41F1-8CBC-398422A85727}" srcOrd="5" destOrd="0" presId="urn:microsoft.com/office/officeart/2005/8/layout/vProcess5"/>
    <dgm:cxn modelId="{278FE748-9C54-4E36-9203-E948DB63C99A}" type="presParOf" srcId="{1D84D8B6-AB32-4491-B5D2-EFE3D7668B88}" destId="{7A2F6994-DA87-4497-BFC7-DD9D6EC5315F}" srcOrd="6" destOrd="0" presId="urn:microsoft.com/office/officeart/2005/8/layout/vProcess5"/>
    <dgm:cxn modelId="{E81279B5-23BF-4F73-A353-8831FC04E9BC}" type="presParOf" srcId="{1D84D8B6-AB32-4491-B5D2-EFE3D7668B88}" destId="{916C48CB-E452-4B79-A9B9-4C9A90B47960}" srcOrd="7" destOrd="0" presId="urn:microsoft.com/office/officeart/2005/8/layout/vProcess5"/>
    <dgm:cxn modelId="{16289EC3-0C51-4B32-B6CC-FE8F7F6F6C76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0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rtlCol="0" anchor="ctr" anchorCtr="0">
          <a:noAutofit/>
        </a:bodyPr>
        <a:lstStyle/>
        <a:p>
          <a:pPr marL="0" lvl="0" indent="0" algn="l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" sz="4300" kern="1200"/>
            <a:t>Activitate 1</a:t>
          </a:r>
        </a:p>
      </dsp:txBody>
      <dsp:txXfrm>
        <a:off x="39238" y="39238"/>
        <a:ext cx="2871019" cy="1261215"/>
      </dsp:txXfrm>
    </dsp:sp>
    <dsp:sp modelId="{CA544AF7-F7B2-4CA5-9251-B4CDB8D06634}">
      <dsp:nvSpPr>
        <dsp:cNvPr id="0" name=""/>
        <dsp:cNvSpPr/>
      </dsp:nvSpPr>
      <dsp:spPr>
        <a:xfrm>
          <a:off x="380880" y="1562972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rtlCol="0" anchor="ctr" anchorCtr="0">
          <a:noAutofit/>
        </a:bodyPr>
        <a:lstStyle/>
        <a:p>
          <a:pPr marL="0" lvl="0" indent="0" algn="l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" sz="4300" kern="1200" dirty="0"/>
            <a:t>Activitate 2</a:t>
          </a:r>
        </a:p>
      </dsp:txBody>
      <dsp:txXfrm>
        <a:off x="420118" y="1602210"/>
        <a:ext cx="2986494" cy="1261215"/>
      </dsp:txXfrm>
    </dsp:sp>
    <dsp:sp modelId="{2AE92D3F-F0FA-45DD-BB60-4C6FBC6BC016}">
      <dsp:nvSpPr>
        <dsp:cNvPr id="0" name=""/>
        <dsp:cNvSpPr/>
      </dsp:nvSpPr>
      <dsp:spPr>
        <a:xfrm>
          <a:off x="761761" y="3125945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rtlCol="0" anchor="ctr" anchorCtr="0">
          <a:noAutofit/>
        </a:bodyPr>
        <a:lstStyle/>
        <a:p>
          <a:pPr marL="0" lvl="0" indent="0" algn="l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" sz="4300" kern="1200"/>
            <a:t>Activitate 3</a:t>
          </a:r>
        </a:p>
      </dsp:txBody>
      <dsp:txXfrm>
        <a:off x="800999" y="3165183"/>
        <a:ext cx="2986494" cy="1261215"/>
      </dsp:txXfrm>
    </dsp:sp>
    <dsp:sp modelId="{9CA877D8-99F8-40A0-89E9-59A61C9A70F4}">
      <dsp:nvSpPr>
        <dsp:cNvPr id="0" name=""/>
        <dsp:cNvSpPr/>
      </dsp:nvSpPr>
      <dsp:spPr>
        <a:xfrm>
          <a:off x="3445850" y="1015932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641780" y="1015932"/>
        <a:ext cx="478939" cy="655276"/>
      </dsp:txXfrm>
    </dsp:sp>
    <dsp:sp modelId="{62643EF2-016C-41F1-8CBC-398422A85727}">
      <dsp:nvSpPr>
        <dsp:cNvPr id="0" name=""/>
        <dsp:cNvSpPr/>
      </dsp:nvSpPr>
      <dsp:spPr>
        <a:xfrm>
          <a:off x="3826731" y="2569974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022661" y="2569974"/>
        <a:ext cx="478939" cy="655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ro-RO" dirty="0"/>
          </a:p>
        </p:txBody>
      </p:sp>
      <p:sp>
        <p:nvSpPr>
          <p:cNvPr id="3" name="Substituent dată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5564AA61-DB90-4C41-8D73-C205C0990813}" type="datetime1">
              <a:rPr lang="ro-RO" smtClean="0"/>
              <a:t>18.05.2022</a:t>
            </a:fld>
            <a:endParaRPr lang="ro-RO" dirty="0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ro-RO" dirty="0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ro-RO" smtClean="0"/>
              <a:pPr algn="r" rtl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ro-RO" dirty="0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FA47940C-060F-441D-835D-1DE815320B36}" type="datetime1">
              <a:rPr lang="ro-RO" smtClean="0"/>
              <a:pPr/>
              <a:t>18.05.2022</a:t>
            </a:fld>
            <a:endParaRPr lang="ro-RO" dirty="0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o-RO" dirty="0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 dirty="0"/>
              <a:t>Clic pentru editare stiluri text Coordonator</a:t>
            </a:r>
          </a:p>
          <a:p>
            <a:pPr lvl="1" rtl="0"/>
            <a:r>
              <a:rPr lang="ro-RO" dirty="0"/>
              <a:t>Al doilea nivel</a:t>
            </a:r>
          </a:p>
          <a:p>
            <a:pPr lvl="2" rtl="0"/>
            <a:r>
              <a:rPr lang="ro-RO" dirty="0"/>
              <a:t>Al treilea nivel</a:t>
            </a:r>
          </a:p>
          <a:p>
            <a:pPr lvl="3" rtl="0"/>
            <a:r>
              <a:rPr lang="ro-RO" dirty="0"/>
              <a:t>Al patrulea nivel</a:t>
            </a:r>
          </a:p>
          <a:p>
            <a:pPr lvl="4" rtl="0"/>
            <a:r>
              <a:rPr lang="ro-RO" dirty="0"/>
              <a:t>Al cincilea nivel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ro-RO" dirty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/>
            <a:fld id="{3EBA5BD7-F043-4D1B-AA17-CD412FC534DE}" type="slidenum">
              <a:rPr lang="ro-RO" smtClean="0"/>
              <a:pPr algn="r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ro-RO" smtClean="0"/>
              <a:pPr algn="r"/>
              <a:t>1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803251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ro-RO" smtClean="0"/>
              <a:pPr algn="r"/>
              <a:t>10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5068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ro-RO" smtClean="0"/>
              <a:pPr algn="r"/>
              <a:t>11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52681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ro-RO" smtClean="0"/>
              <a:pPr algn="r"/>
              <a:t>12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92470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ro-RO" smtClean="0"/>
              <a:pPr algn="r"/>
              <a:t>14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2794811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ro-RO" smtClean="0"/>
              <a:pPr algn="r"/>
              <a:t>16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299834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ro-RO" smtClean="0"/>
              <a:pPr algn="r"/>
              <a:t>2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1656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ro-RO" smtClean="0"/>
              <a:pPr algn="r"/>
              <a:t>3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565738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ro-RO" smtClean="0"/>
              <a:pPr algn="r"/>
              <a:t>4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060634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algn="r" rtl="0"/>
            <a:fld id="{3EBA5BD7-F043-4D1B-AA17-CD412FC534DE}" type="slidenum">
              <a:rPr lang="ro-RO" smtClean="0"/>
              <a:pPr algn="r" rtl="0"/>
              <a:t>5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ro-RO" smtClean="0"/>
              <a:pPr algn="r"/>
              <a:t>6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077872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ro-RO" smtClean="0"/>
              <a:pPr algn="r"/>
              <a:t>7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503559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ro-RO" smtClean="0"/>
              <a:pPr algn="r"/>
              <a:t>8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411523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ro-RO" smtClean="0"/>
              <a:pPr algn="r"/>
              <a:t>9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217481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drept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drept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drept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nii în partea de jo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ă liberă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ro-RO" dirty="0"/>
            </a:p>
          </p:txBody>
        </p:sp>
        <p:sp>
          <p:nvSpPr>
            <p:cNvPr id="10" name="Formă liberă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ro-RO" dirty="0"/>
            </a:p>
          </p:txBody>
        </p:sp>
        <p:sp>
          <p:nvSpPr>
            <p:cNvPr id="11" name="Formă liberă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ro-RO" dirty="0"/>
            </a:p>
          </p:txBody>
        </p:sp>
      </p:grpSp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ro-RO"/>
              <a:t>Faceți clic pentru a edita stilul de titlu coordonator</a:t>
            </a:r>
            <a:endParaRPr lang="ro-RO" dirty="0"/>
          </a:p>
        </p:txBody>
      </p:sp>
      <p:sp>
        <p:nvSpPr>
          <p:cNvPr id="3" name="Subtitlu 2"/>
          <p:cNvSpPr>
            <a:spLocks noGrp="1"/>
          </p:cNvSpPr>
          <p:nvPr>
            <p:ph type="subTitle" idx="1" hasCustomPrompt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 dirty="0"/>
              <a:t>Clic pentru a edita stilul de subtitlu</a:t>
            </a:r>
          </a:p>
        </p:txBody>
      </p:sp>
      <p:sp>
        <p:nvSpPr>
          <p:cNvPr id="22" name="Substituent dată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E235D79-BAF3-4533-BD0F-678E1A4EFE15}" type="datetime1">
              <a:rPr lang="ro-RO" smtClean="0"/>
              <a:pPr/>
              <a:t>18.05.2022</a:t>
            </a:fld>
            <a:endParaRPr lang="ro-RO" dirty="0"/>
          </a:p>
        </p:txBody>
      </p:sp>
      <p:sp>
        <p:nvSpPr>
          <p:cNvPr id="23" name="Substituent subsol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dirty="0"/>
          </a:p>
        </p:txBody>
      </p:sp>
      <p:sp>
        <p:nvSpPr>
          <p:cNvPr id="24" name="Substituent număr diapozitiv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ro-RO" smtClean="0"/>
              <a:pPr algn="r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u și tex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/>
              <a:t>Faceți clic pentru a edita stilul de titlu coordonator</a:t>
            </a:r>
            <a:endParaRPr lang="ro-RO" dirty="0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ro-RO"/>
              <a:t>Faceţi clic pentru a edita Master stiluri text</a:t>
            </a:r>
          </a:p>
          <a:p>
            <a:pPr lvl="1" rtl="0"/>
            <a:r>
              <a:rPr lang="ro-RO"/>
              <a:t>al doilea nivel</a:t>
            </a:r>
          </a:p>
          <a:p>
            <a:pPr lvl="2" rtl="0"/>
            <a:r>
              <a:rPr lang="ro-RO"/>
              <a:t>al treilea nivel</a:t>
            </a:r>
          </a:p>
          <a:p>
            <a:pPr lvl="3" rtl="0"/>
            <a:r>
              <a:rPr lang="ro-RO"/>
              <a:t>al patrulea nivel</a:t>
            </a:r>
          </a:p>
          <a:p>
            <a:pPr lvl="4" rtl="0"/>
            <a:r>
              <a:rPr lang="ro-RO"/>
              <a:t>al cincilea nivel</a:t>
            </a:r>
            <a:endParaRPr lang="ro-RO" dirty="0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C2DAFD7-9F4E-4E17-98BC-7E698277A5FE}" type="datetime1">
              <a:rPr lang="ro-RO" smtClean="0"/>
              <a:pPr/>
              <a:t>18.05.2022</a:t>
            </a:fld>
            <a:endParaRPr lang="ro-RO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ro-RO" smtClean="0"/>
              <a:pPr algn="r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ro-RO"/>
              <a:t>Faceți clic pentru a edita stilul de titlu coordonator</a:t>
            </a:r>
            <a:endParaRPr lang="ro-RO" dirty="0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ro-RO"/>
              <a:t>Faceţi clic pentru a edita Master stiluri text</a:t>
            </a:r>
          </a:p>
          <a:p>
            <a:pPr lvl="1" rtl="0"/>
            <a:r>
              <a:rPr lang="ro-RO"/>
              <a:t>al doilea nivel</a:t>
            </a:r>
          </a:p>
          <a:p>
            <a:pPr lvl="2" rtl="0"/>
            <a:r>
              <a:rPr lang="ro-RO"/>
              <a:t>al treilea nivel</a:t>
            </a:r>
          </a:p>
          <a:p>
            <a:pPr lvl="3" rtl="0"/>
            <a:r>
              <a:rPr lang="ro-RO"/>
              <a:t>al patrulea nivel</a:t>
            </a:r>
          </a:p>
          <a:p>
            <a:pPr lvl="4" rtl="0"/>
            <a:r>
              <a:rPr lang="ro-RO"/>
              <a:t>al cincilea nivel</a:t>
            </a:r>
            <a:endParaRPr lang="ro-RO" dirty="0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56B4E55-7279-4C2C-8B78-47D8E2A9DDEC}" type="datetime1">
              <a:rPr lang="ro-RO" smtClean="0"/>
              <a:pPr/>
              <a:t>18.05.2022</a:t>
            </a:fld>
            <a:endParaRPr lang="ro-RO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ro-RO" smtClean="0"/>
              <a:pPr algn="r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/>
              <a:t>Faceți clic pentru a edita stilul de titlu coordonator</a:t>
            </a:r>
            <a:endParaRPr lang="ro-RO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ro-RO"/>
              <a:t>Faceţi clic pentru a edita Master stiluri text</a:t>
            </a:r>
          </a:p>
          <a:p>
            <a:pPr lvl="1" rtl="0"/>
            <a:r>
              <a:rPr lang="ro-RO"/>
              <a:t>al doilea nivel</a:t>
            </a:r>
          </a:p>
          <a:p>
            <a:pPr lvl="2" rtl="0"/>
            <a:r>
              <a:rPr lang="ro-RO"/>
              <a:t>al treilea nivel</a:t>
            </a:r>
          </a:p>
          <a:p>
            <a:pPr lvl="3" rtl="0"/>
            <a:r>
              <a:rPr lang="ro-RO"/>
              <a:t>al patrulea nivel</a:t>
            </a:r>
          </a:p>
          <a:p>
            <a:pPr lvl="4" rtl="0"/>
            <a:r>
              <a:rPr lang="ro-RO"/>
              <a:t>al cincilea nivel</a:t>
            </a:r>
            <a:endParaRPr lang="ro-RO" dirty="0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077A2ED-4BFC-4D16-9B13-E9DE064D7F72}" type="datetime1">
              <a:rPr lang="ro-RO" smtClean="0"/>
              <a:pPr/>
              <a:t>18.05.2022</a:t>
            </a:fld>
            <a:endParaRPr lang="ro-RO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ro-RO" smtClean="0"/>
              <a:pPr algn="r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drept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drept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drept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ro-RO"/>
              <a:t>Faceți clic pentru a edita stilul de titlu coordonator</a:t>
            </a:r>
            <a:endParaRPr lang="ro-RO" dirty="0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8073E27-4858-4ED3-9E6F-EF3668668768}" type="datetime1">
              <a:rPr lang="ro-RO" smtClean="0"/>
              <a:pPr/>
              <a:t>18.05.2022</a:t>
            </a:fld>
            <a:endParaRPr lang="ro-RO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ro-RO" smtClean="0"/>
              <a:pPr algn="r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/>
              <a:t>Faceți clic pentru a edita stilul de titlu coordonator</a:t>
            </a:r>
            <a:endParaRPr lang="ro-RO" dirty="0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o-RO"/>
              <a:t>Faceţi clic pentru a edita Master stiluri text</a:t>
            </a:r>
          </a:p>
          <a:p>
            <a:pPr lvl="1" rtl="0"/>
            <a:r>
              <a:rPr lang="ro-RO"/>
              <a:t>al doilea nivel</a:t>
            </a:r>
          </a:p>
          <a:p>
            <a:pPr lvl="2" rtl="0"/>
            <a:r>
              <a:rPr lang="ro-RO"/>
              <a:t>al treilea nivel</a:t>
            </a:r>
          </a:p>
          <a:p>
            <a:pPr lvl="3" rtl="0"/>
            <a:r>
              <a:rPr lang="ro-RO"/>
              <a:t>al patrulea nivel</a:t>
            </a:r>
          </a:p>
          <a:p>
            <a:pPr lvl="4" rtl="0"/>
            <a:r>
              <a:rPr lang="ro-RO"/>
              <a:t>al cincilea nivel</a:t>
            </a:r>
            <a:endParaRPr lang="ro-RO" dirty="0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ro-RO"/>
              <a:t>Faceţi clic pentru a edita Master stiluri text</a:t>
            </a:r>
          </a:p>
          <a:p>
            <a:pPr lvl="1" rtl="0"/>
            <a:r>
              <a:rPr lang="ro-RO"/>
              <a:t>al doilea nivel</a:t>
            </a:r>
          </a:p>
          <a:p>
            <a:pPr lvl="2" rtl="0"/>
            <a:r>
              <a:rPr lang="ro-RO"/>
              <a:t>al treilea nivel</a:t>
            </a:r>
          </a:p>
          <a:p>
            <a:pPr lvl="3" rtl="0"/>
            <a:r>
              <a:rPr lang="ro-RO"/>
              <a:t>al patrulea nivel</a:t>
            </a:r>
          </a:p>
          <a:p>
            <a:pPr lvl="4" rtl="0"/>
            <a:r>
              <a:rPr lang="ro-RO"/>
              <a:t>al cincilea nivel</a:t>
            </a:r>
            <a:endParaRPr lang="ro-RO" dirty="0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84E113F-CC20-4C95-BA49-B4B719FD3C16}" type="datetime1">
              <a:rPr lang="ro-RO" smtClean="0"/>
              <a:pPr/>
              <a:t>18.05.2022</a:t>
            </a:fld>
            <a:endParaRPr lang="ro-RO" dirty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dirty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ro-RO" smtClean="0"/>
              <a:pPr algn="r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ro-RO"/>
              <a:t>Faceți clic pentru a edita stilul de titlu coordonator</a:t>
            </a:r>
            <a:endParaRPr lang="ro-RO" dirty="0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o-RO"/>
              <a:t>Faceţi clic pentru a edita Master stiluri text</a:t>
            </a:r>
          </a:p>
          <a:p>
            <a:pPr lvl="1" rtl="0"/>
            <a:r>
              <a:rPr lang="ro-RO"/>
              <a:t>al doilea nivel</a:t>
            </a:r>
          </a:p>
          <a:p>
            <a:pPr lvl="2" rtl="0"/>
            <a:r>
              <a:rPr lang="ro-RO"/>
              <a:t>al treilea nivel</a:t>
            </a:r>
          </a:p>
          <a:p>
            <a:pPr lvl="3" rtl="0"/>
            <a:r>
              <a:rPr lang="ro-RO"/>
              <a:t>al patrulea nivel</a:t>
            </a:r>
          </a:p>
          <a:p>
            <a:pPr lvl="4" rtl="0"/>
            <a:r>
              <a:rPr lang="ro-RO"/>
              <a:t>al cincilea nivel</a:t>
            </a:r>
            <a:endParaRPr lang="ro-RO" dirty="0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ro-RO"/>
              <a:t>Faceţi clic pentru a edita Master stiluri text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o-RO"/>
              <a:t>Faceţi clic pentru a edita Master stiluri text</a:t>
            </a:r>
          </a:p>
          <a:p>
            <a:pPr lvl="1" rtl="0"/>
            <a:r>
              <a:rPr lang="ro-RO"/>
              <a:t>al doilea nivel</a:t>
            </a:r>
          </a:p>
          <a:p>
            <a:pPr lvl="2" rtl="0"/>
            <a:r>
              <a:rPr lang="ro-RO"/>
              <a:t>al treilea nivel</a:t>
            </a:r>
          </a:p>
          <a:p>
            <a:pPr lvl="3" rtl="0"/>
            <a:r>
              <a:rPr lang="ro-RO"/>
              <a:t>al patrulea nivel</a:t>
            </a:r>
          </a:p>
          <a:p>
            <a:pPr lvl="4" rtl="0"/>
            <a:r>
              <a:rPr lang="ro-RO"/>
              <a:t>al cincilea nivel</a:t>
            </a:r>
            <a:endParaRPr lang="ro-RO" dirty="0"/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F36C638-5357-4237-8986-70D687606A00}" type="datetime1">
              <a:rPr lang="ro-RO" smtClean="0"/>
              <a:pPr/>
              <a:t>18.05.2022</a:t>
            </a:fld>
            <a:endParaRPr lang="ro-RO" dirty="0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dirty="0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ro-RO" smtClean="0"/>
              <a:pPr algn="r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/>
              <a:t>Faceți clic pentru a edita stilul de titlu coordonator</a:t>
            </a:r>
            <a:endParaRPr lang="ro-RO" dirty="0"/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04EB6DD-C5E5-485E-8B65-2AC9839E1641}" type="datetime1">
              <a:rPr lang="ro-RO" smtClean="0"/>
              <a:pPr/>
              <a:t>18.05.2022</a:t>
            </a:fld>
            <a:endParaRPr lang="ro-RO" dirty="0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dirty="0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ro-RO" smtClean="0"/>
              <a:pPr algn="r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1471C80-3147-45DB-B8E8-9A29C1353614}" type="datetime1">
              <a:rPr lang="ro-RO" smtClean="0"/>
              <a:pPr/>
              <a:t>18.05.2022</a:t>
            </a:fld>
            <a:endParaRPr lang="ro-RO" dirty="0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ro-RO" smtClean="0"/>
              <a:pPr algn="r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o-RO"/>
              <a:t>Faceți clic pentru a edita stilul de titlu coordonator</a:t>
            </a:r>
            <a:endParaRPr lang="ro-RO" dirty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ro-RO"/>
              <a:t>Faceţi clic pentru a edita Master stiluri text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o-RO"/>
              <a:t>Faceţi clic pentru a edita Master stiluri text</a:t>
            </a:r>
          </a:p>
          <a:p>
            <a:pPr lvl="1" rtl="0"/>
            <a:r>
              <a:rPr lang="ro-RO"/>
              <a:t>al doilea nivel</a:t>
            </a:r>
          </a:p>
          <a:p>
            <a:pPr lvl="2" rtl="0"/>
            <a:r>
              <a:rPr lang="ro-RO"/>
              <a:t>al treilea nivel</a:t>
            </a:r>
          </a:p>
          <a:p>
            <a:pPr lvl="3" rtl="0"/>
            <a:r>
              <a:rPr lang="ro-RO"/>
              <a:t>al patrulea nivel</a:t>
            </a:r>
          </a:p>
          <a:p>
            <a:pPr lvl="4" rtl="0"/>
            <a:r>
              <a:rPr lang="ro-RO"/>
              <a:t>al cincilea nivel</a:t>
            </a:r>
            <a:endParaRPr lang="ro-RO" dirty="0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0CDC771-978E-467A-80A4-3CFB97B40C81}" type="datetime1">
              <a:rPr lang="ro-RO" smtClean="0"/>
              <a:pPr/>
              <a:t>18.05.2022</a:t>
            </a:fld>
            <a:endParaRPr lang="ro-RO" dirty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dirty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ro-RO" smtClean="0"/>
              <a:pPr algn="r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o-RO"/>
              <a:t>Faceți clic pentru a edita stilul de titlu coordonator</a:t>
            </a:r>
            <a:endParaRPr lang="ro-RO" dirty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ro-RO"/>
              <a:t>Faceţi clic pentru a edita Master stiluri text</a:t>
            </a:r>
          </a:p>
        </p:txBody>
      </p:sp>
      <p:sp>
        <p:nvSpPr>
          <p:cNvPr id="3" name="Substituent imagine 2" descr="Un substituent gol pentru a adăuga o imagine. Faceți clic pe substituent și selectați imaginea pe care doriți s-o adăugați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ro-RO"/>
              <a:t>Faceți clic pe pictogramă pentru a adăuga o imagine</a:t>
            </a:r>
            <a:endParaRPr lang="ro-RO" dirty="0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A681EF5-F6EF-4DC3-BA74-62F467F5FE61}" type="datetime1">
              <a:rPr lang="ro-RO" smtClean="0"/>
              <a:pPr/>
              <a:t>18.05.2022</a:t>
            </a:fld>
            <a:endParaRPr lang="ro-RO" dirty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dirty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ro-RO" smtClean="0"/>
              <a:pPr algn="r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ii din stâng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ă liberă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o-RO" dirty="0"/>
            </a:p>
          </p:txBody>
        </p:sp>
        <p:sp>
          <p:nvSpPr>
            <p:cNvPr id="11" name="Formă liberă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o-RO" dirty="0"/>
            </a:p>
          </p:txBody>
        </p:sp>
        <p:sp>
          <p:nvSpPr>
            <p:cNvPr id="14" name="Formă liberă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o-RO" dirty="0"/>
            </a:p>
          </p:txBody>
        </p:sp>
      </p:grpSp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ro-RO" dirty="0"/>
              <a:t>Clic pentru editare stil titlu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ro-RO" dirty="0"/>
              <a:t>Editați stilurile de text coordonator</a:t>
            </a:r>
          </a:p>
          <a:p>
            <a:pPr lvl="1" rtl="0"/>
            <a:r>
              <a:rPr lang="ro-RO" dirty="0"/>
              <a:t>Al doilea nivel</a:t>
            </a:r>
          </a:p>
          <a:p>
            <a:pPr lvl="2" rtl="0"/>
            <a:r>
              <a:rPr lang="ro-RO" dirty="0"/>
              <a:t>Al treilea nivel</a:t>
            </a:r>
          </a:p>
          <a:p>
            <a:pPr lvl="3" rtl="0"/>
            <a:r>
              <a:rPr lang="ro-RO" dirty="0"/>
              <a:t>Al patrulea nivel</a:t>
            </a:r>
          </a:p>
          <a:p>
            <a:pPr lvl="4" rtl="0"/>
            <a:r>
              <a:rPr lang="ro-RO" dirty="0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57914-1B5A-460F-8110-66E17909A04F}" type="datetime1">
              <a:rPr lang="ro-RO" smtClean="0"/>
              <a:pPr/>
              <a:t>18.05.2022</a:t>
            </a:fld>
            <a:endParaRPr lang="ro-RO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o-RO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C014DD1E-5D91-48A3-AD6D-45FBA980D106}" type="slidenum">
              <a:rPr lang="ro-RO" smtClean="0"/>
              <a:pPr algn="r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ro-RO" dirty="0"/>
              <a:t>Aplicație de repartizare a culorilor țărilor de pe o hartă</a:t>
            </a:r>
          </a:p>
        </p:txBody>
      </p:sp>
      <p:sp>
        <p:nvSpPr>
          <p:cNvPr id="5" name="Subtitlu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ro-RO" dirty="0"/>
              <a:t>Ionescu Alin Ioan Robert</a:t>
            </a:r>
          </a:p>
          <a:p>
            <a:pPr rtl="0"/>
            <a:r>
              <a:rPr lang="ro-RO" dirty="0"/>
              <a:t>TRIF PAUL deian</a:t>
            </a:r>
          </a:p>
        </p:txBody>
      </p:sp>
      <p:sp>
        <p:nvSpPr>
          <p:cNvPr id="4" name="Subtitlu 4">
            <a:extLst>
              <a:ext uri="{FF2B5EF4-FFF2-40B4-BE49-F238E27FC236}">
                <a16:creationId xmlns:a16="http://schemas.microsoft.com/office/drawing/2014/main" id="{D701B29D-0DC4-9C2D-8938-A9079383FC4D}"/>
              </a:ext>
            </a:extLst>
          </p:cNvPr>
          <p:cNvSpPr txBox="1">
            <a:spLocks/>
          </p:cNvSpPr>
          <p:nvPr/>
        </p:nvSpPr>
        <p:spPr>
          <a:xfrm>
            <a:off x="0" y="5481712"/>
            <a:ext cx="8686700" cy="792088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sz="1600" dirty="0">
                <a:solidFill>
                  <a:schemeClr val="tx1"/>
                </a:solidFill>
              </a:rPr>
              <a:t>Proiect sincretic, SEM. II, an II, AC UPT Informatică</a:t>
            </a:r>
          </a:p>
          <a:p>
            <a:r>
              <a:rPr lang="ro-RO" sz="1600" dirty="0">
                <a:solidFill>
                  <a:schemeClr val="tx1"/>
                </a:solidFill>
              </a:rPr>
              <a:t>Profesor coordonator: ș.l. dr. ing. Valer </a:t>
            </a:r>
            <a:r>
              <a:rPr lang="ro-RO" sz="1600" dirty="0" err="1">
                <a:solidFill>
                  <a:schemeClr val="tx1"/>
                </a:solidFill>
              </a:rPr>
              <a:t>bocan</a:t>
            </a:r>
            <a:endParaRPr lang="ro-RO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u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dirty="0"/>
              <a:t>Generarea unei noi hărți</a:t>
            </a:r>
          </a:p>
        </p:txBody>
      </p:sp>
      <p:sp>
        <p:nvSpPr>
          <p:cNvPr id="10" name="Substituent conținut 9"/>
          <p:cNvSpPr>
            <a:spLocks noGrp="1"/>
          </p:cNvSpPr>
          <p:nvPr>
            <p:ph sz="half" idx="2"/>
          </p:nvPr>
        </p:nvSpPr>
        <p:spPr>
          <a:xfrm>
            <a:off x="1218883" y="1701800"/>
            <a:ext cx="10564161" cy="4679528"/>
          </a:xfrm>
        </p:spPr>
        <p:txBody>
          <a:bodyPr rtlCol="0"/>
          <a:lstStyle/>
          <a:p>
            <a:pPr marL="0" indent="0">
              <a:buNone/>
            </a:pPr>
            <a:r>
              <a:rPr lang="ro-RO" sz="2800" dirty="0"/>
              <a:t>	La generarea unei noi hărți, aplicația cere utilizatorului următoarele informații: țările și vecinii respectivi acestora și o listă de culori care trebuie repartizate țărilor. Aceste informații sunt introduse în pagina </a:t>
            </a:r>
            <a:r>
              <a:rPr lang="ro-RO" sz="2800" i="1" dirty="0" err="1"/>
              <a:t>Generare_harta_tastatura.cs</a:t>
            </a:r>
            <a:r>
              <a:rPr lang="ro-RO" sz="2800" dirty="0"/>
              <a:t>, cu ajutorul controalelor de tip</a:t>
            </a:r>
            <a:r>
              <a:rPr lang="ro-RO" sz="2800" i="1" dirty="0"/>
              <a:t> combo box</a:t>
            </a:r>
            <a:r>
              <a:rPr lang="ro-RO" sz="2800" dirty="0"/>
              <a:t> (</a:t>
            </a:r>
            <a:r>
              <a:rPr lang="ro-RO" sz="2800" dirty="0" err="1"/>
              <a:t>dropdown</a:t>
            </a:r>
            <a:r>
              <a:rPr lang="ro-RO" dirty="0"/>
              <a:t>; pentru țări și culorile predefinite) sau </a:t>
            </a:r>
            <a:r>
              <a:rPr lang="ro-RO" i="1" dirty="0"/>
              <a:t>Color picker</a:t>
            </a:r>
            <a:r>
              <a:rPr lang="ro-RO" dirty="0"/>
              <a:t> (pentru culorile noi adăugate de utilizator).</a:t>
            </a:r>
          </a:p>
          <a:p>
            <a:pPr marL="0" indent="0">
              <a:buNone/>
            </a:pPr>
            <a:r>
              <a:rPr lang="ro-RO" sz="2800" dirty="0"/>
              <a:t>	La selectarea unei țări, </a:t>
            </a:r>
            <a:r>
              <a:rPr lang="ro-RO" dirty="0"/>
              <a:t>aplicația va deschide o fereastră de adăugare a vecinilor (</a:t>
            </a:r>
            <a:r>
              <a:rPr lang="ro-RO" i="1" dirty="0" err="1"/>
              <a:t>Ad_vecini.cs</a:t>
            </a:r>
            <a:r>
              <a:rPr lang="ro-RO" dirty="0"/>
              <a:t>) care îi va permite utilizatorului să adauge vecinii țării selectate. După adăugarea vecinilor, lista de țări din partea stânga-jos se va actualiza, afișând țările alese. Lista vecinilor țărilor selectate poate fi vizualizată prin click pe numele țării din listă.</a:t>
            </a:r>
            <a:endParaRPr lang="ro-RO" sz="2800" dirty="0"/>
          </a:p>
          <a:p>
            <a:pPr marL="0" indent="0" rtl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16617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are 13">
            <a:extLst>
              <a:ext uri="{FF2B5EF4-FFF2-40B4-BE49-F238E27FC236}">
                <a16:creationId xmlns:a16="http://schemas.microsoft.com/office/drawing/2014/main" id="{69AF8C2A-BC47-2817-98E4-5744EA605993}"/>
              </a:ext>
            </a:extLst>
          </p:cNvPr>
          <p:cNvGrpSpPr/>
          <p:nvPr/>
        </p:nvGrpSpPr>
        <p:grpSpPr>
          <a:xfrm>
            <a:off x="981844" y="175807"/>
            <a:ext cx="9660641" cy="3932229"/>
            <a:chOff x="2494012" y="1268760"/>
            <a:chExt cx="9660641" cy="3932229"/>
          </a:xfrm>
        </p:grpSpPr>
        <p:pic>
          <p:nvPicPr>
            <p:cNvPr id="8" name="Imagine 7">
              <a:extLst>
                <a:ext uri="{FF2B5EF4-FFF2-40B4-BE49-F238E27FC236}">
                  <a16:creationId xmlns:a16="http://schemas.microsoft.com/office/drawing/2014/main" id="{03E128A2-91BC-274A-B365-37A260374D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94012" y="1268760"/>
              <a:ext cx="6336704" cy="3932229"/>
            </a:xfrm>
            <a:prstGeom prst="rect">
              <a:avLst/>
            </a:prstGeom>
          </p:spPr>
        </p:pic>
        <p:sp>
          <p:nvSpPr>
            <p:cNvPr id="6" name="Dreptunghi 5">
              <a:extLst>
                <a:ext uri="{FF2B5EF4-FFF2-40B4-BE49-F238E27FC236}">
                  <a16:creationId xmlns:a16="http://schemas.microsoft.com/office/drawing/2014/main" id="{22F30649-666D-0BB1-B574-9DBFB0867680}"/>
                </a:ext>
              </a:extLst>
            </p:cNvPr>
            <p:cNvSpPr/>
            <p:nvPr/>
          </p:nvSpPr>
          <p:spPr>
            <a:xfrm>
              <a:off x="7174532" y="2276872"/>
              <a:ext cx="1296144" cy="216024"/>
            </a:xfrm>
            <a:prstGeom prst="rect">
              <a:avLst/>
            </a:prstGeom>
            <a:noFill/>
            <a:ln w="38100">
              <a:extLst>
                <a:ext uri="{C807C97D-BFC1-408E-A445-0C87EB9F89A2}">
                  <ask:lineSketchStyleProps xmlns:ask="http://schemas.microsoft.com/office/drawing/2018/sketchyshapes" sd="3070864192">
                    <a:custGeom>
                      <a:avLst/>
                      <a:gdLst>
                        <a:gd name="connsiteX0" fmla="*/ 0 w 1224136"/>
                        <a:gd name="connsiteY0" fmla="*/ 0 h 216024"/>
                        <a:gd name="connsiteX1" fmla="*/ 1224136 w 1224136"/>
                        <a:gd name="connsiteY1" fmla="*/ 0 h 216024"/>
                        <a:gd name="connsiteX2" fmla="*/ 1224136 w 1224136"/>
                        <a:gd name="connsiteY2" fmla="*/ 216024 h 216024"/>
                        <a:gd name="connsiteX3" fmla="*/ 0 w 1224136"/>
                        <a:gd name="connsiteY3" fmla="*/ 216024 h 216024"/>
                        <a:gd name="connsiteX4" fmla="*/ 0 w 1224136"/>
                        <a:gd name="connsiteY4" fmla="*/ 0 h 2160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224136" h="216024" extrusionOk="0">
                          <a:moveTo>
                            <a:pt x="0" y="0"/>
                          </a:moveTo>
                          <a:cubicBezTo>
                            <a:pt x="387218" y="62093"/>
                            <a:pt x="909024" y="-30069"/>
                            <a:pt x="1224136" y="0"/>
                          </a:cubicBezTo>
                          <a:cubicBezTo>
                            <a:pt x="1221561" y="35001"/>
                            <a:pt x="1238395" y="148038"/>
                            <a:pt x="1224136" y="216024"/>
                          </a:cubicBezTo>
                          <a:cubicBezTo>
                            <a:pt x="707274" y="192153"/>
                            <a:pt x="248422" y="287905"/>
                            <a:pt x="0" y="216024"/>
                          </a:cubicBezTo>
                          <a:cubicBezTo>
                            <a:pt x="3863" y="169411"/>
                            <a:pt x="-9916" y="82269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 sz="2800"/>
            </a:p>
          </p:txBody>
        </p:sp>
        <p:sp>
          <p:nvSpPr>
            <p:cNvPr id="10" name="Dreptunghi 9">
              <a:extLst>
                <a:ext uri="{FF2B5EF4-FFF2-40B4-BE49-F238E27FC236}">
                  <a16:creationId xmlns:a16="http://schemas.microsoft.com/office/drawing/2014/main" id="{06356155-4CAD-C09F-50B2-7ACB7560328F}"/>
                </a:ext>
              </a:extLst>
            </p:cNvPr>
            <p:cNvSpPr/>
            <p:nvPr/>
          </p:nvSpPr>
          <p:spPr>
            <a:xfrm>
              <a:off x="7174532" y="2564904"/>
              <a:ext cx="1296144" cy="216024"/>
            </a:xfrm>
            <a:prstGeom prst="rect">
              <a:avLst/>
            </a:prstGeom>
            <a:noFill/>
            <a:ln w="38100">
              <a:extLst>
                <a:ext uri="{C807C97D-BFC1-408E-A445-0C87EB9F89A2}">
                  <ask:lineSketchStyleProps xmlns:ask="http://schemas.microsoft.com/office/drawing/2018/sketchyshapes" sd="3070864192">
                    <a:custGeom>
                      <a:avLst/>
                      <a:gdLst>
                        <a:gd name="connsiteX0" fmla="*/ 0 w 1224136"/>
                        <a:gd name="connsiteY0" fmla="*/ 0 h 216024"/>
                        <a:gd name="connsiteX1" fmla="*/ 1224136 w 1224136"/>
                        <a:gd name="connsiteY1" fmla="*/ 0 h 216024"/>
                        <a:gd name="connsiteX2" fmla="*/ 1224136 w 1224136"/>
                        <a:gd name="connsiteY2" fmla="*/ 216024 h 216024"/>
                        <a:gd name="connsiteX3" fmla="*/ 0 w 1224136"/>
                        <a:gd name="connsiteY3" fmla="*/ 216024 h 216024"/>
                        <a:gd name="connsiteX4" fmla="*/ 0 w 1224136"/>
                        <a:gd name="connsiteY4" fmla="*/ 0 h 2160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224136" h="216024" extrusionOk="0">
                          <a:moveTo>
                            <a:pt x="0" y="0"/>
                          </a:moveTo>
                          <a:cubicBezTo>
                            <a:pt x="387218" y="62093"/>
                            <a:pt x="909024" y="-30069"/>
                            <a:pt x="1224136" y="0"/>
                          </a:cubicBezTo>
                          <a:cubicBezTo>
                            <a:pt x="1221561" y="35001"/>
                            <a:pt x="1238395" y="148038"/>
                            <a:pt x="1224136" y="216024"/>
                          </a:cubicBezTo>
                          <a:cubicBezTo>
                            <a:pt x="707274" y="192153"/>
                            <a:pt x="248422" y="287905"/>
                            <a:pt x="0" y="216024"/>
                          </a:cubicBezTo>
                          <a:cubicBezTo>
                            <a:pt x="3863" y="169411"/>
                            <a:pt x="-9916" y="82269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 sz="2800"/>
            </a:p>
          </p:txBody>
        </p:sp>
        <p:sp>
          <p:nvSpPr>
            <p:cNvPr id="11" name="Dreptunghi 10">
              <a:extLst>
                <a:ext uri="{FF2B5EF4-FFF2-40B4-BE49-F238E27FC236}">
                  <a16:creationId xmlns:a16="http://schemas.microsoft.com/office/drawing/2014/main" id="{7E10B77D-86F8-64ED-9D06-098652409AA0}"/>
                </a:ext>
              </a:extLst>
            </p:cNvPr>
            <p:cNvSpPr/>
            <p:nvPr/>
          </p:nvSpPr>
          <p:spPr>
            <a:xfrm>
              <a:off x="7201961" y="3061688"/>
              <a:ext cx="1296144" cy="216024"/>
            </a:xfrm>
            <a:prstGeom prst="rect">
              <a:avLst/>
            </a:prstGeom>
            <a:noFill/>
            <a:ln w="38100">
              <a:extLst>
                <a:ext uri="{C807C97D-BFC1-408E-A445-0C87EB9F89A2}">
                  <ask:lineSketchStyleProps xmlns:ask="http://schemas.microsoft.com/office/drawing/2018/sketchyshapes" sd="3070864192">
                    <a:custGeom>
                      <a:avLst/>
                      <a:gdLst>
                        <a:gd name="connsiteX0" fmla="*/ 0 w 1224136"/>
                        <a:gd name="connsiteY0" fmla="*/ 0 h 216024"/>
                        <a:gd name="connsiteX1" fmla="*/ 1224136 w 1224136"/>
                        <a:gd name="connsiteY1" fmla="*/ 0 h 216024"/>
                        <a:gd name="connsiteX2" fmla="*/ 1224136 w 1224136"/>
                        <a:gd name="connsiteY2" fmla="*/ 216024 h 216024"/>
                        <a:gd name="connsiteX3" fmla="*/ 0 w 1224136"/>
                        <a:gd name="connsiteY3" fmla="*/ 216024 h 216024"/>
                        <a:gd name="connsiteX4" fmla="*/ 0 w 1224136"/>
                        <a:gd name="connsiteY4" fmla="*/ 0 h 2160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224136" h="216024" extrusionOk="0">
                          <a:moveTo>
                            <a:pt x="0" y="0"/>
                          </a:moveTo>
                          <a:cubicBezTo>
                            <a:pt x="387218" y="62093"/>
                            <a:pt x="909024" y="-30069"/>
                            <a:pt x="1224136" y="0"/>
                          </a:cubicBezTo>
                          <a:cubicBezTo>
                            <a:pt x="1221561" y="35001"/>
                            <a:pt x="1238395" y="148038"/>
                            <a:pt x="1224136" y="216024"/>
                          </a:cubicBezTo>
                          <a:cubicBezTo>
                            <a:pt x="707274" y="192153"/>
                            <a:pt x="248422" y="287905"/>
                            <a:pt x="0" y="216024"/>
                          </a:cubicBezTo>
                          <a:cubicBezTo>
                            <a:pt x="3863" y="169411"/>
                            <a:pt x="-9916" y="82269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 sz="2800"/>
            </a:p>
          </p:txBody>
        </p:sp>
        <p:sp>
          <p:nvSpPr>
            <p:cNvPr id="12" name="CasetăText 11">
              <a:extLst>
                <a:ext uri="{FF2B5EF4-FFF2-40B4-BE49-F238E27FC236}">
                  <a16:creationId xmlns:a16="http://schemas.microsoft.com/office/drawing/2014/main" id="{ABB58B88-1E59-CD33-B177-A2536DBB9474}"/>
                </a:ext>
              </a:extLst>
            </p:cNvPr>
            <p:cNvSpPr txBox="1"/>
            <p:nvPr/>
          </p:nvSpPr>
          <p:spPr>
            <a:xfrm>
              <a:off x="8720051" y="2215607"/>
              <a:ext cx="17019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sz="1600" dirty="0">
                  <a:solidFill>
                    <a:schemeClr val="accent1"/>
                  </a:solidFill>
                </a:rPr>
                <a:t>Selectarea țărilor</a:t>
              </a:r>
            </a:p>
          </p:txBody>
        </p:sp>
        <p:sp>
          <p:nvSpPr>
            <p:cNvPr id="13" name="CasetăText 12">
              <a:extLst>
                <a:ext uri="{FF2B5EF4-FFF2-40B4-BE49-F238E27FC236}">
                  <a16:creationId xmlns:a16="http://schemas.microsoft.com/office/drawing/2014/main" id="{E689E188-A2E8-6E2C-5F99-389F24AEE739}"/>
                </a:ext>
              </a:extLst>
            </p:cNvPr>
            <p:cNvSpPr txBox="1"/>
            <p:nvPr/>
          </p:nvSpPr>
          <p:spPr>
            <a:xfrm>
              <a:off x="8689256" y="2503639"/>
              <a:ext cx="34653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sz="1600" dirty="0">
                  <a:solidFill>
                    <a:schemeClr val="accent1"/>
                  </a:solidFill>
                </a:rPr>
                <a:t>Selectarea culorilor din lista predefinită</a:t>
              </a:r>
            </a:p>
          </p:txBody>
        </p:sp>
      </p:grpSp>
      <p:sp>
        <p:nvSpPr>
          <p:cNvPr id="15" name="CasetăText 14">
            <a:extLst>
              <a:ext uri="{FF2B5EF4-FFF2-40B4-BE49-F238E27FC236}">
                <a16:creationId xmlns:a16="http://schemas.microsoft.com/office/drawing/2014/main" id="{56E9398F-E9F1-6036-535E-CBC66A013CCF}"/>
              </a:ext>
            </a:extLst>
          </p:cNvPr>
          <p:cNvSpPr txBox="1"/>
          <p:nvPr/>
        </p:nvSpPr>
        <p:spPr>
          <a:xfrm>
            <a:off x="7174532" y="1992311"/>
            <a:ext cx="4681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>
                <a:solidFill>
                  <a:schemeClr val="accent1"/>
                </a:solidFill>
              </a:rPr>
              <a:t>Selectarea unei culori care nu este în lista predefinită</a:t>
            </a:r>
          </a:p>
        </p:txBody>
      </p:sp>
      <p:sp>
        <p:nvSpPr>
          <p:cNvPr id="17" name="Dreptunghi 16">
            <a:extLst>
              <a:ext uri="{FF2B5EF4-FFF2-40B4-BE49-F238E27FC236}">
                <a16:creationId xmlns:a16="http://schemas.microsoft.com/office/drawing/2014/main" id="{91E44E45-4DA6-6D8E-E5AD-BE016F1C0E18}"/>
              </a:ext>
            </a:extLst>
          </p:cNvPr>
          <p:cNvSpPr/>
          <p:nvPr/>
        </p:nvSpPr>
        <p:spPr>
          <a:xfrm>
            <a:off x="1124719" y="908720"/>
            <a:ext cx="2946407" cy="936104"/>
          </a:xfrm>
          <a:prstGeom prst="rect">
            <a:avLst/>
          </a:prstGeom>
          <a:noFill/>
          <a:ln w="38100">
            <a:extLst>
              <a:ext uri="{C807C97D-BFC1-408E-A445-0C87EB9F89A2}">
                <ask:lineSketchStyleProps xmlns:ask="http://schemas.microsoft.com/office/drawing/2018/sketchyshapes" sd="3070864192">
                  <a:custGeom>
                    <a:avLst/>
                    <a:gdLst>
                      <a:gd name="connsiteX0" fmla="*/ 0 w 1224136"/>
                      <a:gd name="connsiteY0" fmla="*/ 0 h 216024"/>
                      <a:gd name="connsiteX1" fmla="*/ 1224136 w 1224136"/>
                      <a:gd name="connsiteY1" fmla="*/ 0 h 216024"/>
                      <a:gd name="connsiteX2" fmla="*/ 1224136 w 1224136"/>
                      <a:gd name="connsiteY2" fmla="*/ 216024 h 216024"/>
                      <a:gd name="connsiteX3" fmla="*/ 0 w 1224136"/>
                      <a:gd name="connsiteY3" fmla="*/ 216024 h 216024"/>
                      <a:gd name="connsiteX4" fmla="*/ 0 w 1224136"/>
                      <a:gd name="connsiteY4" fmla="*/ 0 h 2160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24136" h="216024" extrusionOk="0">
                        <a:moveTo>
                          <a:pt x="0" y="0"/>
                        </a:moveTo>
                        <a:cubicBezTo>
                          <a:pt x="387218" y="62093"/>
                          <a:pt x="909024" y="-30069"/>
                          <a:pt x="1224136" y="0"/>
                        </a:cubicBezTo>
                        <a:cubicBezTo>
                          <a:pt x="1221561" y="35001"/>
                          <a:pt x="1238395" y="148038"/>
                          <a:pt x="1224136" y="216024"/>
                        </a:cubicBezTo>
                        <a:cubicBezTo>
                          <a:pt x="707274" y="192153"/>
                          <a:pt x="248422" y="287905"/>
                          <a:pt x="0" y="216024"/>
                        </a:cubicBezTo>
                        <a:cubicBezTo>
                          <a:pt x="3863" y="169411"/>
                          <a:pt x="-9916" y="8226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sz="2800"/>
          </a:p>
        </p:txBody>
      </p:sp>
      <p:sp>
        <p:nvSpPr>
          <p:cNvPr id="19" name="CasetăText 18">
            <a:extLst>
              <a:ext uri="{FF2B5EF4-FFF2-40B4-BE49-F238E27FC236}">
                <a16:creationId xmlns:a16="http://schemas.microsoft.com/office/drawing/2014/main" id="{9B53BB84-DEAA-00D1-2333-7FED060CD70D}"/>
              </a:ext>
            </a:extLst>
          </p:cNvPr>
          <p:cNvSpPr txBox="1"/>
          <p:nvPr/>
        </p:nvSpPr>
        <p:spPr>
          <a:xfrm>
            <a:off x="7246540" y="2880896"/>
            <a:ext cx="4681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>
                <a:solidFill>
                  <a:schemeClr val="accent1"/>
                </a:solidFill>
              </a:rPr>
              <a:t>Informații despre datele introduse</a:t>
            </a:r>
          </a:p>
        </p:txBody>
      </p:sp>
      <p:cxnSp>
        <p:nvCxnSpPr>
          <p:cNvPr id="21" name="Conector drept 20">
            <a:extLst>
              <a:ext uri="{FF2B5EF4-FFF2-40B4-BE49-F238E27FC236}">
                <a16:creationId xmlns:a16="http://schemas.microsoft.com/office/drawing/2014/main" id="{13C479FB-3FEB-8016-7A2A-2ADA7D37BD39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2277988" y="1859880"/>
            <a:ext cx="4968552" cy="1190293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Imagine 24">
            <a:extLst>
              <a:ext uri="{FF2B5EF4-FFF2-40B4-BE49-F238E27FC236}">
                <a16:creationId xmlns:a16="http://schemas.microsoft.com/office/drawing/2014/main" id="{EC6E7666-1831-5AD0-CEC7-CDF8D2287F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5919" y="4180044"/>
            <a:ext cx="4938188" cy="2606266"/>
          </a:xfrm>
          <a:prstGeom prst="rect">
            <a:avLst/>
          </a:prstGeom>
        </p:spPr>
      </p:pic>
      <p:sp>
        <p:nvSpPr>
          <p:cNvPr id="26" name="CasetăText 25">
            <a:extLst>
              <a:ext uri="{FF2B5EF4-FFF2-40B4-BE49-F238E27FC236}">
                <a16:creationId xmlns:a16="http://schemas.microsoft.com/office/drawing/2014/main" id="{A3A9B597-97CC-74D6-44D6-20255FD4CBA1}"/>
              </a:ext>
            </a:extLst>
          </p:cNvPr>
          <p:cNvSpPr txBox="1"/>
          <p:nvPr/>
        </p:nvSpPr>
        <p:spPr>
          <a:xfrm>
            <a:off x="307103" y="4301030"/>
            <a:ext cx="66967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dirty="0"/>
              <a:t>	La alegerea </a:t>
            </a:r>
            <a:r>
              <a:rPr lang="ro-RO" sz="2000" dirty="0" err="1"/>
              <a:t>une</a:t>
            </a:r>
            <a:r>
              <a:rPr lang="ro-RO" sz="2000" dirty="0"/>
              <a:t> țări se deschide fereastra de adăugare vecini (</a:t>
            </a:r>
            <a:r>
              <a:rPr lang="ro-RO" sz="2000" i="1" dirty="0" err="1"/>
              <a:t>Ad_vecini.cs</a:t>
            </a:r>
            <a:r>
              <a:rPr lang="ro-RO" sz="2000" dirty="0"/>
              <a:t>), unde utilizatorul are posibilitatea de a introduce vecinii ultimei țări selectate (în exemplul din imagine, această țară este România). Vecinii aleși din lista țărilor predefinite (cu excepția țării curent alese) sunt afișați în controlul de tip </a:t>
            </a:r>
            <a:r>
              <a:rPr lang="ro-RO" sz="2000" i="1" dirty="0" err="1"/>
              <a:t>list</a:t>
            </a:r>
            <a:r>
              <a:rPr lang="ro-RO" sz="2000" i="1" dirty="0"/>
              <a:t> box</a:t>
            </a:r>
            <a:r>
              <a:rPr lang="ro-RO" sz="2000" dirty="0"/>
              <a:t> din fereastră, iar la închiderea ferestrei, aceste date sunt transmise ferestrei </a:t>
            </a:r>
            <a:r>
              <a:rPr lang="ro-RO" sz="2000" i="1" dirty="0" err="1"/>
              <a:t>Generare_harta_tastatura.cs</a:t>
            </a:r>
            <a:r>
              <a:rPr lang="ro-RO" sz="2000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165004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rtlCol="0" anchor="b">
            <a:normAutofit/>
          </a:bodyPr>
          <a:lstStyle/>
          <a:p>
            <a:pPr rtl="0"/>
            <a:r>
              <a:rPr lang="ro-RO" dirty="0"/>
              <a:t>Structuri de date utilizate în algoritm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79D94A5-C470-DB66-6FF0-5D81CF0FC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/>
          <a:lstStyle/>
          <a:p>
            <a:r>
              <a:rPr lang="ro-RO" dirty="0" err="1"/>
              <a:t>Utility.tara</a:t>
            </a:r>
            <a:endParaRPr lang="en-US" dirty="0"/>
          </a:p>
        </p:txBody>
      </p:sp>
      <p:sp>
        <p:nvSpPr>
          <p:cNvPr id="4" name="Substituent text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4875529" cy="3454400"/>
          </a:xfrm>
        </p:spPr>
        <p:txBody>
          <a:bodyPr rtlCol="0">
            <a:normAutofit lnSpcReduction="10000"/>
          </a:bodyPr>
          <a:lstStyle/>
          <a:p>
            <a:pPr marL="0" indent="0" rtl="0">
              <a:buNone/>
            </a:pPr>
            <a:r>
              <a:rPr lang="ro-RO" dirty="0"/>
              <a:t>Informațiile despre țările selectate (nume, vecini) sunt stocate într-o structură numită </a:t>
            </a:r>
            <a:r>
              <a:rPr lang="ro-RO" i="1" dirty="0"/>
              <a:t>Tara</a:t>
            </a:r>
            <a:r>
              <a:rPr lang="ro-RO" dirty="0"/>
              <a:t> și situată în clasa utilitară </a:t>
            </a:r>
            <a:r>
              <a:rPr lang="ro-RO" i="1" dirty="0" err="1"/>
              <a:t>Utility</a:t>
            </a:r>
            <a:r>
              <a:rPr lang="ro-RO" dirty="0"/>
              <a:t>. Aceasta conține câmpurile private </a:t>
            </a:r>
            <a:r>
              <a:rPr lang="ro-RO" dirty="0" err="1"/>
              <a:t>string</a:t>
            </a:r>
            <a:r>
              <a:rPr lang="ro-RO" dirty="0"/>
              <a:t> </a:t>
            </a:r>
            <a:r>
              <a:rPr lang="ro-RO" i="1" dirty="0"/>
              <a:t>tara</a:t>
            </a:r>
            <a:r>
              <a:rPr lang="ro-RO" dirty="0"/>
              <a:t> și private </a:t>
            </a:r>
            <a:r>
              <a:rPr lang="ro-RO" dirty="0" err="1"/>
              <a:t>List</a:t>
            </a:r>
            <a:r>
              <a:rPr lang="en-US" dirty="0"/>
              <a:t>&lt;string&gt; </a:t>
            </a:r>
            <a:r>
              <a:rPr lang="ro-RO" i="1" dirty="0"/>
              <a:t>vecini</a:t>
            </a:r>
            <a:r>
              <a:rPr lang="ro-RO" dirty="0"/>
              <a:t> și </a:t>
            </a:r>
            <a:r>
              <a:rPr lang="ro-RO" i="1" dirty="0" err="1"/>
              <a:t>setters</a:t>
            </a:r>
            <a:r>
              <a:rPr lang="ro-RO" i="1" dirty="0"/>
              <a:t> </a:t>
            </a:r>
            <a:r>
              <a:rPr lang="ro-RO" dirty="0"/>
              <a:t>și </a:t>
            </a:r>
            <a:r>
              <a:rPr lang="ro-RO" i="1" dirty="0" err="1"/>
              <a:t>getters</a:t>
            </a:r>
            <a:r>
              <a:rPr lang="ro-RO" dirty="0"/>
              <a:t> pentru acestea. 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0997D066-306D-3897-C4C4-673DF3D642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70836" y="1659244"/>
            <a:ext cx="5082740" cy="914400"/>
          </a:xfrm>
        </p:spPr>
        <p:txBody>
          <a:bodyPr/>
          <a:lstStyle/>
          <a:p>
            <a:r>
              <a:rPr lang="ro-RO" dirty="0"/>
              <a:t>UTILITY.SAVETARA</a:t>
            </a:r>
          </a:p>
        </p:txBody>
      </p:sp>
      <p:sp>
        <p:nvSpPr>
          <p:cNvPr id="8" name="Substituent conținut 7">
            <a:extLst>
              <a:ext uri="{FF2B5EF4-FFF2-40B4-BE49-F238E27FC236}">
                <a16:creationId xmlns:a16="http://schemas.microsoft.com/office/drawing/2014/main" id="{82633619-2BD7-75EB-735D-4544EDFA6B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4899" y="4252429"/>
            <a:ext cx="5078677" cy="2223368"/>
          </a:xfrm>
        </p:spPr>
        <p:txBody>
          <a:bodyPr/>
          <a:lstStyle/>
          <a:p>
            <a:pPr marL="0" indent="0">
              <a:buNone/>
            </a:pPr>
            <a:r>
              <a:rPr lang="ro-RO" dirty="0"/>
              <a:t>Structură utilizată la reținerea rezultatelor (nume țară, listă de vecini, culoare repartizată) în timpul și după executarea algoritmului.</a:t>
            </a:r>
          </a:p>
        </p:txBody>
      </p:sp>
      <p:sp>
        <p:nvSpPr>
          <p:cNvPr id="14" name="CasetăText 13">
            <a:extLst>
              <a:ext uri="{FF2B5EF4-FFF2-40B4-BE49-F238E27FC236}">
                <a16:creationId xmlns:a16="http://schemas.microsoft.com/office/drawing/2014/main" id="{D965BCCA-4142-CE85-8ABE-47027FB822EF}"/>
              </a:ext>
            </a:extLst>
          </p:cNvPr>
          <p:cNvSpPr txBox="1"/>
          <p:nvPr/>
        </p:nvSpPr>
        <p:spPr>
          <a:xfrm>
            <a:off x="6474899" y="2584272"/>
            <a:ext cx="507867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dirty="0"/>
              <a:t>Structură utilizate la salvarea rezultatelor în fișier. Realizată de către IONESCU Alin Ioan Robert.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32CFF4E8-3B33-AFFC-5867-926EB3F20BED}"/>
              </a:ext>
            </a:extLst>
          </p:cNvPr>
          <p:cNvSpPr txBox="1">
            <a:spLocks/>
          </p:cNvSpPr>
          <p:nvPr/>
        </p:nvSpPr>
        <p:spPr>
          <a:xfrm>
            <a:off x="6496644" y="3645024"/>
            <a:ext cx="5082740" cy="607405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b="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7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dirty="0" err="1"/>
              <a:t>Utility.filesave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B0EF6BC-71BF-0A61-B5B4-626D6D9F9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Structuri de date utilizate în algoritm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11B62B32-BE5A-77CE-8881-165F613FA3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err="1"/>
              <a:t>Utility.tara</a:t>
            </a:r>
            <a:endParaRPr lang="ro-RO" dirty="0"/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D023444B-61F9-65F9-4FD8-4921DAC1A1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48418" y="1701800"/>
            <a:ext cx="3491656" cy="914400"/>
          </a:xfrm>
        </p:spPr>
        <p:txBody>
          <a:bodyPr/>
          <a:lstStyle/>
          <a:p>
            <a:r>
              <a:rPr lang="ro-RO" dirty="0" err="1"/>
              <a:t>Utility.savetara</a:t>
            </a:r>
            <a:endParaRPr lang="ro-RO" dirty="0"/>
          </a:p>
        </p:txBody>
      </p:sp>
      <p:pic>
        <p:nvPicPr>
          <p:cNvPr id="9" name="Substituent conținut 8">
            <a:extLst>
              <a:ext uri="{FF2B5EF4-FFF2-40B4-BE49-F238E27FC236}">
                <a16:creationId xmlns:a16="http://schemas.microsoft.com/office/drawing/2014/main" id="{BD80D35A-2247-D8CD-F849-60605669D0D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8843667" y="2616200"/>
            <a:ext cx="2350361" cy="4100358"/>
          </a:xfrm>
        </p:spPr>
      </p:pic>
      <p:pic>
        <p:nvPicPr>
          <p:cNvPr id="7" name="Substituent conținut 5">
            <a:extLst>
              <a:ext uri="{FF2B5EF4-FFF2-40B4-BE49-F238E27FC236}">
                <a16:creationId xmlns:a16="http://schemas.microsoft.com/office/drawing/2014/main" id="{AFCB38DB-C25A-52AB-F3AD-EEDB7B937F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96550" y="2616200"/>
            <a:ext cx="2834860" cy="3454400"/>
          </a:xfrm>
          <a:prstGeom prst="rect">
            <a:avLst/>
          </a:prstGeom>
          <a:noFill/>
        </p:spPr>
      </p:pic>
      <p:sp>
        <p:nvSpPr>
          <p:cNvPr id="10" name="Substituent text 4">
            <a:extLst>
              <a:ext uri="{FF2B5EF4-FFF2-40B4-BE49-F238E27FC236}">
                <a16:creationId xmlns:a16="http://schemas.microsoft.com/office/drawing/2014/main" id="{F6FD24A2-71DE-4D1C-CCBF-EE4CDE9CC06F}"/>
              </a:ext>
            </a:extLst>
          </p:cNvPr>
          <p:cNvSpPr txBox="1">
            <a:spLocks/>
          </p:cNvSpPr>
          <p:nvPr/>
        </p:nvSpPr>
        <p:spPr>
          <a:xfrm>
            <a:off x="8326660" y="1701800"/>
            <a:ext cx="3384376" cy="914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b="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7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dirty="0" err="1"/>
              <a:t>Utility.FILESAVE</a:t>
            </a:r>
            <a:endParaRPr lang="ro-RO" dirty="0"/>
          </a:p>
        </p:txBody>
      </p:sp>
      <p:pic>
        <p:nvPicPr>
          <p:cNvPr id="12" name="Imagine 11">
            <a:extLst>
              <a:ext uri="{FF2B5EF4-FFF2-40B4-BE49-F238E27FC236}">
                <a16:creationId xmlns:a16="http://schemas.microsoft.com/office/drawing/2014/main" id="{31753388-F3AE-E596-3914-440AB584D4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2704" y="2567754"/>
            <a:ext cx="3452159" cy="131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067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rtlCol="0" anchor="b">
            <a:normAutofit/>
          </a:bodyPr>
          <a:lstStyle/>
          <a:p>
            <a:pPr rtl="0"/>
            <a:r>
              <a:rPr lang="ro-RO" dirty="0"/>
              <a:t>Alte structuri de date utilizate în aplicație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79D94A5-C470-DB66-6FF0-5D81CF0FC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/>
          <a:lstStyle/>
          <a:p>
            <a:r>
              <a:rPr lang="ro-RO" dirty="0" err="1"/>
              <a:t>Utility.language</a:t>
            </a:r>
            <a:endParaRPr lang="en-US" dirty="0"/>
          </a:p>
        </p:txBody>
      </p:sp>
      <p:sp>
        <p:nvSpPr>
          <p:cNvPr id="4" name="Substituent text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10360501" cy="1071240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ro-RO" dirty="0"/>
              <a:t>Reține numele controlului și textul corespunzător acestuia (în funcție de alegerea utilizatorului).</a:t>
            </a:r>
          </a:p>
        </p:txBody>
      </p:sp>
      <p:sp>
        <p:nvSpPr>
          <p:cNvPr id="14" name="Substituent text 3">
            <a:extLst>
              <a:ext uri="{FF2B5EF4-FFF2-40B4-BE49-F238E27FC236}">
                <a16:creationId xmlns:a16="http://schemas.microsoft.com/office/drawing/2014/main" id="{DE15C069-DCCD-0E00-0520-F9E6A7B79D3C}"/>
              </a:ext>
            </a:extLst>
          </p:cNvPr>
          <p:cNvSpPr txBox="1">
            <a:spLocks/>
          </p:cNvSpPr>
          <p:nvPr/>
        </p:nvSpPr>
        <p:spPr>
          <a:xfrm>
            <a:off x="981844" y="4365104"/>
            <a:ext cx="10360501" cy="107124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46" lvl="1" indent="0">
              <a:buNone/>
            </a:pPr>
            <a:r>
              <a:rPr lang="ro-RO" dirty="0"/>
              <a:t>Aceste structuri și funcțiile care le prelucrează, împreună cu algoritmul efectiv de repartizare, se află în clasa </a:t>
            </a:r>
            <a:r>
              <a:rPr lang="ro-RO" i="1" dirty="0" err="1"/>
              <a:t>Utility</a:t>
            </a:r>
            <a:r>
              <a:rPr lang="ro-R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134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7D06138-5579-F251-252C-51E1FC46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Date salvate pe disc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06A4C5D1-5B5E-95EE-C2FE-1BB9B6647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o-RO" dirty="0"/>
              <a:t>Următoarele date sunt salvate și citite de pe disc:</a:t>
            </a:r>
          </a:p>
        </p:txBody>
      </p:sp>
      <p:sp>
        <p:nvSpPr>
          <p:cNvPr id="5" name="Substituent text 2">
            <a:extLst>
              <a:ext uri="{FF2B5EF4-FFF2-40B4-BE49-F238E27FC236}">
                <a16:creationId xmlns:a16="http://schemas.microsoft.com/office/drawing/2014/main" id="{15367FFC-774E-4C1A-FE6B-FC745AF1136A}"/>
              </a:ext>
            </a:extLst>
          </p:cNvPr>
          <p:cNvSpPr txBox="1">
            <a:spLocks/>
          </p:cNvSpPr>
          <p:nvPr/>
        </p:nvSpPr>
        <p:spPr>
          <a:xfrm>
            <a:off x="5590356" y="3429000"/>
            <a:ext cx="6192688" cy="27432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ro-RO" dirty="0"/>
              <a:t>Lista țărilor – </a:t>
            </a:r>
            <a:r>
              <a:rPr lang="ro-RO" i="1" dirty="0"/>
              <a:t>States.xml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o-RO" dirty="0"/>
              <a:t>Lista culorilor – </a:t>
            </a:r>
            <a:r>
              <a:rPr lang="ro-RO" i="1" dirty="0"/>
              <a:t>Colours.xml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o-RO" dirty="0"/>
              <a:t>Lista </a:t>
            </a:r>
            <a:r>
              <a:rPr lang="ro-RO" dirty="0" err="1"/>
              <a:t>tarducerilor</a:t>
            </a:r>
            <a:r>
              <a:rPr lang="ro-RO" dirty="0"/>
              <a:t> – </a:t>
            </a:r>
            <a:r>
              <a:rPr lang="ro-RO" i="1" dirty="0"/>
              <a:t>Languages.xml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o-RO" dirty="0"/>
              <a:t>Lista temelor aplicației – </a:t>
            </a:r>
            <a:r>
              <a:rPr lang="ro-RO" i="1" dirty="0"/>
              <a:t>Themes.xml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o-RO" dirty="0"/>
              <a:t>Istoricul hărților generate (</a:t>
            </a:r>
            <a:r>
              <a:rPr lang="ro-RO" dirty="0" err="1"/>
              <a:t>serializat</a:t>
            </a:r>
            <a:r>
              <a:rPr lang="ro-RO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0660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dirty="0"/>
              <a:t>Prelucrare date de pe disc</a:t>
            </a:r>
          </a:p>
        </p:txBody>
      </p:sp>
      <p:sp>
        <p:nvSpPr>
          <p:cNvPr id="5" name="Substituent text 4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r>
              <a:rPr lang="ro-RO" dirty="0"/>
              <a:t>Aplicația utilizează două moduri de prelucrare a datelor de pe disc:</a:t>
            </a:r>
          </a:p>
          <a:p>
            <a:pPr marL="342900" indent="-342900" rtl="0">
              <a:buFont typeface="Wingdings" panose="05000000000000000000" pitchFamily="2" charset="2"/>
              <a:buChar char="§"/>
            </a:pPr>
            <a:r>
              <a:rPr lang="ro-RO" dirty="0"/>
              <a:t>Citire/scriere fișiere .</a:t>
            </a:r>
            <a:r>
              <a:rPr lang="ro-RO" dirty="0" err="1"/>
              <a:t>xml</a:t>
            </a:r>
            <a:endParaRPr lang="ro-RO" dirty="0"/>
          </a:p>
          <a:p>
            <a:pPr marL="342900" indent="-342900" rtl="0">
              <a:buFont typeface="Wingdings" panose="05000000000000000000" pitchFamily="2" charset="2"/>
              <a:buChar char="§"/>
            </a:pPr>
            <a:r>
              <a:rPr lang="ro-RO" dirty="0" err="1"/>
              <a:t>Serializare</a:t>
            </a:r>
            <a:r>
              <a:rPr lang="ro-RO" dirty="0"/>
              <a:t>/</a:t>
            </a:r>
            <a:r>
              <a:rPr lang="ro-RO" dirty="0" err="1"/>
              <a:t>deserializare</a:t>
            </a:r>
            <a:r>
              <a:rPr lang="ro-RO" dirty="0"/>
              <a:t> fișiere .</a:t>
            </a:r>
            <a:r>
              <a:rPr lang="ro-RO" dirty="0" err="1"/>
              <a:t>xml</a:t>
            </a:r>
            <a:endParaRPr lang="ro-RO" dirty="0"/>
          </a:p>
        </p:txBody>
      </p:sp>
      <p:sp>
        <p:nvSpPr>
          <p:cNvPr id="7" name="Substituent text 4">
            <a:extLst>
              <a:ext uri="{FF2B5EF4-FFF2-40B4-BE49-F238E27FC236}">
                <a16:creationId xmlns:a16="http://schemas.microsoft.com/office/drawing/2014/main" id="{185E5161-4D28-F529-AFF5-B21D9ADF2D86}"/>
              </a:ext>
            </a:extLst>
          </p:cNvPr>
          <p:cNvSpPr txBox="1">
            <a:spLocks/>
          </p:cNvSpPr>
          <p:nvPr/>
        </p:nvSpPr>
        <p:spPr>
          <a:xfrm>
            <a:off x="5734372" y="1628800"/>
            <a:ext cx="6264696" cy="4543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dirty="0"/>
              <a:t>	Citirea/scrierea de fișiere .</a:t>
            </a:r>
            <a:r>
              <a:rPr lang="ro-RO" dirty="0" err="1"/>
              <a:t>xml</a:t>
            </a:r>
            <a:r>
              <a:rPr lang="ro-RO" dirty="0"/>
              <a:t> este utilizată la încărcarea informațiilor care trebuie relativ ușor modificate ulterior dezvoltării inițiale a aplicației (lista țărilor, lista culorilor, </a:t>
            </a:r>
            <a:r>
              <a:rPr lang="ro-RO" dirty="0" err="1"/>
              <a:t>tarducerile</a:t>
            </a:r>
            <a:r>
              <a:rPr lang="ro-RO" dirty="0"/>
              <a:t>, lista temelor etc.). Aceste fișiere sunt localizate în </a:t>
            </a:r>
            <a:r>
              <a:rPr lang="ro-RO" dirty="0" err="1"/>
              <a:t>subfolder</a:t>
            </a:r>
            <a:r>
              <a:rPr lang="ro-RO" dirty="0"/>
              <a:t>-ul </a:t>
            </a:r>
            <a:r>
              <a:rPr lang="ro-RO" i="1" dirty="0" err="1"/>
              <a:t>Fisiere</a:t>
            </a:r>
            <a:r>
              <a:rPr lang="ro-RO" dirty="0"/>
              <a:t> al </a:t>
            </a:r>
            <a:r>
              <a:rPr lang="ro-RO" dirty="0" err="1"/>
              <a:t>folderului</a:t>
            </a:r>
            <a:r>
              <a:rPr lang="ro-RO" dirty="0"/>
              <a:t> aplicației. Funcțiile de prelucrare a acestor informații se află în clasa </a:t>
            </a:r>
            <a:r>
              <a:rPr lang="ro-RO" i="1" dirty="0" err="1"/>
              <a:t>Utility</a:t>
            </a:r>
            <a:r>
              <a:rPr lang="ro-RO" dirty="0"/>
              <a:t> și sunt apelate, de regulă, la încărcarea fiecărei pagini (pentru actualizarea textului, temei etc.).</a:t>
            </a:r>
          </a:p>
          <a:p>
            <a:r>
              <a:rPr lang="ro-RO" dirty="0"/>
              <a:t>	</a:t>
            </a:r>
            <a:r>
              <a:rPr lang="ro-RO" dirty="0" err="1"/>
              <a:t>Serializarea</a:t>
            </a:r>
            <a:r>
              <a:rPr lang="ro-RO" dirty="0"/>
              <a:t>/</a:t>
            </a:r>
            <a:r>
              <a:rPr lang="ro-RO" dirty="0" err="1"/>
              <a:t>deserializarea</a:t>
            </a:r>
            <a:r>
              <a:rPr lang="ro-RO" dirty="0"/>
              <a:t> sunt utilizate la salvarea rezultatelor algoritmului în fișiere .</a:t>
            </a:r>
            <a:r>
              <a:rPr lang="ro-RO" dirty="0" err="1"/>
              <a:t>xml</a:t>
            </a:r>
            <a:r>
              <a:rPr lang="ro-RO" dirty="0"/>
              <a:t>. Funcțiile specifice se găsesc în clasa </a:t>
            </a:r>
            <a:r>
              <a:rPr lang="ro-RO" i="1" dirty="0" err="1"/>
              <a:t>Utility</a:t>
            </a:r>
            <a:r>
              <a:rPr lang="ro-RO" dirty="0"/>
              <a:t> și sunt apelate doar în anumite momente ale execuției (de ex.: după executarea </a:t>
            </a:r>
            <a:r>
              <a:rPr lang="ro-RO" dirty="0" err="1"/>
              <a:t>alforitmului</a:t>
            </a:r>
            <a:r>
              <a:rPr lang="ro-RO" dirty="0"/>
              <a:t>). Aceste procese și funcții au fost realizate de către IONESCU Alin Ioan Robert.</a:t>
            </a:r>
          </a:p>
        </p:txBody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D7F093E-30C7-E95E-C3C8-21D980BF3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Bibliografie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4BA4F8FF-A2F9-93D7-C044-09E0C14A3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o-RO" dirty="0"/>
              <a:t>Printre sursele utilizate, sunt de menționat:</a:t>
            </a:r>
          </a:p>
        </p:txBody>
      </p:sp>
      <p:sp>
        <p:nvSpPr>
          <p:cNvPr id="5" name="Substituent text 2">
            <a:extLst>
              <a:ext uri="{FF2B5EF4-FFF2-40B4-BE49-F238E27FC236}">
                <a16:creationId xmlns:a16="http://schemas.microsoft.com/office/drawing/2014/main" id="{F6F12FC1-D35C-6096-8B4A-E31860B716D4}"/>
              </a:ext>
            </a:extLst>
          </p:cNvPr>
          <p:cNvSpPr txBox="1">
            <a:spLocks/>
          </p:cNvSpPr>
          <p:nvPr/>
        </p:nvSpPr>
        <p:spPr>
          <a:xfrm>
            <a:off x="5518348" y="260648"/>
            <a:ext cx="6264696" cy="591155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ro-RO" dirty="0"/>
              <a:t>https://social.msdn.microsoft.com/ - DLL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o-RO" dirty="0"/>
              <a:t>https://docs.microsoft.com/ - DLL, C#, C#/</a:t>
            </a:r>
            <a:r>
              <a:rPr lang="ro-RO" dirty="0" err="1"/>
              <a:t>WindowsForms</a:t>
            </a:r>
            <a:r>
              <a:rPr lang="ro-RO" dirty="0"/>
              <a:t> </a:t>
            </a:r>
            <a:r>
              <a:rPr lang="ro-RO" dirty="0" err="1"/>
              <a:t>buttons</a:t>
            </a:r>
            <a:r>
              <a:rPr lang="ro-RO" dirty="0"/>
              <a:t> </a:t>
            </a:r>
            <a:r>
              <a:rPr lang="ro-RO" dirty="0" err="1"/>
              <a:t>style+font</a:t>
            </a:r>
            <a:r>
              <a:rPr lang="ro-RO" dirty="0"/>
              <a:t> </a:t>
            </a:r>
            <a:r>
              <a:rPr lang="ro-RO" dirty="0" err="1"/>
              <a:t>size</a:t>
            </a:r>
            <a:r>
              <a:rPr lang="ro-RO" dirty="0"/>
              <a:t>/</a:t>
            </a:r>
            <a:r>
              <a:rPr lang="ro-RO" dirty="0" err="1"/>
              <a:t>families</a:t>
            </a:r>
            <a:endParaRPr lang="ro-RO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o-RO" dirty="0"/>
              <a:t>https://european-union.europa.eu/principles-countries-history/history-eu_en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o-RO" dirty="0"/>
              <a:t>CV - Curs MTP </a:t>
            </a:r>
            <a:r>
              <a:rPr lang="ro-RO" dirty="0" err="1"/>
              <a:t>S.l</a:t>
            </a:r>
            <a:r>
              <a:rPr lang="ro-RO" dirty="0"/>
              <a:t>. dr. inf. Chirilă Oana</a:t>
            </a:r>
          </a:p>
        </p:txBody>
      </p:sp>
    </p:spTree>
    <p:extLst>
      <p:ext uri="{BB962C8B-B14F-4D97-AF65-F5344CB8AC3E}">
        <p14:creationId xmlns:p14="http://schemas.microsoft.com/office/powerpoint/2010/main" val="9801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dirty="0"/>
              <a:t>Problema abordată</a:t>
            </a:r>
          </a:p>
        </p:txBody>
      </p:sp>
      <p:sp>
        <p:nvSpPr>
          <p:cNvPr id="14" name="Substituent conținut 13"/>
          <p:cNvSpPr>
            <a:spLocks noGrp="1"/>
          </p:cNvSpPr>
          <p:nvPr>
            <p:ph idx="1"/>
          </p:nvPr>
        </p:nvSpPr>
        <p:spPr>
          <a:xfrm>
            <a:off x="1218882" y="1700808"/>
            <a:ext cx="10636169" cy="1872208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ro-RO" sz="2400" i="1" dirty="0">
                <a:latin typeface="+mj-lt"/>
              </a:rPr>
              <a:t>	</a:t>
            </a:r>
            <a:r>
              <a:rPr lang="en-GB" sz="2400" i="1" dirty="0">
                <a:latin typeface="+mj-lt"/>
              </a:rPr>
              <a:t>Un </a:t>
            </a:r>
            <a:r>
              <a:rPr lang="en-GB" sz="2400" i="1" dirty="0" err="1">
                <a:latin typeface="+mj-lt"/>
              </a:rPr>
              <a:t>grup</a:t>
            </a:r>
            <a:r>
              <a:rPr lang="en-GB" sz="2400" i="1" dirty="0">
                <a:latin typeface="+mj-lt"/>
              </a:rPr>
              <a:t> de N </a:t>
            </a:r>
            <a:r>
              <a:rPr lang="en-GB" sz="2400" i="1" dirty="0" err="1">
                <a:latin typeface="+mj-lt"/>
              </a:rPr>
              <a:t>țări</a:t>
            </a:r>
            <a:r>
              <a:rPr lang="en-GB" sz="2400" i="1" dirty="0">
                <a:latin typeface="+mj-lt"/>
              </a:rPr>
              <a:t> </a:t>
            </a:r>
            <a:r>
              <a:rPr lang="en-GB" sz="2400" i="1" dirty="0" err="1">
                <a:latin typeface="+mj-lt"/>
              </a:rPr>
              <a:t>trebuie</a:t>
            </a:r>
            <a:r>
              <a:rPr lang="en-GB" sz="2400" i="1" dirty="0">
                <a:latin typeface="+mj-lt"/>
              </a:rPr>
              <a:t> </a:t>
            </a:r>
            <a:r>
              <a:rPr lang="en-GB" sz="2400" i="1" dirty="0" err="1">
                <a:latin typeface="+mj-lt"/>
              </a:rPr>
              <a:t>reprezentate</a:t>
            </a:r>
            <a:r>
              <a:rPr lang="en-GB" sz="2400" i="1" dirty="0">
                <a:latin typeface="+mj-lt"/>
              </a:rPr>
              <a:t> pe o </a:t>
            </a:r>
            <a:r>
              <a:rPr lang="en-GB" sz="2400" i="1" dirty="0" err="1">
                <a:latin typeface="+mj-lt"/>
              </a:rPr>
              <a:t>hartă</a:t>
            </a:r>
            <a:r>
              <a:rPr lang="en-GB" sz="2400" i="1" dirty="0">
                <a:latin typeface="+mj-lt"/>
              </a:rPr>
              <a:t> cu </a:t>
            </a:r>
            <a:r>
              <a:rPr lang="en-GB" sz="2400" i="1" dirty="0" err="1">
                <a:latin typeface="+mj-lt"/>
              </a:rPr>
              <a:t>culori</a:t>
            </a:r>
            <a:r>
              <a:rPr lang="en-GB" sz="2400" i="1" dirty="0">
                <a:latin typeface="+mj-lt"/>
              </a:rPr>
              <a:t> </a:t>
            </a:r>
            <a:r>
              <a:rPr lang="en-GB" sz="2400" i="1" dirty="0" err="1">
                <a:latin typeface="+mj-lt"/>
              </a:rPr>
              <a:t>diferite</a:t>
            </a:r>
            <a:r>
              <a:rPr lang="en-GB" sz="2400" i="1" dirty="0">
                <a:latin typeface="+mj-lt"/>
              </a:rPr>
              <a:t>, </a:t>
            </a:r>
            <a:r>
              <a:rPr lang="en-GB" sz="2400" i="1" dirty="0" err="1">
                <a:latin typeface="+mj-lt"/>
              </a:rPr>
              <a:t>astfel</a:t>
            </a:r>
            <a:r>
              <a:rPr lang="en-GB" sz="2400" i="1" dirty="0">
                <a:latin typeface="+mj-lt"/>
              </a:rPr>
              <a:t> </a:t>
            </a:r>
            <a:r>
              <a:rPr lang="en-GB" sz="2400" i="1" dirty="0" err="1">
                <a:latin typeface="+mj-lt"/>
              </a:rPr>
              <a:t>încât</a:t>
            </a:r>
            <a:r>
              <a:rPr lang="en-GB" sz="2400" i="1" dirty="0">
                <a:latin typeface="+mj-lt"/>
              </a:rPr>
              <a:t> </a:t>
            </a:r>
            <a:r>
              <a:rPr lang="en-GB" sz="2400" i="1" dirty="0" err="1">
                <a:latin typeface="+mj-lt"/>
              </a:rPr>
              <a:t>oricare</a:t>
            </a:r>
            <a:r>
              <a:rPr lang="en-GB" sz="2400" i="1" dirty="0">
                <a:latin typeface="+mj-lt"/>
              </a:rPr>
              <a:t> dintre </a:t>
            </a:r>
            <a:r>
              <a:rPr lang="en-GB" sz="2400" i="1" dirty="0" err="1">
                <a:latin typeface="+mj-lt"/>
              </a:rPr>
              <a:t>acestea</a:t>
            </a:r>
            <a:r>
              <a:rPr lang="en-GB" sz="2400" i="1" dirty="0">
                <a:latin typeface="+mj-lt"/>
              </a:rPr>
              <a:t> </a:t>
            </a:r>
            <a:r>
              <a:rPr lang="en-GB" sz="2400" i="1" dirty="0" err="1">
                <a:latin typeface="+mj-lt"/>
              </a:rPr>
              <a:t>să</a:t>
            </a:r>
            <a:r>
              <a:rPr lang="en-GB" sz="2400" i="1" dirty="0">
                <a:latin typeface="+mj-lt"/>
              </a:rPr>
              <a:t> fie </a:t>
            </a:r>
            <a:r>
              <a:rPr lang="en-GB" sz="2400" i="1" dirty="0" err="1">
                <a:latin typeface="+mj-lt"/>
              </a:rPr>
              <a:t>colorată</a:t>
            </a:r>
            <a:r>
              <a:rPr lang="en-GB" sz="2400" i="1" dirty="0">
                <a:latin typeface="+mj-lt"/>
              </a:rPr>
              <a:t> </a:t>
            </a:r>
            <a:r>
              <a:rPr lang="en-GB" sz="2400" i="1" dirty="0" err="1">
                <a:latin typeface="+mj-lt"/>
              </a:rPr>
              <a:t>diferit</a:t>
            </a:r>
            <a:r>
              <a:rPr lang="en-GB" sz="2400" i="1" dirty="0">
                <a:latin typeface="+mj-lt"/>
              </a:rPr>
              <a:t> de </a:t>
            </a:r>
            <a:r>
              <a:rPr lang="en-GB" sz="2400" i="1" dirty="0" err="1">
                <a:latin typeface="+mj-lt"/>
              </a:rPr>
              <a:t>vecinii</a:t>
            </a:r>
            <a:r>
              <a:rPr lang="en-GB" sz="2400" i="1" dirty="0">
                <a:latin typeface="+mj-lt"/>
              </a:rPr>
              <a:t> </a:t>
            </a:r>
            <a:r>
              <a:rPr lang="en-GB" sz="2400" i="1" dirty="0" err="1">
                <a:latin typeface="+mj-lt"/>
              </a:rPr>
              <a:t>săi</a:t>
            </a:r>
            <a:r>
              <a:rPr lang="en-GB" sz="2400" i="1" dirty="0">
                <a:latin typeface="+mj-lt"/>
              </a:rPr>
              <a:t>. </a:t>
            </a:r>
            <a:r>
              <a:rPr lang="en-GB" sz="2400" i="1" dirty="0" err="1">
                <a:latin typeface="+mj-lt"/>
              </a:rPr>
              <a:t>Să</a:t>
            </a:r>
            <a:r>
              <a:rPr lang="en-GB" sz="2400" i="1" dirty="0">
                <a:latin typeface="+mj-lt"/>
              </a:rPr>
              <a:t> se </a:t>
            </a:r>
            <a:r>
              <a:rPr lang="en-GB" sz="2400" i="1" dirty="0" err="1">
                <a:latin typeface="+mj-lt"/>
              </a:rPr>
              <a:t>scrie</a:t>
            </a:r>
            <a:r>
              <a:rPr lang="en-GB" sz="2400" i="1" dirty="0">
                <a:latin typeface="+mj-lt"/>
              </a:rPr>
              <a:t> un program care </a:t>
            </a:r>
            <a:r>
              <a:rPr lang="en-GB" sz="2400" i="1" dirty="0" err="1">
                <a:latin typeface="+mj-lt"/>
              </a:rPr>
              <a:t>primește</a:t>
            </a:r>
            <a:r>
              <a:rPr lang="en-GB" sz="2400" i="1" dirty="0">
                <a:latin typeface="+mj-lt"/>
              </a:rPr>
              <a:t> la </a:t>
            </a:r>
            <a:r>
              <a:rPr lang="en-GB" sz="2400" i="1" dirty="0" err="1">
                <a:latin typeface="+mj-lt"/>
              </a:rPr>
              <a:t>intrare</a:t>
            </a:r>
            <a:r>
              <a:rPr lang="en-GB" sz="2400" i="1" dirty="0">
                <a:latin typeface="+mj-lt"/>
              </a:rPr>
              <a:t> </a:t>
            </a:r>
            <a:r>
              <a:rPr lang="en-GB" sz="2400" i="1" dirty="0" err="1">
                <a:latin typeface="+mj-lt"/>
              </a:rPr>
              <a:t>lista</a:t>
            </a:r>
            <a:r>
              <a:rPr lang="en-GB" sz="2400" i="1" dirty="0">
                <a:latin typeface="+mj-lt"/>
              </a:rPr>
              <a:t> </a:t>
            </a:r>
            <a:r>
              <a:rPr lang="en-GB" sz="2400" i="1" dirty="0" err="1">
                <a:latin typeface="+mj-lt"/>
              </a:rPr>
              <a:t>celor</a:t>
            </a:r>
            <a:r>
              <a:rPr lang="en-GB" sz="2400" i="1" dirty="0">
                <a:latin typeface="+mj-lt"/>
              </a:rPr>
              <a:t> N </a:t>
            </a:r>
            <a:r>
              <a:rPr lang="en-GB" sz="2400" i="1" dirty="0" err="1">
                <a:latin typeface="+mj-lt"/>
              </a:rPr>
              <a:t>țări</a:t>
            </a:r>
            <a:r>
              <a:rPr lang="en-GB" sz="2400" i="1" dirty="0">
                <a:latin typeface="+mj-lt"/>
              </a:rPr>
              <a:t> (</a:t>
            </a:r>
            <a:r>
              <a:rPr lang="en-GB" sz="2400" i="1" dirty="0" err="1">
                <a:latin typeface="+mj-lt"/>
              </a:rPr>
              <a:t>denumire</a:t>
            </a:r>
            <a:r>
              <a:rPr lang="en-GB" sz="2400" i="1" dirty="0">
                <a:latin typeface="+mj-lt"/>
              </a:rPr>
              <a:t>, </a:t>
            </a:r>
            <a:r>
              <a:rPr lang="en-GB" sz="2400" i="1" dirty="0" err="1">
                <a:latin typeface="+mj-lt"/>
              </a:rPr>
              <a:t>listă</a:t>
            </a:r>
            <a:r>
              <a:rPr lang="en-GB" sz="2400" i="1" dirty="0">
                <a:latin typeface="+mj-lt"/>
              </a:rPr>
              <a:t> </a:t>
            </a:r>
            <a:r>
              <a:rPr lang="en-GB" sz="2400" i="1" dirty="0" err="1">
                <a:latin typeface="+mj-lt"/>
              </a:rPr>
              <a:t>vecini</a:t>
            </a:r>
            <a:r>
              <a:rPr lang="en-GB" sz="2400" i="1" dirty="0">
                <a:latin typeface="+mj-lt"/>
              </a:rPr>
              <a:t>), </a:t>
            </a:r>
            <a:r>
              <a:rPr lang="en-GB" sz="2400" i="1" dirty="0" err="1">
                <a:latin typeface="+mj-lt"/>
              </a:rPr>
              <a:t>lista</a:t>
            </a:r>
            <a:r>
              <a:rPr lang="en-GB" sz="2400" i="1" dirty="0">
                <a:latin typeface="+mj-lt"/>
              </a:rPr>
              <a:t> de </a:t>
            </a:r>
            <a:r>
              <a:rPr lang="en-GB" sz="2400" i="1" dirty="0" err="1">
                <a:latin typeface="+mj-lt"/>
              </a:rPr>
              <a:t>culori</a:t>
            </a:r>
            <a:r>
              <a:rPr lang="en-GB" sz="2400" i="1" dirty="0">
                <a:latin typeface="+mj-lt"/>
              </a:rPr>
              <a:t> </a:t>
            </a:r>
            <a:r>
              <a:rPr lang="en-GB" sz="2400" i="1" dirty="0" err="1">
                <a:latin typeface="+mj-lt"/>
              </a:rPr>
              <a:t>posibile</a:t>
            </a:r>
            <a:r>
              <a:rPr lang="en-GB" sz="2400" i="1" dirty="0">
                <a:latin typeface="+mj-lt"/>
              </a:rPr>
              <a:t> </a:t>
            </a:r>
            <a:r>
              <a:rPr lang="en-GB" sz="2400" i="1" dirty="0" err="1">
                <a:latin typeface="+mj-lt"/>
              </a:rPr>
              <a:t>și</a:t>
            </a:r>
            <a:r>
              <a:rPr lang="en-GB" sz="2400" i="1" dirty="0">
                <a:latin typeface="+mj-lt"/>
              </a:rPr>
              <a:t> </a:t>
            </a:r>
            <a:r>
              <a:rPr lang="en-GB" sz="2400" i="1" dirty="0" err="1">
                <a:latin typeface="+mj-lt"/>
              </a:rPr>
              <a:t>determină</a:t>
            </a:r>
            <a:r>
              <a:rPr lang="en-GB" sz="2400" i="1" dirty="0">
                <a:latin typeface="+mj-lt"/>
              </a:rPr>
              <a:t> </a:t>
            </a:r>
            <a:r>
              <a:rPr lang="en-GB" sz="2400" i="1" dirty="0" err="1">
                <a:latin typeface="+mj-lt"/>
              </a:rPr>
              <a:t>culoarea</a:t>
            </a:r>
            <a:r>
              <a:rPr lang="en-GB" sz="2400" i="1" dirty="0">
                <a:latin typeface="+mj-lt"/>
              </a:rPr>
              <a:t> </a:t>
            </a:r>
            <a:r>
              <a:rPr lang="en-GB" sz="2400" i="1" dirty="0" err="1">
                <a:latin typeface="+mj-lt"/>
              </a:rPr>
              <a:t>pentru</a:t>
            </a:r>
            <a:r>
              <a:rPr lang="en-GB" sz="2400" i="1" dirty="0">
                <a:latin typeface="+mj-lt"/>
              </a:rPr>
              <a:t> </a:t>
            </a:r>
            <a:r>
              <a:rPr lang="en-GB" sz="2400" i="1" dirty="0" err="1">
                <a:latin typeface="+mj-lt"/>
              </a:rPr>
              <a:t>fiecare</a:t>
            </a:r>
            <a:r>
              <a:rPr lang="en-GB" sz="2400" i="1" dirty="0">
                <a:latin typeface="+mj-lt"/>
              </a:rPr>
              <a:t> </a:t>
            </a:r>
            <a:r>
              <a:rPr lang="en-GB" sz="2400" i="1" dirty="0" err="1">
                <a:latin typeface="+mj-lt"/>
              </a:rPr>
              <a:t>țară</a:t>
            </a:r>
            <a:r>
              <a:rPr lang="en-GB" sz="2400" i="1" dirty="0">
                <a:latin typeface="+mj-lt"/>
              </a:rPr>
              <a:t> </a:t>
            </a:r>
            <a:r>
              <a:rPr lang="en-GB" sz="2400" i="1" dirty="0" err="1">
                <a:latin typeface="+mj-lt"/>
              </a:rPr>
              <a:t>în</a:t>
            </a:r>
            <a:r>
              <a:rPr lang="en-GB" sz="2400" i="1" dirty="0">
                <a:latin typeface="+mj-lt"/>
              </a:rPr>
              <a:t> </a:t>
            </a:r>
            <a:r>
              <a:rPr lang="en-GB" sz="2400" i="1" dirty="0" err="1">
                <a:latin typeface="+mj-lt"/>
              </a:rPr>
              <a:t>parte</a:t>
            </a:r>
            <a:r>
              <a:rPr lang="en-GB" sz="2400" i="1" dirty="0">
                <a:latin typeface="+mj-lt"/>
              </a:rPr>
              <a:t>.</a:t>
            </a:r>
            <a:r>
              <a:rPr lang="ro-RO" sz="2400" dirty="0">
                <a:latin typeface="+mj-lt"/>
              </a:rPr>
              <a:t> (</a:t>
            </a:r>
            <a:r>
              <a:rPr lang="ro-RO" sz="2400" b="1" dirty="0">
                <a:latin typeface="+mj-lt"/>
              </a:rPr>
              <a:t>problema numărul 20</a:t>
            </a:r>
            <a:r>
              <a:rPr lang="ro-RO" sz="2400" dirty="0">
                <a:latin typeface="+mj-lt"/>
              </a:rPr>
              <a:t>)</a:t>
            </a:r>
            <a:endParaRPr lang="ro-RO" sz="2400" i="1" dirty="0">
              <a:latin typeface="+mj-lt"/>
            </a:endParaRPr>
          </a:p>
        </p:txBody>
      </p:sp>
      <p:sp>
        <p:nvSpPr>
          <p:cNvPr id="4" name="Substituent conținut 13">
            <a:extLst>
              <a:ext uri="{FF2B5EF4-FFF2-40B4-BE49-F238E27FC236}">
                <a16:creationId xmlns:a16="http://schemas.microsoft.com/office/drawing/2014/main" id="{E8CFC949-CBBC-9A50-C2F9-72856D5F90CD}"/>
              </a:ext>
            </a:extLst>
          </p:cNvPr>
          <p:cNvSpPr txBox="1">
            <a:spLocks/>
          </p:cNvSpPr>
          <p:nvPr/>
        </p:nvSpPr>
        <p:spPr>
          <a:xfrm>
            <a:off x="1218881" y="3574844"/>
            <a:ext cx="5091555" cy="1872208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o-RO" sz="2400" dirty="0">
                <a:latin typeface="+mj-lt"/>
              </a:rPr>
              <a:t>Date de intrare: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 sz="2400" dirty="0">
                <a:latin typeface="+mj-lt"/>
              </a:rPr>
              <a:t>Țările care trebuie reprezentate și vecinii respectivi ai acestora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 sz="2400" dirty="0">
                <a:latin typeface="+mj-lt"/>
              </a:rPr>
              <a:t>Culorile care vor fi repartizate țărilor</a:t>
            </a:r>
          </a:p>
        </p:txBody>
      </p:sp>
      <p:sp>
        <p:nvSpPr>
          <p:cNvPr id="5" name="Substituent conținut 13">
            <a:extLst>
              <a:ext uri="{FF2B5EF4-FFF2-40B4-BE49-F238E27FC236}">
                <a16:creationId xmlns:a16="http://schemas.microsoft.com/office/drawing/2014/main" id="{F1FE615C-DB4E-820D-DB8C-F5EB3CE993CD}"/>
              </a:ext>
            </a:extLst>
          </p:cNvPr>
          <p:cNvSpPr txBox="1">
            <a:spLocks/>
          </p:cNvSpPr>
          <p:nvPr/>
        </p:nvSpPr>
        <p:spPr>
          <a:xfrm>
            <a:off x="6399133" y="3573016"/>
            <a:ext cx="5091555" cy="1872208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o-RO" sz="2400" dirty="0">
                <a:latin typeface="+mj-lt"/>
              </a:rPr>
              <a:t>Date de ieșire: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 sz="2400" dirty="0">
                <a:latin typeface="+mj-lt"/>
              </a:rPr>
              <a:t>O listă formată din perechi de forma </a:t>
            </a:r>
            <a:r>
              <a:rPr lang="ro-RO" sz="2400" i="1" dirty="0">
                <a:latin typeface="+mj-lt"/>
              </a:rPr>
              <a:t>țară - culoare</a:t>
            </a:r>
            <a:endParaRPr lang="ro-RO" sz="2400" dirty="0">
              <a:latin typeface="+mj-lt"/>
            </a:endParaRPr>
          </a:p>
        </p:txBody>
      </p:sp>
      <p:sp>
        <p:nvSpPr>
          <p:cNvPr id="6" name="Substituent conținut 13">
            <a:extLst>
              <a:ext uri="{FF2B5EF4-FFF2-40B4-BE49-F238E27FC236}">
                <a16:creationId xmlns:a16="http://schemas.microsoft.com/office/drawing/2014/main" id="{88A1A8D2-859F-40C7-9662-434579A787A7}"/>
              </a:ext>
            </a:extLst>
          </p:cNvPr>
          <p:cNvSpPr txBox="1">
            <a:spLocks/>
          </p:cNvSpPr>
          <p:nvPr/>
        </p:nvSpPr>
        <p:spPr>
          <a:xfrm>
            <a:off x="1218882" y="5649260"/>
            <a:ext cx="10636169" cy="1136634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o-RO" sz="2400" dirty="0">
                <a:latin typeface="+mj-lt"/>
              </a:rPr>
              <a:t>Limbajul de programare utilizat: C#</a:t>
            </a:r>
          </a:p>
          <a:p>
            <a:pPr marL="0" indent="0">
              <a:buFont typeface="Arial" pitchFamily="34" charset="0"/>
              <a:buNone/>
            </a:pPr>
            <a:r>
              <a:rPr lang="ro-RO" sz="2400" dirty="0">
                <a:latin typeface="+mj-lt"/>
              </a:rPr>
              <a:t>Formatele fișiere utilizate: .</a:t>
            </a:r>
            <a:r>
              <a:rPr lang="ro-RO" sz="2400" dirty="0" err="1">
                <a:latin typeface="+mj-lt"/>
              </a:rPr>
              <a:t>xml</a:t>
            </a:r>
            <a:endParaRPr lang="ro-RO" sz="24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dirty="0"/>
              <a:t>Abordarea problemei</a:t>
            </a:r>
          </a:p>
        </p:txBody>
      </p:sp>
      <p:sp>
        <p:nvSpPr>
          <p:cNvPr id="14" name="Substituent conținut 13"/>
          <p:cNvSpPr>
            <a:spLocks noGrp="1"/>
          </p:cNvSpPr>
          <p:nvPr>
            <p:ph idx="1"/>
          </p:nvPr>
        </p:nvSpPr>
        <p:spPr>
          <a:xfrm>
            <a:off x="1218882" y="1700808"/>
            <a:ext cx="10636169" cy="2376264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ro-RO" sz="2400" dirty="0">
                <a:latin typeface="+mj-lt"/>
              </a:rPr>
              <a:t>Algoritm – IONESCU Alin Ioan Robert</a:t>
            </a:r>
          </a:p>
          <a:p>
            <a:pPr marL="0" indent="0">
              <a:buNone/>
            </a:pPr>
            <a:r>
              <a:rPr lang="ro-RO" sz="2400" dirty="0">
                <a:latin typeface="+mj-lt"/>
              </a:rPr>
              <a:t>Interfață grafică –TRIF Paul Deian și IONESCU Alin Ioan Robert</a:t>
            </a:r>
          </a:p>
          <a:p>
            <a:pPr marL="0" indent="0">
              <a:buNone/>
            </a:pPr>
            <a:r>
              <a:rPr lang="ro-RO" sz="2400" dirty="0">
                <a:latin typeface="+mj-lt"/>
              </a:rPr>
              <a:t>Integrare algoritm în interfață – IONESCU Alin Ioan Robert și TRIF Paul Deian</a:t>
            </a:r>
          </a:p>
          <a:p>
            <a:pPr marL="0" indent="0">
              <a:buNone/>
            </a:pPr>
            <a:r>
              <a:rPr lang="ro-RO" sz="2400" dirty="0">
                <a:latin typeface="+mj-lt"/>
              </a:rPr>
              <a:t>Stocare și citire date de pe disc – TRIF Paul Deian și IONESCU Alin Ioan Robert</a:t>
            </a:r>
          </a:p>
        </p:txBody>
      </p:sp>
    </p:spTree>
    <p:extLst>
      <p:ext uri="{BB962C8B-B14F-4D97-AF65-F5344CB8AC3E}">
        <p14:creationId xmlns:p14="http://schemas.microsoft.com/office/powerpoint/2010/main" val="95037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u 3"/>
          <p:cNvSpPr>
            <a:spLocks noGrp="1"/>
          </p:cNvSpPr>
          <p:nvPr>
            <p:ph type="title"/>
          </p:nvPr>
        </p:nvSpPr>
        <p:spPr>
          <a:xfrm>
            <a:off x="837828" y="1196752"/>
            <a:ext cx="9422235" cy="2764335"/>
          </a:xfrm>
        </p:spPr>
        <p:txBody>
          <a:bodyPr rtlCol="0"/>
          <a:lstStyle/>
          <a:p>
            <a:pPr rtl="0"/>
            <a:r>
              <a:rPr lang="ro-RO" spc="-30" dirty="0"/>
              <a:t>Algoritm</a:t>
            </a:r>
          </a:p>
        </p:txBody>
      </p:sp>
    </p:spTree>
    <p:extLst>
      <p:ext uri="{BB962C8B-B14F-4D97-AF65-F5344CB8AC3E}">
        <p14:creationId xmlns:p14="http://schemas.microsoft.com/office/powerpoint/2010/main" val="4020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dirty="0"/>
              <a:t>Algoritm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marL="0" indent="0" rtl="0">
              <a:buNone/>
            </a:pPr>
            <a:endParaRPr lang="ro-RO" dirty="0"/>
          </a:p>
        </p:txBody>
      </p:sp>
      <p:graphicFrame>
        <p:nvGraphicFramePr>
          <p:cNvPr id="5" name="Substituent conținut 4" descr="Proces eșalonat care afișează 3 activități aranjate una sub alta, cu două săgeți în jos utilizate pentru a indica progresia de la prima activitate la a doua și de la a doua activitate la a treia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61100622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u 3"/>
          <p:cNvSpPr>
            <a:spLocks noGrp="1"/>
          </p:cNvSpPr>
          <p:nvPr>
            <p:ph type="title"/>
          </p:nvPr>
        </p:nvSpPr>
        <p:spPr>
          <a:xfrm>
            <a:off x="837828" y="1196752"/>
            <a:ext cx="11017224" cy="2764335"/>
          </a:xfrm>
        </p:spPr>
        <p:txBody>
          <a:bodyPr rtlCol="0"/>
          <a:lstStyle/>
          <a:p>
            <a:pPr rtl="0"/>
            <a:r>
              <a:rPr lang="ro-RO" spc="-30" dirty="0"/>
              <a:t>Interfață grafică și prelucrare de fișiere</a:t>
            </a: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>
          <a:xfrm>
            <a:off x="1218883" y="246357"/>
            <a:ext cx="10360501" cy="1223963"/>
          </a:xfrm>
        </p:spPr>
        <p:txBody>
          <a:bodyPr rtlCol="0"/>
          <a:lstStyle/>
          <a:p>
            <a:pPr rtl="0"/>
            <a:r>
              <a:rPr lang="ro-RO" dirty="0"/>
              <a:t>Adăugați un titlu de diapozitiv - 3</a:t>
            </a:r>
          </a:p>
        </p:txBody>
      </p:sp>
      <p:sp>
        <p:nvSpPr>
          <p:cNvPr id="4" name="CasetăText 3">
            <a:extLst>
              <a:ext uri="{FF2B5EF4-FFF2-40B4-BE49-F238E27FC236}">
                <a16:creationId xmlns:a16="http://schemas.microsoft.com/office/drawing/2014/main" id="{761F49C1-C404-D5C1-9EB2-A95C426C0017}"/>
              </a:ext>
            </a:extLst>
          </p:cNvPr>
          <p:cNvSpPr txBox="1"/>
          <p:nvPr/>
        </p:nvSpPr>
        <p:spPr>
          <a:xfrm>
            <a:off x="1233562" y="1700808"/>
            <a:ext cx="1070817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/>
              <a:t>	Interfața grafică a aplicației are următoarele componente (ferestre), în ordinea accesării: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ro-RO" sz="2800" dirty="0"/>
              <a:t>Meniu principal (</a:t>
            </a:r>
            <a:r>
              <a:rPr lang="ro-RO" sz="2800" i="1" dirty="0" err="1"/>
              <a:t>Meniu_principal.cs</a:t>
            </a:r>
            <a:r>
              <a:rPr lang="ro-RO" sz="2800" dirty="0"/>
              <a:t>)</a:t>
            </a:r>
            <a:endParaRPr lang="ro-RO" sz="2800" i="1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ro-RO" sz="2800" dirty="0"/>
              <a:t>Fereastra de generare a unei noi hărți (</a:t>
            </a:r>
            <a:r>
              <a:rPr lang="ro-RO" sz="2800" i="1" dirty="0" err="1"/>
              <a:t>Generare_hartă_tastatură.cs</a:t>
            </a:r>
            <a:r>
              <a:rPr lang="ro-RO" sz="2800" dirty="0"/>
              <a:t>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ro-RO" sz="2800" dirty="0"/>
              <a:t>Fereastra de adăugare a vecinilor unei țări (</a:t>
            </a:r>
            <a:r>
              <a:rPr lang="ro-RO" sz="2800" i="1" dirty="0" err="1"/>
              <a:t>Ad_vecini.cs</a:t>
            </a:r>
            <a:r>
              <a:rPr lang="ro-RO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u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dirty="0"/>
              <a:t>Meniul principal</a:t>
            </a:r>
          </a:p>
        </p:txBody>
      </p:sp>
      <p:sp>
        <p:nvSpPr>
          <p:cNvPr id="10" name="Substituent conținut 9"/>
          <p:cNvSpPr>
            <a:spLocks noGrp="1"/>
          </p:cNvSpPr>
          <p:nvPr>
            <p:ph sz="half" idx="2"/>
          </p:nvPr>
        </p:nvSpPr>
        <p:spPr>
          <a:xfrm>
            <a:off x="1218883" y="1701800"/>
            <a:ext cx="10564161" cy="4391496"/>
          </a:xfrm>
        </p:spPr>
        <p:txBody>
          <a:bodyPr rtlCol="0"/>
          <a:lstStyle/>
          <a:p>
            <a:pPr marL="0" indent="0">
              <a:buNone/>
            </a:pPr>
            <a:r>
              <a:rPr lang="ro-RO" sz="2800" dirty="0"/>
              <a:t>	La accesarea aplicației, prima fereastră afișată este </a:t>
            </a:r>
            <a:r>
              <a:rPr lang="ro-RO" sz="2800" i="1" dirty="0" err="1"/>
              <a:t>Meniu_principal.cs</a:t>
            </a:r>
            <a:r>
              <a:rPr lang="ro-RO" sz="2800" dirty="0"/>
              <a:t>. Prin intermediul acesteia, utilizatorul va accesa funcțiile aplicației: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 dirty="0"/>
              <a:t>Generarea unei noi hărți (pe baza datelor introduse în următoarea pagină)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 sz="2800" dirty="0"/>
              <a:t>Afișarea istoricului hărților</a:t>
            </a:r>
            <a:endParaRPr lang="ro-RO" dirty="0"/>
          </a:p>
          <a:p>
            <a:pPr>
              <a:buFont typeface="Wingdings" panose="05000000000000000000" pitchFamily="2" charset="2"/>
              <a:buChar char="§"/>
            </a:pPr>
            <a:r>
              <a:rPr lang="ro-RO" sz="2800" dirty="0"/>
              <a:t>Modificarea setărilor aplicației (limbă, temă aplicației)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 dirty="0"/>
              <a:t>Vizualizarea informațiilor despre aplicație (versiuni, descriere, algoritm, date de contact etc.)</a:t>
            </a:r>
            <a:endParaRPr lang="ro-RO" sz="2800" dirty="0"/>
          </a:p>
          <a:p>
            <a:pPr marL="0" indent="0" rtl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FD1F8A22-A131-9267-34B4-8197AD4A9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852" y="1124744"/>
            <a:ext cx="5141455" cy="4464496"/>
          </a:xfrm>
          <a:prstGeom prst="rect">
            <a:avLst/>
          </a:prstGeom>
        </p:spPr>
      </p:pic>
      <p:pic>
        <p:nvPicPr>
          <p:cNvPr id="5" name="Imagine 4">
            <a:extLst>
              <a:ext uri="{FF2B5EF4-FFF2-40B4-BE49-F238E27FC236}">
                <a16:creationId xmlns:a16="http://schemas.microsoft.com/office/drawing/2014/main" id="{29050005-15EE-4413-AD0D-02A54D8DC7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6460" y="1124744"/>
            <a:ext cx="5012917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47_TF02787990" id="{76C63960-7296-4B25-B475-BEAE1455F92F}" vid="{A697BE9B-8A11-4EC4-BF91-F9DF2123C59D}"/>
    </a:ext>
  </a:extLst>
</a:theme>
</file>

<file path=ppt/theme/theme2.xml><?xml version="1.0" encoding="utf-8"?>
<a:theme xmlns:a="http://schemas.openxmlformats.org/drawingml/2006/main" name="Temă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ă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Prezentare cu linii de circuit triple (ecran lat)</Template>
  <TotalTime>0</TotalTime>
  <Words>1033</Words>
  <Application>Microsoft Office PowerPoint</Application>
  <PresentationFormat>Particularizare</PresentationFormat>
  <Paragraphs>92</Paragraphs>
  <Slides>17</Slides>
  <Notes>14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Tech 16x9</vt:lpstr>
      <vt:lpstr>Aplicație de repartizare a culorilor țărilor de pe o hartă</vt:lpstr>
      <vt:lpstr>Problema abordată</vt:lpstr>
      <vt:lpstr>Abordarea problemei</vt:lpstr>
      <vt:lpstr>Algoritm</vt:lpstr>
      <vt:lpstr>Algoritm</vt:lpstr>
      <vt:lpstr>Interfață grafică și prelucrare de fișiere</vt:lpstr>
      <vt:lpstr>Adăugați un titlu de diapozitiv - 3</vt:lpstr>
      <vt:lpstr>Meniul principal</vt:lpstr>
      <vt:lpstr>Prezentare PowerPoint</vt:lpstr>
      <vt:lpstr>Generarea unei noi hărți</vt:lpstr>
      <vt:lpstr>Prezentare PowerPoint</vt:lpstr>
      <vt:lpstr>Structuri de date utilizate în algoritm</vt:lpstr>
      <vt:lpstr>Structuri de date utilizate în algoritm</vt:lpstr>
      <vt:lpstr>Alte structuri de date utilizate în aplicație</vt:lpstr>
      <vt:lpstr>Date salvate pe disc</vt:lpstr>
      <vt:lpstr>Prelucrare date de pe disc</vt:lpstr>
      <vt:lpstr>Bibliografie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Aplicație de repartizare a culorilor țărilor de pe o hartă</dc:title>
  <dc:creator>Trif Paul Deian</dc:creator>
  <cp:lastModifiedBy>Trif Paul Deian</cp:lastModifiedBy>
  <cp:revision>80</cp:revision>
  <dcterms:created xsi:type="dcterms:W3CDTF">2022-05-18T17:18:11Z</dcterms:created>
  <dcterms:modified xsi:type="dcterms:W3CDTF">2022-05-18T18:43:03Z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