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2" r:id="rId12"/>
    <p:sldId id="265" r:id="rId13"/>
    <p:sldId id="26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>
                <a:solidFill>
                  <a:schemeClr val="bg1"/>
                </a:solidFill>
              </a:rPr>
              <a:t>Título del gráfico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09/03/2020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09/03/2020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34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4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5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44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8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605306" y="-277873"/>
            <a:ext cx="3251161" cy="3771349"/>
          </a:xfrm>
        </p:spPr>
      </p:pic>
      <p:sp>
        <p:nvSpPr>
          <p:cNvPr id="20" name="Cuadro de texto 19">
            <a:extLst>
              <a:ext uri="{FF2B5EF4-FFF2-40B4-BE49-F238E27FC236}">
                <a16:creationId xmlns:a16="http://schemas.microsoft.com/office/drawing/2014/main" xmlns="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203" y="2048408"/>
            <a:ext cx="7508046" cy="2761183"/>
          </a:xfrm>
        </p:spPr>
        <p:txBody>
          <a:bodyPr rtlCol="0">
            <a:normAutofit/>
          </a:bodyPr>
          <a:lstStyle/>
          <a:p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ES" dirty="0"/>
              <a:t>.</a:t>
            </a:r>
            <a:endParaRPr lang="es-EC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xmlns="" id="{AB7A4220-911D-412E-8B7B-99172249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033" y="5239818"/>
            <a:ext cx="4854339" cy="1257574"/>
          </a:xfrm>
        </p:spPr>
        <p:txBody>
          <a:bodyPr anchor="ctr"/>
          <a:lstStyle/>
          <a:p>
            <a:r>
              <a:rPr lang="es-MX" b="1" dirty="0"/>
              <a:t>Integrantes:</a:t>
            </a:r>
          </a:p>
          <a:p>
            <a:r>
              <a:rPr lang="es-MX" sz="1800" dirty="0"/>
              <a:t>Fernando Ortega.</a:t>
            </a:r>
          </a:p>
          <a:p>
            <a:r>
              <a:rPr lang="es-EC" sz="1800" dirty="0"/>
              <a:t>Deiby Calva.</a:t>
            </a:r>
          </a:p>
          <a:p>
            <a:r>
              <a:rPr lang="es-EC" sz="1800" dirty="0"/>
              <a:t>Leonardo Paredes.</a:t>
            </a:r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A663D7C-F976-408B-8BAA-E4A644F3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557" y="632696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57331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xmlns="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xmlns="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xmlns="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xmlns="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xmlns="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Semáforo Verde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18:00 </a:t>
                      </a:r>
                      <a:r>
                        <a:rPr lang="es-ES" sz="1200" dirty="0">
                          <a:effectLst/>
                        </a:rPr>
                        <a:t>h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Alonso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26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177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MX" b="0" dirty="0"/>
              <a:t>Algoritmo para el control de Semáforos inteligentes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LOREM IPSUM DOLOR SIT AMET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endParaRPr lang="es-ES" dirty="0"/>
          </a:p>
        </p:txBody>
      </p:sp>
      <p:graphicFrame>
        <p:nvGraphicFramePr>
          <p:cNvPr id="34" name="Marcador de posición de gráfico 24" descr="Gráfico cilíndrico">
            <a:extLst>
              <a:ext uri="{FF2B5EF4-FFF2-40B4-BE49-F238E27FC236}">
                <a16:creationId xmlns:a16="http://schemas.microsoft.com/office/drawing/2014/main" xmlns="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1181220"/>
              </p:ext>
            </p:extLst>
          </p:nvPr>
        </p:nvGraphicFramePr>
        <p:xfrm>
          <a:off x="6434424" y="1681379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DD6C420-8CF9-4BFF-A6E2-4E3CB179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title="Horizonte">
            <a:extLst>
              <a:ext uri="{FF2B5EF4-FFF2-40B4-BE49-F238E27FC236}">
                <a16:creationId xmlns:a16="http://schemas.microsoft.com/office/drawing/2014/main" xmlns="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>
          <a:xfrm>
            <a:off x="134146" y="157757"/>
            <a:ext cx="12389568" cy="6700243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601005"/>
            <a:ext cx="8333222" cy="939798"/>
          </a:xfrm>
        </p:spPr>
        <p:txBody>
          <a:bodyPr rtlCol="0"/>
          <a:lstStyle/>
          <a:p>
            <a:pPr rtl="0"/>
            <a:r>
              <a:rPr lang="es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CONCLUSIONES: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278160E3-28A9-44D8-9A76-47E1BD69AC7C}"/>
              </a:ext>
            </a:extLst>
          </p:cNvPr>
          <p:cNvSpPr/>
          <p:nvPr/>
        </p:nvSpPr>
        <p:spPr>
          <a:xfrm>
            <a:off x="872198" y="2372780"/>
            <a:ext cx="10735490" cy="2373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la recolección de datos se pudo estimar la cantidad de vehículos que esperan o transitan en las intersecciones, dependiendo del estado de los semáforos (rojo-verde) en horarios con mayor afluencia de vehículos permitiendo realizar una simulación mucho más real del sistema.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es-EC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uso de semáforos inteligentes permite reducir el tiempo de espera en gran medida, de los conductores en las intersecciones a diferencia de los semáforos con tiempo fijo.</a:t>
            </a:r>
            <a:endParaRPr lang="es-EC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xmlns="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xmlns="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0" name="Grupo 19" descr="Texto agrupado con iniciales y nombre de la compañía">
            <a:extLst>
              <a:ext uri="{FF2B5EF4-FFF2-40B4-BE49-F238E27FC236}">
                <a16:creationId xmlns:a16="http://schemas.microsoft.com/office/drawing/2014/main" xmlns="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918539" cy="1118752"/>
            <a:chOff x="2955850" y="2902286"/>
            <a:chExt cx="1918539" cy="1118752"/>
          </a:xfrm>
        </p:grpSpPr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xmlns="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xmlns="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18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RESIDENCIAS</a:t>
              </a: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xmlns="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UNL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0981597191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xmlns="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5247152" cy="666288"/>
          </a:xfrm>
        </p:spPr>
        <p:txBody>
          <a:bodyPr rtlCol="0"/>
          <a:lstStyle/>
          <a:p>
            <a:pPr rtl="0"/>
            <a:r>
              <a:rPr lang="es-ES" dirty="0"/>
              <a:t>deiby.calva@unl.edu.ec josue.ortega@unl.edu.ec leonardo.v.paredes@unl.edu.ec</a:t>
            </a:r>
          </a:p>
          <a:p>
            <a:pPr rtl="0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8613A34E-3E95-4F4C-9F6C-2868CB7C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2222500"/>
            <a:ext cx="2080171" cy="23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Problemática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61095" cy="2958275"/>
          </a:xfrm>
        </p:spPr>
        <p:txBody>
          <a:bodyPr rtlCol="0">
            <a:normAutofit fontScale="92500" lnSpcReduction="20000"/>
          </a:bodyPr>
          <a:lstStyle/>
          <a:p>
            <a:r>
              <a:rPr lang="es-ES" dirty="0"/>
              <a:t>En las sociedades modernas el movilizarse de un lugar a otro se ha convertido en parte fundamental de la convivencia y el desarrollo social. </a:t>
            </a:r>
          </a:p>
          <a:p>
            <a:r>
              <a:rPr lang="es-ES" dirty="0"/>
              <a:t>Se puede identificar un problema en común en cuanto tránsito y transporte.</a:t>
            </a:r>
          </a:p>
          <a:p>
            <a:r>
              <a:rPr lang="es-ES" dirty="0"/>
              <a:t>Las congestiones vehiculares producidas en las horas pico (horas de mayor flujo vehicular), se deben a la necesidad de las personas de llegar a sus sitios de trabajo, vivienda o estudio.</a:t>
            </a:r>
          </a:p>
          <a:p>
            <a:pPr marL="0" lvl="0" indent="0" algn="just" rtl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Proyecto Simulación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050" name="Picture 2" descr="Resultado de imagen de imagenes de netlogo">
            <a:extLst>
              <a:ext uri="{FF2B5EF4-FFF2-40B4-BE49-F238E27FC236}">
                <a16:creationId xmlns:a16="http://schemas.microsoft.com/office/drawing/2014/main" xmlns="" id="{D7392798-F9D6-43BE-914E-19293A3A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Objetivos:</a:t>
            </a:r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88" y="2650666"/>
            <a:ext cx="8059883" cy="29582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rtlCol="0">
            <a:normAutofit fontScale="85000" lnSpcReduction="20000"/>
          </a:bodyPr>
          <a:lstStyle/>
          <a:p>
            <a:pPr lvl="0"/>
            <a:r>
              <a:rPr lang="es-MX" dirty="0"/>
              <a:t>Emplear el entorno de Desarrollo </a:t>
            </a:r>
            <a:r>
              <a:rPr lang="es-MX" dirty="0" err="1"/>
              <a:t>Netlogo</a:t>
            </a:r>
            <a:r>
              <a:rPr lang="es-MX" dirty="0"/>
              <a:t> que permita simular un escenario de tráfico en la Ciudad de Loja Basándose en el artículo “</a:t>
            </a:r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MX" dirty="0"/>
              <a:t>”.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Tomar datos reales de la situación actual sobre el entorno de la congestión vehicular en la calle Alonso de Mercadillo, la Avd. Universitaria y la Av. Manuel Agustín Aguirre.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Proponer una solución que permita reducir los tiempos de espera de los vehículos en las intersecciones mediante la simulación. </a:t>
            </a:r>
          </a:p>
        </p:txBody>
      </p:sp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EACB2BFD-D610-4087-ABCD-65C5FBF7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124" y="1298575"/>
            <a:ext cx="8674401" cy="54229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24" name="Marcador de texto 18">
            <a:extLst>
              <a:ext uri="{FF2B5EF4-FFF2-40B4-BE49-F238E27FC236}">
                <a16:creationId xmlns:a16="http://schemas.microsoft.com/office/drawing/2014/main" xmlns="" id="{8262328A-A445-43C6-8744-A32518FDD315}"/>
              </a:ext>
            </a:extLst>
          </p:cNvPr>
          <p:cNvSpPr txBox="1">
            <a:spLocks/>
          </p:cNvSpPr>
          <p:nvPr/>
        </p:nvSpPr>
        <p:spPr>
          <a:xfrm>
            <a:off x="1241124" y="733944"/>
            <a:ext cx="2579079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Auto</a:t>
            </a:r>
          </a:p>
        </p:txBody>
      </p:sp>
    </p:spTree>
    <p:extLst>
      <p:ext uri="{BB962C8B-B14F-4D97-AF65-F5344CB8AC3E}">
        <p14:creationId xmlns:p14="http://schemas.microsoft.com/office/powerpoint/2010/main" val="17284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A707C3B-84F4-4F18-B824-39EF20E5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43" y="1701707"/>
            <a:ext cx="8609913" cy="483720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050918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 Agente Intersección </a:t>
            </a:r>
          </a:p>
        </p:txBody>
      </p:sp>
    </p:spTree>
    <p:extLst>
      <p:ext uri="{BB962C8B-B14F-4D97-AF65-F5344CB8AC3E}">
        <p14:creationId xmlns:p14="http://schemas.microsoft.com/office/powerpoint/2010/main" val="24223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659813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Peatón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5F9901D-2541-4370-8D73-D05E0353E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26" y="2743511"/>
            <a:ext cx="8794799" cy="379540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412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447411" y="4991197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5A650A71-0229-49D8-A1A8-8BDCB1E0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469"/>
              </p:ext>
            </p:extLst>
          </p:nvPr>
        </p:nvGraphicFramePr>
        <p:xfrm>
          <a:off x="270223" y="1866802"/>
          <a:ext cx="575160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134">
                  <a:extLst>
                    <a:ext uri="{9D8B030D-6E8A-4147-A177-3AD203B41FA5}">
                      <a16:colId xmlns:a16="http://schemas.microsoft.com/office/drawing/2014/main" xmlns="" val="1886546668"/>
                    </a:ext>
                  </a:extLst>
                </a:gridCol>
                <a:gridCol w="701926">
                  <a:extLst>
                    <a:ext uri="{9D8B030D-6E8A-4147-A177-3AD203B41FA5}">
                      <a16:colId xmlns:a16="http://schemas.microsoft.com/office/drawing/2014/main" xmlns="" val="1863061668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xmlns="" val="3975823199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xmlns="" val="3881720756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xmlns="" val="2507845691"/>
                    </a:ext>
                  </a:extLst>
                </a:gridCol>
              </a:tblGrid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Día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Hora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521486145"/>
                  </a:ext>
                </a:extLst>
              </a:tr>
              <a:tr h="347155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Universitaria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3437842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43402376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1209949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5696625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417470329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81124407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983090621"/>
                  </a:ext>
                </a:extLst>
              </a:tr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691613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9046B3F9-95CD-4FC8-B02D-61A88685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9610"/>
              </p:ext>
            </p:extLst>
          </p:nvPr>
        </p:nvGraphicFramePr>
        <p:xfrm>
          <a:off x="6204754" y="1883233"/>
          <a:ext cx="5717023" cy="324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5">
                  <a:extLst>
                    <a:ext uri="{9D8B030D-6E8A-4147-A177-3AD203B41FA5}">
                      <a16:colId xmlns:a16="http://schemas.microsoft.com/office/drawing/2014/main" xmlns="" val="3383974524"/>
                    </a:ext>
                  </a:extLst>
                </a:gridCol>
                <a:gridCol w="717227">
                  <a:extLst>
                    <a:ext uri="{9D8B030D-6E8A-4147-A177-3AD203B41FA5}">
                      <a16:colId xmlns:a16="http://schemas.microsoft.com/office/drawing/2014/main" xmlns="" val="1518497279"/>
                    </a:ext>
                  </a:extLst>
                </a:gridCol>
                <a:gridCol w="1600766">
                  <a:extLst>
                    <a:ext uri="{9D8B030D-6E8A-4147-A177-3AD203B41FA5}">
                      <a16:colId xmlns:a16="http://schemas.microsoft.com/office/drawing/2014/main" xmlns="" val="2246894711"/>
                    </a:ext>
                  </a:extLst>
                </a:gridCol>
                <a:gridCol w="1143405">
                  <a:extLst>
                    <a:ext uri="{9D8B030D-6E8A-4147-A177-3AD203B41FA5}">
                      <a16:colId xmlns:a16="http://schemas.microsoft.com/office/drawing/2014/main" xmlns="" val="4141969045"/>
                    </a:ext>
                  </a:extLst>
                </a:gridCol>
                <a:gridCol w="997880">
                  <a:extLst>
                    <a:ext uri="{9D8B030D-6E8A-4147-A177-3AD203B41FA5}">
                      <a16:colId xmlns:a16="http://schemas.microsoft.com/office/drawing/2014/main" xmlns="" val="306974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256435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Manuel  Agustín Aguirre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945327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60082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965427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939662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4747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785249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64325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533779036"/>
                  </a:ext>
                </a:extLst>
              </a:tr>
            </a:tbl>
          </a:graphicData>
        </a:graphic>
      </p:graphicFrame>
      <p:sp>
        <p:nvSpPr>
          <p:cNvPr id="14" name="Marcador de texto 18">
            <a:extLst>
              <a:ext uri="{FF2B5EF4-FFF2-40B4-BE49-F238E27FC236}">
                <a16:creationId xmlns:a16="http://schemas.microsoft.com/office/drawing/2014/main" xmlns="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007628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71855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xmlns="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xmlns="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xmlns="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xmlns="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xmlns="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Calle </a:t>
                      </a:r>
                      <a:r>
                        <a:rPr lang="es-ES" sz="1200" dirty="0">
                          <a:effectLst/>
                        </a:rPr>
                        <a:t>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xmlns="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xmlns="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123854" y="5312075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xmlns="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367185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9FC5B9DF-3382-48B4-BE06-E2C7459E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087"/>
              </p:ext>
            </p:extLst>
          </p:nvPr>
        </p:nvGraphicFramePr>
        <p:xfrm>
          <a:off x="74770" y="2119815"/>
          <a:ext cx="5775155" cy="3235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7">
                  <a:extLst>
                    <a:ext uri="{9D8B030D-6E8A-4147-A177-3AD203B41FA5}">
                      <a16:colId xmlns:a16="http://schemas.microsoft.com/office/drawing/2014/main" xmlns="" val="2308429378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xmlns="" val="2822757739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xmlns="" val="1079204375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xmlns="" val="243456237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xmlns="" val="629278020"/>
                    </a:ext>
                  </a:extLst>
                </a:gridCol>
              </a:tblGrid>
              <a:tr h="55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466651800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18:00 h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Universitaria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7085314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605229122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32588580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51586230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26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23327752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421348719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37511536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165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231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8398621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B72420F1-FBA7-4E29-98FD-94624C95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88288"/>
              </p:ext>
            </p:extLst>
          </p:nvPr>
        </p:nvGraphicFramePr>
        <p:xfrm>
          <a:off x="6170175" y="2119815"/>
          <a:ext cx="5717023" cy="323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82">
                  <a:extLst>
                    <a:ext uri="{9D8B030D-6E8A-4147-A177-3AD203B41FA5}">
                      <a16:colId xmlns:a16="http://schemas.microsoft.com/office/drawing/2014/main" xmlns="" val="2675589353"/>
                    </a:ext>
                  </a:extLst>
                </a:gridCol>
                <a:gridCol w="749774">
                  <a:extLst>
                    <a:ext uri="{9D8B030D-6E8A-4147-A177-3AD203B41FA5}">
                      <a16:colId xmlns:a16="http://schemas.microsoft.com/office/drawing/2014/main" xmlns="" val="3469098976"/>
                    </a:ext>
                  </a:extLst>
                </a:gridCol>
                <a:gridCol w="1603682">
                  <a:extLst>
                    <a:ext uri="{9D8B030D-6E8A-4147-A177-3AD203B41FA5}">
                      <a16:colId xmlns:a16="http://schemas.microsoft.com/office/drawing/2014/main" xmlns="" val="864314904"/>
                    </a:ext>
                  </a:extLst>
                </a:gridCol>
                <a:gridCol w="1145487">
                  <a:extLst>
                    <a:ext uri="{9D8B030D-6E8A-4147-A177-3AD203B41FA5}">
                      <a16:colId xmlns:a16="http://schemas.microsoft.com/office/drawing/2014/main" xmlns="" val="3624003134"/>
                    </a:ext>
                  </a:extLst>
                </a:gridCol>
                <a:gridCol w="999698">
                  <a:extLst>
                    <a:ext uri="{9D8B030D-6E8A-4147-A177-3AD203B41FA5}">
                      <a16:colId xmlns:a16="http://schemas.microsoft.com/office/drawing/2014/main" xmlns="" val="2278579440"/>
                    </a:ext>
                  </a:extLst>
                </a:gridCol>
              </a:tblGrid>
              <a:tr h="5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Semáforo Verde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420365986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Manuel  Agustín Aguirre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795285613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88924805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5461319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43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97493262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9129711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915877127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532426411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3509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5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615</Words>
  <Application>Microsoft Office PowerPoint</Application>
  <PresentationFormat>Panorámica</PresentationFormat>
  <Paragraphs>324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</vt:lpstr>
      <vt:lpstr>CiscoSans ExtraLight</vt:lpstr>
      <vt:lpstr>Gill Sans SemiBold</vt:lpstr>
      <vt:lpstr>Symbol</vt:lpstr>
      <vt:lpstr>Times New Roman</vt:lpstr>
      <vt:lpstr>Tema de Office</vt:lpstr>
      <vt:lpstr>Optimización de la movilidad en la calle a través de un entorno de Simulación NetLogo.</vt:lpstr>
      <vt:lpstr>Problemática</vt:lpstr>
      <vt:lpstr>Objetivos:</vt:lpstr>
      <vt:lpstr>Descripción de los Agentes Modelados</vt:lpstr>
      <vt:lpstr>Descripción de los Agentes Modelados</vt:lpstr>
      <vt:lpstr>Descripción de los Agentes Modelados</vt:lpstr>
      <vt:lpstr>Obtención de datos reales en la Ciudad de Loja</vt:lpstr>
      <vt:lpstr>Obtención de datos reales en la Ciudad de Loja</vt:lpstr>
      <vt:lpstr>Obtención de datos reales en la Ciudad de Loja</vt:lpstr>
      <vt:lpstr>Obtención de datos reales en la Ciudad de Loja</vt:lpstr>
      <vt:lpstr>Algoritmo para el control de Semáforos inteligentes</vt:lpstr>
      <vt:lpstr>CONCLUSIONES:</vt:lpstr>
      <vt:lpstr>Muchas gracias.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2020-03-09T19:19:00Z</dcterms:created>
  <dcterms:modified xsi:type="dcterms:W3CDTF">2020-03-10T05:11:40Z</dcterms:modified>
</cp:coreProperties>
</file>