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9" r:id="rId3"/>
    <p:sldId id="26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62" r:id="rId12"/>
    <p:sldId id="265" r:id="rId13"/>
    <p:sldId id="264" r:id="rId14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  <a:srgbClr val="014067"/>
    <a:srgbClr val="014E7D"/>
    <a:srgbClr val="013657"/>
    <a:srgbClr val="01456F"/>
    <a:srgbClr val="014B79"/>
    <a:srgbClr val="0937C9"/>
    <a:srgbClr val="002774"/>
    <a:srgbClr val="929A4A"/>
    <a:srgbClr val="EAB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899" autoAdjust="0"/>
  </p:normalViewPr>
  <p:slideViewPr>
    <p:cSldViewPr snapToGrid="0" showGuides="1">
      <p:cViewPr varScale="1">
        <p:scale>
          <a:sx n="73" d="100"/>
          <a:sy n="73" d="100"/>
        </p:scale>
        <p:origin x="618" y="72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7" d="100"/>
          <a:sy n="77" d="100"/>
        </p:scale>
        <p:origin x="395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s-ES" sz="1862" b="0" i="0" u="none" strike="noStrike" kern="1200" spc="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noProof="0" dirty="0">
                <a:solidFill>
                  <a:schemeClr val="bg1"/>
                </a:solidFill>
              </a:rPr>
              <a:t>Título del gráfico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s-ES" sz="1862" b="0" i="0" u="none" strike="noStrike" kern="1200" spc="0" baseline="0" noProof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1ED-1049-82C3-207A44D401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1ED-1049-82C3-207A44D401A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1ED-1049-82C3-207A44D401A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1ED-1049-82C3-207A44D401A5}"/>
              </c:ext>
            </c:extLst>
          </c:dPt>
          <c:cat>
            <c:strRef>
              <c:f>Sheet1!$A$2:$A$5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1ED-1049-82C3-207A44D401A5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Serie 3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11ED-1049-82C3-207A44D401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11ED-1049-82C3-207A44D401A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11ED-1049-82C3-207A44D401A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11ED-1049-82C3-207A44D401A5}"/>
              </c:ext>
            </c:extLst>
          </c:dPt>
          <c:cat>
            <c:strRef>
              <c:f>Sheet1!$A$2:$A$5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11ED-1049-82C3-207A44D401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F9F82D1-A560-4FA0-8228-EF8708BE8ACB}" type="datetime1">
              <a:rPr lang="es-ES" smtClean="0"/>
              <a:t>09/03/2020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1072A3-100F-40A9-915F-8D2D9E6962D8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2E26AD-3174-4DF4-8BFC-44717E8A8536}" type="datetime1">
              <a:rPr lang="es-ES" smtClean="0"/>
              <a:pPr/>
              <a:t>09/03/2020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230CFA-805A-4FD3-B3A0-DAAA5993DA1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48187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839900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15099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53478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9888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22454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85141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94342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9498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00147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43539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53443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40879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1" name="Triángulo rectángu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Marcador de posición de imagen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Subtítulo 2" title="Subtítulo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dirty="0"/>
              <a:t>HAGA CLIC PARA EDITAR EL ESTILO DE SUBTÍTULO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1" name="Triángulo rectángu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Subtítulo 2" title="Subtítulo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dirty="0"/>
              <a:t>HAGA CLIC PARA EDITAR EL ESTILO DE SUBTÍTULO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9204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ángulo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9" name="Triángulo rectángulo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7" name="Paralelogramo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ítulo 1" title="Título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101" name="Marcador de texto 2" title="Subtítulo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elogramo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elogramo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891791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ángulo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Franja diagonal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5" name="Cuadro de tex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  <p:sp>
        <p:nvSpPr>
          <p:cNvPr id="29" name="Marcador de contenido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74596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ángulo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Franja diagonal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5" name="Cuadro de tex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15" name="Marcador de posición de contenido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473770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ángulo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Franja diagonal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5" name="Cuadro de tex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  <p:sp>
        <p:nvSpPr>
          <p:cNvPr id="18" name="Marcador de texto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lang="en-US" b="1" dirty="0">
                <a:solidFill>
                  <a:schemeClr val="bg1"/>
                </a:solidFill>
              </a:defRPr>
            </a:lvl1pPr>
          </a:lstStyle>
          <a:p>
            <a:pPr marL="228600" lvl="0" indent="-22860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posición de texto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1" name="Marcador de posición de contenido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4" name="Marcador de posición de contenido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606950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1" name="Triángulo rectángu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rcador de texto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006597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1" name="Triángulo rectángu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rcador de texto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2" name="Marcador de posición de imagen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90840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ángulo 24">
            <a:extLst>
              <a:ext uri="{FF2B5EF4-FFF2-40B4-BE49-F238E27FC236}">
                <a16:creationId xmlns:a16="http://schemas.microsoft.com/office/drawing/2014/main" id="{37A5C384-78D0-4088-9411-AB6790574770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8" name="Cuadro de texto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Franja diagonal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elogramo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30" name="Paralelogramo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1" name="Cuadro de texto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Franja diagonal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31" name="Paralelogramo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DAB3FE-9015-40FD-A870-D81B5A86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ángulo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9" name="Triángulo rectángulo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7" name="Paralelogramo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ítulo 1" title="Título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101" name="Marcador de texto 2" title="Subtítulo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elogramo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Marcador de posición de imagen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elogramo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l texto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 title="Viñeta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4" name="Triángulo rectángulo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5" name="Paralelogramo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4" title="Subtítulo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3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 dirty="0"/>
              <a:t>HAGA CLIC PARA EL ESTILO DE SUBTÍTULO</a:t>
            </a:r>
          </a:p>
        </p:txBody>
      </p:sp>
      <p:sp>
        <p:nvSpPr>
          <p:cNvPr id="2" name="Título 1" title="Título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editar </a:t>
            </a:r>
            <a:br>
              <a:rPr lang="es-ES" noProof="0" dirty="0"/>
            </a:br>
            <a:r>
              <a:rPr lang="es-ES" noProof="0" dirty="0"/>
              <a:t>Estilo de título del patrón </a:t>
            </a:r>
          </a:p>
        </p:txBody>
      </p:sp>
      <p:sp>
        <p:nvSpPr>
          <p:cNvPr id="15" name="Marcador de posición de imagen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texto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riángulo rectángulo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8" name="Marcador de posición de imagen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457200" rtlCol="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3" name="Marcador de contenido 2" title="Viñeta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5" name="Paralelogramo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4" title="Subtítulo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2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 dirty="0"/>
              <a:t>HAGA CLIC PARA EL ESTILO DE SUBTÍTULO</a:t>
            </a:r>
          </a:p>
        </p:txBody>
      </p:sp>
      <p:sp>
        <p:nvSpPr>
          <p:cNvPr id="19" name="Título 1" title="Título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editar </a:t>
            </a:r>
            <a:br>
              <a:rPr lang="es-ES" noProof="0" dirty="0"/>
            </a:br>
            <a:r>
              <a:rPr lang="es-ES" noProof="0" dirty="0"/>
              <a:t>Estilo de título del patrón 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5" name="Cuadro de texto 14">
            <a:extLst>
              <a:ext uri="{FF2B5EF4-FFF2-40B4-BE49-F238E27FC236}">
                <a16:creationId xmlns:a16="http://schemas.microsoft.com/office/drawing/2014/main" id="{5E24A5A7-66A2-7F43-9A7A-5E13F74F8C0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 con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ángulo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Franja diagonal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17" name="Marcador de texto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8" name="Marcador de contenido 3" title="Viñeta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es-ES" noProof="0"/>
              <a:t>Haga clic para modificar los estilos de texto del patrón</a:t>
            </a:r>
          </a:p>
          <a:p>
            <a:pPr lvl="1" rtl="0">
              <a:buClr>
                <a:schemeClr val="accent2"/>
              </a:buClr>
            </a:pPr>
            <a:r>
              <a:rPr lang="es-ES" noProof="0"/>
              <a:t>Segundo nivel</a:t>
            </a:r>
          </a:p>
          <a:p>
            <a:pPr lvl="2" rtl="0">
              <a:buClr>
                <a:schemeClr val="accent2"/>
              </a:buClr>
            </a:pPr>
            <a:r>
              <a:rPr lang="es-ES" noProof="0"/>
              <a:t>Tercer nivel</a:t>
            </a:r>
          </a:p>
          <a:p>
            <a:pPr lvl="3" rtl="0">
              <a:buClr>
                <a:schemeClr val="accent2"/>
              </a:buClr>
            </a:pPr>
            <a:r>
              <a:rPr lang="es-ES" noProof="0"/>
              <a:t>Cuarto nivel</a:t>
            </a:r>
          </a:p>
          <a:p>
            <a:pPr lvl="4" rtl="0">
              <a:buClr>
                <a:schemeClr val="accent2"/>
              </a:buClr>
            </a:pPr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19" name="Marcador de posición de texto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contenido 5" title="Viñeta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es-ES" noProof="0"/>
              <a:t>Haga clic para modificar los estilos de texto del patrón</a:t>
            </a:r>
          </a:p>
          <a:p>
            <a:pPr lvl="1" rtl="0">
              <a:buClr>
                <a:schemeClr val="accent2"/>
              </a:buClr>
            </a:pPr>
            <a:r>
              <a:rPr lang="es-ES" noProof="0"/>
              <a:t>Segundo nivel</a:t>
            </a:r>
          </a:p>
          <a:p>
            <a:pPr lvl="2" rtl="0">
              <a:buClr>
                <a:schemeClr val="accent2"/>
              </a:buClr>
            </a:pPr>
            <a:r>
              <a:rPr lang="es-ES" noProof="0"/>
              <a:t>Tercer nivel</a:t>
            </a:r>
          </a:p>
          <a:p>
            <a:pPr lvl="3" rtl="0">
              <a:buClr>
                <a:schemeClr val="accent2"/>
              </a:buClr>
            </a:pPr>
            <a:r>
              <a:rPr lang="es-ES" noProof="0"/>
              <a:t>Cuarto nivel</a:t>
            </a:r>
          </a:p>
          <a:p>
            <a:pPr lvl="4" rtl="0">
              <a:buClr>
                <a:schemeClr val="accent2"/>
              </a:buClr>
            </a:pPr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4" name="Marcador de texto 4" title="Subtítulo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 dirty="0"/>
              <a:t>HAGA CLIC PARA EL ESTILO DE SUBTÍTULO</a:t>
            </a:r>
          </a:p>
        </p:txBody>
      </p:sp>
      <p:sp>
        <p:nvSpPr>
          <p:cNvPr id="25" name="Cuadro de tex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 22">
            <a:extLst>
              <a:ext uri="{FF2B5EF4-FFF2-40B4-BE49-F238E27FC236}">
                <a16:creationId xmlns:a16="http://schemas.microsoft.com/office/drawing/2014/main" id="{8FB39FF5-7AF5-4963-9346-2640496A3302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6" name="Cuadro de texto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Franja diagonal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elogramo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33" name="Paralelogramo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34" name="Marcador de texto 4" title="Subtítulo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 dirty="0"/>
              <a:t>HAGA CLIC PARA EL ESTILO DE SUBTÍTULO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7" name="Título 1" title="Título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 dirty="0"/>
              <a:t>Texto aquí</a:t>
            </a:r>
          </a:p>
        </p:txBody>
      </p:sp>
      <p:sp>
        <p:nvSpPr>
          <p:cNvPr id="20" name="Marcador de posición de gráfico 2" title="Gráfico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 rtlCol="0"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 rtl="0"/>
            <a:r>
              <a:rPr lang="es-ES" noProof="0"/>
              <a:t>Haga clic en el icono para agregar un gráfico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>
            <a:extLst>
              <a:ext uri="{FF2B5EF4-FFF2-40B4-BE49-F238E27FC236}">
                <a16:creationId xmlns:a16="http://schemas.microsoft.com/office/drawing/2014/main" id="{69EF72CE-34D2-4581-98D2-89218BC1B4E4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6" name="Cuadro de texto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Franja diagonal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elogramo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37" name="Marcador de texto 4" title="Subtítulo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 dirty="0"/>
              <a:t>HAGA CLIC PARA EL ESTILO DE SUBTÍTULO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7" name="Título 1" title="Título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  <p:sp>
        <p:nvSpPr>
          <p:cNvPr id="15" name="Marcador de posición de título 11" title="Tabla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 rtlCol="0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en el icono para agregar una tabla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grafí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BCAFD81C-E6E5-4292-828B-BD147E6DEA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4" name="Triángulo rectángulo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5" name="Marcador de posición de imagen 31" title="Imagen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tlCol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 dirty="0"/>
              <a:t>Inserte o arrastre y coloque una imagen aquí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ítulo 1" title="Título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rtlCol="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Agregar leyenda aquí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chas grac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>
            <a:extLst>
              <a:ext uri="{FF2B5EF4-FFF2-40B4-BE49-F238E27FC236}">
                <a16:creationId xmlns:a16="http://schemas.microsoft.com/office/drawing/2014/main" id="{40A6720D-B182-4290-BD91-1D1E4D93060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Nombre</a:t>
            </a:r>
          </a:p>
        </p:txBody>
      </p:sp>
      <p:sp>
        <p:nvSpPr>
          <p:cNvPr id="10" name="Marcador de texto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Número de teléfono</a:t>
            </a:r>
          </a:p>
        </p:txBody>
      </p:sp>
      <p:sp>
        <p:nvSpPr>
          <p:cNvPr id="11" name="Marcador de texto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Correo electrónico </a:t>
            </a:r>
          </a:p>
        </p:txBody>
      </p:sp>
      <p:sp>
        <p:nvSpPr>
          <p:cNvPr id="13" name="Marcador de texto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Sitio web de la empresa</a:t>
            </a:r>
          </a:p>
        </p:txBody>
      </p:sp>
      <p:sp>
        <p:nvSpPr>
          <p:cNvPr id="14" name="Forma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s-ES" noProof="0" dirty="0"/>
          </a:p>
        </p:txBody>
      </p:sp>
      <p:sp>
        <p:nvSpPr>
          <p:cNvPr id="15" name="Forma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s-ES" noProof="0" dirty="0"/>
          </a:p>
        </p:txBody>
      </p:sp>
      <p:sp>
        <p:nvSpPr>
          <p:cNvPr id="19" name="Forma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s-ES" noProof="0" dirty="0"/>
          </a:p>
        </p:txBody>
      </p:sp>
      <p:sp>
        <p:nvSpPr>
          <p:cNvPr id="20" name="Forma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s-ES" noProof="0" dirty="0"/>
          </a:p>
        </p:txBody>
      </p:sp>
      <p:sp>
        <p:nvSpPr>
          <p:cNvPr id="21" name="Triángulo rectángulo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Marcador de posición de imagen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rtl="0"/>
            <a:fld id="{8699F50C-BE38-4BD0-BA84-9B090E1F2B9B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9" name="Marcador de título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09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eg"/><Relationship Id="rId5" Type="http://schemas.openxmlformats.org/officeDocument/2006/relationships/image" Target="../media/image6.emf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eg"/><Relationship Id="rId5" Type="http://schemas.openxmlformats.org/officeDocument/2006/relationships/image" Target="../media/image8.emf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eg"/><Relationship Id="rId5" Type="http://schemas.openxmlformats.org/officeDocument/2006/relationships/image" Target="../media/image9.emf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Marcador de posición de imagen 16" title="Imagen de edificio">
            <a:extLst>
              <a:ext uri="{FF2B5EF4-FFF2-40B4-BE49-F238E27FC236}">
                <a16:creationId xmlns:a16="http://schemas.microsoft.com/office/drawing/2014/main" id="{257F6BCE-75BB-4ECD-BEA5-21C36A9CC0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0743" r="20743"/>
          <a:stretch>
            <a:fillRect/>
          </a:stretch>
        </p:blipFill>
        <p:spPr>
          <a:xfrm>
            <a:off x="605306" y="-277873"/>
            <a:ext cx="3251161" cy="3771349"/>
          </a:xfrm>
        </p:spPr>
      </p:pic>
      <p:sp>
        <p:nvSpPr>
          <p:cNvPr id="20" name="Cuadro de texto 19">
            <a:extLst>
              <a:ext uri="{FF2B5EF4-FFF2-40B4-BE49-F238E27FC236}">
                <a16:creationId xmlns:a16="http://schemas.microsoft.com/office/drawing/2014/main" id="{94DF2E04-7632-4FED-B0BF-8FB243D982A3}"/>
              </a:ext>
            </a:extLst>
          </p:cNvPr>
          <p:cNvSpPr txBox="1"/>
          <p:nvPr/>
        </p:nvSpPr>
        <p:spPr>
          <a:xfrm>
            <a:off x="3238428" y="2855631"/>
            <a:ext cx="1847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endParaRPr lang="es-ES" sz="60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1203" y="2048408"/>
            <a:ext cx="7508046" cy="2761183"/>
          </a:xfrm>
        </p:spPr>
        <p:txBody>
          <a:bodyPr rtlCol="0">
            <a:normAutofit/>
          </a:bodyPr>
          <a:lstStyle/>
          <a:p>
            <a:r>
              <a:rPr lang="es-ES" dirty="0"/>
              <a:t>Optimización de la movilidad en la calle a través de un entorno de Simulación </a:t>
            </a:r>
            <a:r>
              <a:rPr lang="es-ES" dirty="0" err="1"/>
              <a:t>NetLogo</a:t>
            </a:r>
            <a:r>
              <a:rPr lang="es-ES" dirty="0"/>
              <a:t>.</a:t>
            </a:r>
            <a:endParaRPr lang="es-EC" dirty="0"/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AB7A4220-911D-412E-8B7B-991722497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5033" y="5239818"/>
            <a:ext cx="4854339" cy="1257574"/>
          </a:xfrm>
        </p:spPr>
        <p:txBody>
          <a:bodyPr anchor="ctr"/>
          <a:lstStyle/>
          <a:p>
            <a:r>
              <a:rPr lang="es-MX" b="1" dirty="0"/>
              <a:t>Integrantes:</a:t>
            </a:r>
          </a:p>
          <a:p>
            <a:r>
              <a:rPr lang="es-MX" sz="1800" dirty="0"/>
              <a:t>Fernando Ortega.</a:t>
            </a:r>
          </a:p>
          <a:p>
            <a:r>
              <a:rPr lang="es-EC" sz="1800" dirty="0"/>
              <a:t>Deiby Calva.</a:t>
            </a:r>
          </a:p>
          <a:p>
            <a:r>
              <a:rPr lang="es-EC" sz="1800" dirty="0"/>
              <a:t>Leonardo Paredes.</a:t>
            </a:r>
          </a:p>
          <a:p>
            <a:endParaRPr lang="es-EC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A663D7C-F976-408B-8BAA-E4A644F323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5557" y="632696"/>
            <a:ext cx="166687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Marcador de posición de imagen 58" title="Edificios">
            <a:extLst>
              <a:ext uri="{FF2B5EF4-FFF2-40B4-BE49-F238E27FC236}">
                <a16:creationId xmlns:a16="http://schemas.microsoft.com/office/drawing/2014/main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3492" r="13492"/>
          <a:stretch>
            <a:fillRect/>
          </a:stretch>
        </p:blipFill>
        <p:spPr/>
      </p:pic>
      <p:sp>
        <p:nvSpPr>
          <p:cNvPr id="35" name="Marcador de pie de página 34">
            <a:extLst>
              <a:ext uri="{FF2B5EF4-FFF2-40B4-BE49-F238E27FC236}">
                <a16:creationId xmlns:a16="http://schemas.microsoft.com/office/drawing/2014/main" id="{6390A22B-EC07-E942-A46F-F36FDD7FDB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s-ES" dirty="0"/>
              <a:t>Agregar un pie de página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pPr rtl="0"/>
              <a:t>10</a:t>
            </a:fld>
            <a:endParaRPr lang="es-E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9A7C7285-ED76-42F7-A5E2-A16084FDC5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5125" y="-7062"/>
            <a:ext cx="1666875" cy="1666875"/>
          </a:xfrm>
          <a:prstGeom prst="rect">
            <a:avLst/>
          </a:prstGeom>
        </p:spPr>
      </p:pic>
      <p:sp useBgFill="1">
        <p:nvSpPr>
          <p:cNvPr id="12" name="Título 13">
            <a:extLst>
              <a:ext uri="{FF2B5EF4-FFF2-40B4-BE49-F238E27FC236}">
                <a16:creationId xmlns:a16="http://schemas.microsoft.com/office/drawing/2014/main" id="{C27D6F22-3FD7-4DE2-9A6B-A05D9C187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529" y="12689"/>
            <a:ext cx="10186595" cy="1103323"/>
          </a:xfrm>
        </p:spPr>
        <p:txBody>
          <a:bodyPr rtlCol="0">
            <a:normAutofit fontScale="90000"/>
          </a:bodyPr>
          <a:lstStyle/>
          <a:p>
            <a:r>
              <a:rPr lang="es-MX" b="0" dirty="0">
                <a:solidFill>
                  <a:schemeClr val="accent6">
                    <a:lumMod val="75000"/>
                  </a:schemeClr>
                </a:solidFill>
              </a:rPr>
              <a:t>Obtención de datos reales en la Ciudad de Loja</a:t>
            </a:r>
            <a:endParaRPr lang="es-ES" b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Marcador de texto 18">
            <a:extLst>
              <a:ext uri="{FF2B5EF4-FFF2-40B4-BE49-F238E27FC236}">
                <a16:creationId xmlns:a16="http://schemas.microsoft.com/office/drawing/2014/main" id="{45BD1B04-A7A2-487E-8371-10988553F022}"/>
              </a:ext>
            </a:extLst>
          </p:cNvPr>
          <p:cNvSpPr txBox="1">
            <a:spLocks/>
          </p:cNvSpPr>
          <p:nvPr/>
        </p:nvSpPr>
        <p:spPr>
          <a:xfrm>
            <a:off x="3545058" y="5026374"/>
            <a:ext cx="4684542" cy="60889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/>
          <a:lstStyle>
            <a:defPPr rtl="0"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b="1" dirty="0">
                <a:solidFill>
                  <a:schemeClr val="tx1"/>
                </a:solidFill>
              </a:rPr>
              <a:t>Datos recolectados en la calle Alonso de Mercadillo</a:t>
            </a:r>
            <a:endParaRPr lang="es-ES" sz="1600" b="1" dirty="0">
              <a:solidFill>
                <a:schemeClr val="tx1"/>
              </a:solidFill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012992CF-F9EC-4BD2-97C1-652CFC2C6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732728"/>
              </p:ext>
            </p:extLst>
          </p:nvPr>
        </p:nvGraphicFramePr>
        <p:xfrm>
          <a:off x="2672013" y="1519576"/>
          <a:ext cx="6173812" cy="35290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9663">
                  <a:extLst>
                    <a:ext uri="{9D8B030D-6E8A-4147-A177-3AD203B41FA5}">
                      <a16:colId xmlns:a16="http://schemas.microsoft.com/office/drawing/2014/main" val="1232389711"/>
                    </a:ext>
                  </a:extLst>
                </a:gridCol>
                <a:gridCol w="853109">
                  <a:extLst>
                    <a:ext uri="{9D8B030D-6E8A-4147-A177-3AD203B41FA5}">
                      <a16:colId xmlns:a16="http://schemas.microsoft.com/office/drawing/2014/main" val="4108259117"/>
                    </a:ext>
                  </a:extLst>
                </a:gridCol>
                <a:gridCol w="1728667">
                  <a:extLst>
                    <a:ext uri="{9D8B030D-6E8A-4147-A177-3AD203B41FA5}">
                      <a16:colId xmlns:a16="http://schemas.microsoft.com/office/drawing/2014/main" val="3602533467"/>
                    </a:ext>
                  </a:extLst>
                </a:gridCol>
                <a:gridCol w="1234762">
                  <a:extLst>
                    <a:ext uri="{9D8B030D-6E8A-4147-A177-3AD203B41FA5}">
                      <a16:colId xmlns:a16="http://schemas.microsoft.com/office/drawing/2014/main" val="1867778514"/>
                    </a:ext>
                  </a:extLst>
                </a:gridCol>
                <a:gridCol w="1077611">
                  <a:extLst>
                    <a:ext uri="{9D8B030D-6E8A-4147-A177-3AD203B41FA5}">
                      <a16:colId xmlns:a16="http://schemas.microsoft.com/office/drawing/2014/main" val="2535776131"/>
                    </a:ext>
                  </a:extLst>
                </a:gridCol>
              </a:tblGrid>
              <a:tr h="6032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Dia de la Semana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Hora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Calle o Avenida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Semáforo Rojo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Semáforo Verde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924200619"/>
                  </a:ext>
                </a:extLst>
              </a:tr>
              <a:tr h="365721">
                <a:tc rowSpan="7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Viernes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 rowSpan="7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13:00 h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 rowSpan="7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C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C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C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C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Calle. Alonso de Mercadillo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20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25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114929782"/>
                  </a:ext>
                </a:extLst>
              </a:tr>
              <a:tr h="365721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21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30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676246670"/>
                  </a:ext>
                </a:extLst>
              </a:tr>
              <a:tr h="365721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27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30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452516382"/>
                  </a:ext>
                </a:extLst>
              </a:tr>
              <a:tr h="365721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26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32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952025531"/>
                  </a:ext>
                </a:extLst>
              </a:tr>
              <a:tr h="365721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20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27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741258074"/>
                  </a:ext>
                </a:extLst>
              </a:tr>
              <a:tr h="365721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18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23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839214891"/>
                  </a:ext>
                </a:extLst>
              </a:tr>
              <a:tr h="365721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22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28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345991613"/>
                  </a:ext>
                </a:extLst>
              </a:tr>
              <a:tr h="36572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Total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154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195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679063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8995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es-MX" b="0" dirty="0"/>
              <a:t>Algoritmo para el control de Semáforos inteligentes</a:t>
            </a:r>
            <a:endParaRPr lang="es-ES" dirty="0"/>
          </a:p>
        </p:txBody>
      </p:sp>
      <p:sp>
        <p:nvSpPr>
          <p:cNvPr id="17" name="Marcador de texto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es-ES" dirty="0"/>
              <a:t>LOREM IPSUM DOLOR SIT AMET</a:t>
            </a:r>
          </a:p>
        </p:txBody>
      </p:sp>
      <p:sp>
        <p:nvSpPr>
          <p:cNvPr id="33" name="Marcador de texto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/>
          <a:p>
            <a:pPr rtl="0">
              <a:buClr>
                <a:schemeClr val="accent2"/>
              </a:buClr>
            </a:pPr>
            <a:endParaRPr lang="es-ES" dirty="0"/>
          </a:p>
        </p:txBody>
      </p:sp>
      <p:graphicFrame>
        <p:nvGraphicFramePr>
          <p:cNvPr id="34" name="Marcador de posición de gráfico 24" descr="Gráfico cilíndrico">
            <a:extLst>
              <a:ext uri="{FF2B5EF4-FFF2-40B4-BE49-F238E27FC236}">
                <a16:creationId xmlns:a16="http://schemas.microsoft.com/office/drawing/2014/main" id="{71FC94C7-3179-A442-AB05-74D7AFF60709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3901181220"/>
              </p:ext>
            </p:extLst>
          </p:nvPr>
        </p:nvGraphicFramePr>
        <p:xfrm>
          <a:off x="6434424" y="1681379"/>
          <a:ext cx="7106973" cy="4657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es-ES" dirty="0"/>
              <a:t>Agregue un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pPr rtl="0"/>
              <a:t>11</a:t>
            </a:fld>
            <a:endParaRPr lang="es-ES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6DD6C420-8CF9-4BFF-A6E2-4E3CB17995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5125" y="-7062"/>
            <a:ext cx="166687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42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Marcador de posición de imagen 11" title="Horizonte">
            <a:extLst>
              <a:ext uri="{FF2B5EF4-FFF2-40B4-BE49-F238E27FC236}">
                <a16:creationId xmlns:a16="http://schemas.microsoft.com/office/drawing/2014/main" id="{6B070BD8-8610-4F64-A93A-41F46C39ECA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9408" b="9408"/>
          <a:stretch>
            <a:fillRect/>
          </a:stretch>
        </p:blipFill>
        <p:spPr>
          <a:xfrm>
            <a:off x="134146" y="157757"/>
            <a:ext cx="12389568" cy="6700243"/>
          </a:xfrm>
        </p:spPr>
      </p:pic>
      <p:sp>
        <p:nvSpPr>
          <p:cNvPr id="11" name="Título 10">
            <a:extLst>
              <a:ext uri="{FF2B5EF4-FFF2-40B4-BE49-F238E27FC236}">
                <a16:creationId xmlns:a16="http://schemas.microsoft.com/office/drawing/2014/main" id="{69D4BCF2-C773-495F-A4D5-860FB6A2F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29" y="601005"/>
            <a:ext cx="8333222" cy="939798"/>
          </a:xfrm>
        </p:spPr>
        <p:txBody>
          <a:bodyPr rtlCol="0"/>
          <a:lstStyle/>
          <a:p>
            <a:pPr rtl="0"/>
            <a:r>
              <a:rPr lang="es-ES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CONCLUSIONES:</a:t>
            </a:r>
            <a:endParaRPr lang="es-ES" b="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78160E3-28A9-44D8-9A76-47E1BD69AC7C}"/>
              </a:ext>
            </a:extLst>
          </p:cNvPr>
          <p:cNvSpPr/>
          <p:nvPr/>
        </p:nvSpPr>
        <p:spPr>
          <a:xfrm>
            <a:off x="872198" y="2372780"/>
            <a:ext cx="10735490" cy="237359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0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Mediante la recolección de datos se pudo estimar la cantidad de vehículos que esperan o transitan en las intersecciones, dependiendo del estado de los semáforos (rojo-verde) en horarios con mayor afluencia de vehículos permitiendo realizar una simulación mucho más real del sistema.</a:t>
            </a:r>
            <a:endParaRPr lang="es-EC" sz="20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914400" algn="just">
              <a:lnSpc>
                <a:spcPct val="107000"/>
              </a:lnSpc>
              <a:spcAft>
                <a:spcPts val="0"/>
              </a:spcAft>
            </a:pPr>
            <a:r>
              <a:rPr lang="es-EC" sz="20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 </a:t>
            </a:r>
            <a:endParaRPr lang="es-EC" sz="20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20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uso de semáforos inteligentes permite reducir el tiempo de espera en gran medida, de los conductores en las intersecciones a diferencia de los semáforos con tiempo fijo.</a:t>
            </a:r>
            <a:endParaRPr lang="es-EC" sz="20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224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Marcador de posición de imagen 16" title="Imagen de edificio">
            <a:extLst>
              <a:ext uri="{FF2B5EF4-FFF2-40B4-BE49-F238E27FC236}">
                <a16:creationId xmlns:a16="http://schemas.microsoft.com/office/drawing/2014/main" id="{BA026684-ED32-4C82-8EFB-03E9E047EA3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0743" r="20743"/>
          <a:stretch>
            <a:fillRect/>
          </a:stretch>
        </p:blipFill>
        <p:spPr/>
      </p:pic>
      <p:sp>
        <p:nvSpPr>
          <p:cNvPr id="19" name="Hexágono 18" descr="Hexágono sólido de color oscuro en medio de énfasis de imagen">
            <a:extLst>
              <a:ext uri="{FF2B5EF4-FFF2-40B4-BE49-F238E27FC236}">
                <a16:creationId xmlns:a16="http://schemas.microsoft.com/office/drawing/2014/main" id="{7CE8B54A-D8B2-498F-ACFB-31AC2DEB83FA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grpSp>
        <p:nvGrpSpPr>
          <p:cNvPr id="20" name="Grupo 19" descr="Texto agrupado con iniciales y nombre de la compañía">
            <a:extLst>
              <a:ext uri="{FF2B5EF4-FFF2-40B4-BE49-F238E27FC236}">
                <a16:creationId xmlns:a16="http://schemas.microsoft.com/office/drawing/2014/main" id="{82C4EAC6-3E04-4614-86BA-A23C851754D9}"/>
              </a:ext>
            </a:extLst>
          </p:cNvPr>
          <p:cNvGrpSpPr/>
          <p:nvPr/>
        </p:nvGrpSpPr>
        <p:grpSpPr>
          <a:xfrm>
            <a:off x="2955850" y="2855631"/>
            <a:ext cx="1918539" cy="1118752"/>
            <a:chOff x="2955850" y="2902286"/>
            <a:chExt cx="1918539" cy="1118752"/>
          </a:xfrm>
        </p:grpSpPr>
        <p:sp>
          <p:nvSpPr>
            <p:cNvPr id="21" name="Cuadro de texto 20">
              <a:extLst>
                <a:ext uri="{FF2B5EF4-FFF2-40B4-BE49-F238E27FC236}">
                  <a16:creationId xmlns:a16="http://schemas.microsoft.com/office/drawing/2014/main" id="{A20626FA-81E3-4C45-BF2D-D52CF6D96238}"/>
                </a:ext>
              </a:extLst>
            </p:cNvPr>
            <p:cNvSpPr txBox="1"/>
            <p:nvPr/>
          </p:nvSpPr>
          <p:spPr>
            <a:xfrm>
              <a:off x="3238428" y="2902286"/>
              <a:ext cx="12955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rtl="0"/>
              <a:r>
                <a:rPr lang="es-ES" sz="60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FR</a:t>
              </a:r>
            </a:p>
          </p:txBody>
        </p:sp>
        <p:sp>
          <p:nvSpPr>
            <p:cNvPr id="22" name="Cuadro de texto 21">
              <a:extLst>
                <a:ext uri="{FF2B5EF4-FFF2-40B4-BE49-F238E27FC236}">
                  <a16:creationId xmlns:a16="http://schemas.microsoft.com/office/drawing/2014/main" id="{D6E86452-6AEA-4380-9682-AB26317ADB62}"/>
                </a:ext>
              </a:extLst>
            </p:cNvPr>
            <p:cNvSpPr txBox="1"/>
            <p:nvPr/>
          </p:nvSpPr>
          <p:spPr>
            <a:xfrm>
              <a:off x="2955850" y="3713261"/>
              <a:ext cx="19185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rtl="0"/>
              <a:r>
                <a:rPr lang="es-ES" sz="1400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FABRIKAM RESIDENCIAS</a:t>
              </a:r>
            </a:p>
          </p:txBody>
        </p:sp>
      </p:grpSp>
      <p:sp>
        <p:nvSpPr>
          <p:cNvPr id="8" name="Título 7">
            <a:extLst>
              <a:ext uri="{FF2B5EF4-FFF2-40B4-BE49-F238E27FC236}">
                <a16:creationId xmlns:a16="http://schemas.microsoft.com/office/drawing/2014/main" id="{8B6C5EAB-81FF-4827-A160-22F4363C61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Muchas </a:t>
            </a:r>
            <a:r>
              <a:rPr lang="es-ES" b="0" dirty="0"/>
              <a:t>gracias.</a:t>
            </a:r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B6611344-9447-438E-873C-299AF4110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es-ES" dirty="0"/>
              <a:t>UNL</a:t>
            </a: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7A3FB895-3D21-4707-8EDE-3F825906DE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es-ES" dirty="0"/>
              <a:t>0981597191</a:t>
            </a:r>
          </a:p>
        </p:txBody>
      </p:sp>
      <p:sp>
        <p:nvSpPr>
          <p:cNvPr id="23" name="Marcador de texto 22">
            <a:extLst>
              <a:ext uri="{FF2B5EF4-FFF2-40B4-BE49-F238E27FC236}">
                <a16:creationId xmlns:a16="http://schemas.microsoft.com/office/drawing/2014/main" id="{A0B41C33-430D-4B31-A546-F8564691947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22928" y="4216669"/>
            <a:ext cx="5247152" cy="666288"/>
          </a:xfrm>
        </p:spPr>
        <p:txBody>
          <a:bodyPr rtlCol="0"/>
          <a:lstStyle/>
          <a:p>
            <a:pPr rtl="0"/>
            <a:r>
              <a:rPr lang="es-ES" dirty="0"/>
              <a:t>deiby.calva@unl.edu.ec josue.ortega@unl.edu.ec leonardo.v.paredes@unl.edu.ec</a:t>
            </a:r>
          </a:p>
          <a:p>
            <a:pPr rtl="0"/>
            <a:endParaRPr lang="es-ES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8613A34E-3E95-4F4C-9F6C-2868CB7C5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6115" y="2222500"/>
            <a:ext cx="2080171" cy="237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955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b="0" dirty="0"/>
              <a:t>Problemática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6861095" cy="2958275"/>
          </a:xfrm>
        </p:spPr>
        <p:txBody>
          <a:bodyPr rtlCol="0">
            <a:normAutofit fontScale="92500" lnSpcReduction="20000"/>
          </a:bodyPr>
          <a:lstStyle/>
          <a:p>
            <a:r>
              <a:rPr lang="es-ES" dirty="0"/>
              <a:t>En las sociedades modernas el movilizarse de un lugar a otro se ha convertido en parte fundamental de la convivencia y el desarrollo social. </a:t>
            </a:r>
          </a:p>
          <a:p>
            <a:r>
              <a:rPr lang="es-ES" dirty="0"/>
              <a:t>Se puede identificar un problema en común en cuanto tránsito y transporte.</a:t>
            </a:r>
          </a:p>
          <a:p>
            <a:r>
              <a:rPr lang="es-ES" dirty="0"/>
              <a:t>Las congestiones vehiculares producidas en las horas pico (horas de mayor flujo vehicular), se deben a la necesidad de las personas de llegar a sus sitios de trabajo, vivienda o estudio.</a:t>
            </a:r>
          </a:p>
          <a:p>
            <a:pPr marL="0" lvl="0" indent="0" algn="just" rtl="0">
              <a:buNone/>
            </a:pPr>
            <a:r>
              <a:rPr lang="es-ES" dirty="0" smtClean="0"/>
              <a:t> </a:t>
            </a:r>
            <a:endParaRPr lang="es-ES" dirty="0"/>
          </a:p>
        </p:txBody>
      </p:sp>
      <p:pic>
        <p:nvPicPr>
          <p:cNvPr id="13" name="Marcador de posición de imagen 12" title="Horizonte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23313" r="23313"/>
          <a:stretch/>
        </p:blipFill>
        <p:spPr>
          <a:xfrm>
            <a:off x="6604000" y="0"/>
            <a:ext cx="5588000" cy="6872249"/>
          </a:xfrm>
        </p:spPr>
      </p:pic>
      <p:sp>
        <p:nvSpPr>
          <p:cNvPr id="11" name="Marcador de pie de pá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dirty="0"/>
              <a:t>Proyecto Simulación</a:t>
            </a:r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pPr rtl="0"/>
              <a:t>2</a:t>
            </a:fld>
            <a:endParaRPr lang="es-ES" dirty="0"/>
          </a:p>
        </p:txBody>
      </p:sp>
      <p:pic>
        <p:nvPicPr>
          <p:cNvPr id="2050" name="Picture 2" descr="Resultado de imagen de imagenes de netlogo">
            <a:extLst>
              <a:ext uri="{FF2B5EF4-FFF2-40B4-BE49-F238E27FC236}">
                <a16:creationId xmlns:a16="http://schemas.microsoft.com/office/drawing/2014/main" id="{D7392798-F9D6-43BE-914E-19293A3AA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5025" y="0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ítulo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b="0" dirty="0"/>
              <a:t>Objetivos:</a:t>
            </a:r>
          </a:p>
        </p:txBody>
      </p:sp>
      <p:sp>
        <p:nvSpPr>
          <p:cNvPr id="42" name="Marcador de contenido 6">
            <a:extLst>
              <a:ext uri="{FF2B5EF4-FFF2-40B4-BE49-F238E27FC236}">
                <a16:creationId xmlns:a16="http://schemas.microsoft.com/office/drawing/2014/main" id="{55EACD59-7C51-4810-94C6-BCB4D1234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388" y="2650666"/>
            <a:ext cx="8059883" cy="295827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rtlCol="0">
            <a:normAutofit fontScale="85000" lnSpcReduction="20000"/>
          </a:bodyPr>
          <a:lstStyle/>
          <a:p>
            <a:pPr lvl="0"/>
            <a:r>
              <a:rPr lang="es-MX" dirty="0"/>
              <a:t>Emplear el entorno de Desarrollo </a:t>
            </a:r>
            <a:r>
              <a:rPr lang="es-MX" dirty="0" err="1"/>
              <a:t>Netlogo</a:t>
            </a:r>
            <a:r>
              <a:rPr lang="es-MX" dirty="0"/>
              <a:t> que permita simular un escenario de tráfico en la Ciudad de Loja Basándose en el artículo “</a:t>
            </a:r>
            <a:r>
              <a:rPr lang="es-ES" dirty="0"/>
              <a:t>Optimización de la movilidad en la calle a través de un entorno de Simulación </a:t>
            </a:r>
            <a:r>
              <a:rPr lang="es-ES" dirty="0" err="1"/>
              <a:t>NetLogo</a:t>
            </a:r>
            <a:r>
              <a:rPr lang="es-MX" dirty="0"/>
              <a:t>”.</a:t>
            </a:r>
          </a:p>
          <a:p>
            <a:pPr lvl="0"/>
            <a:endParaRPr lang="es-MX" dirty="0"/>
          </a:p>
          <a:p>
            <a:pPr lvl="0"/>
            <a:r>
              <a:rPr lang="es-MX" dirty="0"/>
              <a:t>Tomar datos reales de la situación actual sobre el entorno de la congestión vehicular en la calle Alonso de Mercadillo, la Avd. Universitaria y la Av. Manuel Agustín Aguirre.</a:t>
            </a:r>
          </a:p>
          <a:p>
            <a:pPr lvl="0"/>
            <a:endParaRPr lang="es-MX" dirty="0"/>
          </a:p>
          <a:p>
            <a:pPr lvl="0"/>
            <a:r>
              <a:rPr lang="es-MX" dirty="0"/>
              <a:t>Proponer una solución que permita reducir los tiempos de espera de los vehículos en las intersecciones mediante la simulación. </a:t>
            </a:r>
          </a:p>
        </p:txBody>
      </p:sp>
      <p:pic>
        <p:nvPicPr>
          <p:cNvPr id="59" name="Marcador de posición de imagen 58" title="Edificios">
            <a:extLst>
              <a:ext uri="{FF2B5EF4-FFF2-40B4-BE49-F238E27FC236}">
                <a16:creationId xmlns:a16="http://schemas.microsoft.com/office/drawing/2014/main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3492" r="13492"/>
          <a:stretch>
            <a:fillRect/>
          </a:stretch>
        </p:blipFill>
        <p:spPr/>
      </p:pic>
      <p:sp>
        <p:nvSpPr>
          <p:cNvPr id="35" name="Marcador de pie de página 34">
            <a:extLst>
              <a:ext uri="{FF2B5EF4-FFF2-40B4-BE49-F238E27FC236}">
                <a16:creationId xmlns:a16="http://schemas.microsoft.com/office/drawing/2014/main" id="{6390A22B-EC07-E942-A46F-F36FDD7FDB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s-ES" dirty="0"/>
              <a:t>Agregar un pie de página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pPr rtl="0"/>
              <a:t>3</a:t>
            </a:fld>
            <a:endParaRPr lang="es-E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9A7C7285-ED76-42F7-A5E2-A16084FDC5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5125" y="-59657"/>
            <a:ext cx="166687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466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Marcador de posición de imagen 58" title="Edificios">
            <a:extLst>
              <a:ext uri="{FF2B5EF4-FFF2-40B4-BE49-F238E27FC236}">
                <a16:creationId xmlns:a16="http://schemas.microsoft.com/office/drawing/2014/main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3492" r="13492"/>
          <a:stretch>
            <a:fillRect/>
          </a:stretch>
        </p:blipFill>
        <p:spPr/>
      </p:pic>
      <p:sp>
        <p:nvSpPr>
          <p:cNvPr id="35" name="Marcador de pie de página 34">
            <a:extLst>
              <a:ext uri="{FF2B5EF4-FFF2-40B4-BE49-F238E27FC236}">
                <a16:creationId xmlns:a16="http://schemas.microsoft.com/office/drawing/2014/main" id="{6390A22B-EC07-E942-A46F-F36FDD7FDB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s-ES" dirty="0"/>
              <a:t>Agregar un pie de página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pPr rtl="0"/>
              <a:t>4</a:t>
            </a:fld>
            <a:endParaRPr lang="es-E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9A7C7285-ED76-42F7-A5E2-A16084FDC5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5125" y="-59657"/>
            <a:ext cx="1666875" cy="1666875"/>
          </a:xfrm>
          <a:prstGeom prst="rect">
            <a:avLst/>
          </a:prstGeom>
        </p:spPr>
      </p:pic>
      <p:sp useBgFill="1">
        <p:nvSpPr>
          <p:cNvPr id="12" name="Título 13">
            <a:extLst>
              <a:ext uri="{FF2B5EF4-FFF2-40B4-BE49-F238E27FC236}">
                <a16:creationId xmlns:a16="http://schemas.microsoft.com/office/drawing/2014/main" id="{C27D6F22-3FD7-4DE2-9A6B-A05D9C187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719" y="144427"/>
            <a:ext cx="8333222" cy="689937"/>
          </a:xfrm>
        </p:spPr>
        <p:txBody>
          <a:bodyPr rtlCol="0">
            <a:normAutofit fontScale="90000"/>
          </a:bodyPr>
          <a:lstStyle/>
          <a:p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Descripción de los Agentes Modelados</a:t>
            </a:r>
            <a:endParaRPr lang="es-ES" b="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EACB2BFD-D610-4087-ABCD-65C5FBF777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1124" y="1298575"/>
            <a:ext cx="8674401" cy="5422900"/>
          </a:xfrm>
          <a:prstGeom prst="rect">
            <a:avLst/>
          </a:prstGeom>
          <a:blipFill>
            <a:blip r:embed="rId6"/>
            <a:tile tx="0" ty="0" sx="100000" sy="100000" flip="none" algn="tl"/>
          </a:blipFill>
        </p:spPr>
      </p:pic>
      <p:sp useBgFill="1">
        <p:nvSpPr>
          <p:cNvPr id="24" name="Marcador de texto 18">
            <a:extLst>
              <a:ext uri="{FF2B5EF4-FFF2-40B4-BE49-F238E27FC236}">
                <a16:creationId xmlns:a16="http://schemas.microsoft.com/office/drawing/2014/main" id="{8262328A-A445-43C6-8744-A32518FDD315}"/>
              </a:ext>
            </a:extLst>
          </p:cNvPr>
          <p:cNvSpPr txBox="1">
            <a:spLocks/>
          </p:cNvSpPr>
          <p:nvPr/>
        </p:nvSpPr>
        <p:spPr>
          <a:xfrm>
            <a:off x="1241124" y="733944"/>
            <a:ext cx="2579079" cy="608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600" b="1" dirty="0">
                <a:solidFill>
                  <a:schemeClr val="tx1"/>
                </a:solidFill>
              </a:rPr>
              <a:t>Descripción del Agente Auto</a:t>
            </a:r>
          </a:p>
        </p:txBody>
      </p:sp>
    </p:spTree>
    <p:extLst>
      <p:ext uri="{BB962C8B-B14F-4D97-AF65-F5344CB8AC3E}">
        <p14:creationId xmlns:p14="http://schemas.microsoft.com/office/powerpoint/2010/main" val="1728486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Marcador de posición de imagen 58" title="Edificios">
            <a:extLst>
              <a:ext uri="{FF2B5EF4-FFF2-40B4-BE49-F238E27FC236}">
                <a16:creationId xmlns:a16="http://schemas.microsoft.com/office/drawing/2014/main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3492" r="13492"/>
          <a:stretch>
            <a:fillRect/>
          </a:stretch>
        </p:blipFill>
        <p:spPr/>
      </p:pic>
      <p:sp>
        <p:nvSpPr>
          <p:cNvPr id="35" name="Marcador de pie de página 34">
            <a:extLst>
              <a:ext uri="{FF2B5EF4-FFF2-40B4-BE49-F238E27FC236}">
                <a16:creationId xmlns:a16="http://schemas.microsoft.com/office/drawing/2014/main" id="{6390A22B-EC07-E942-A46F-F36FDD7FDB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s-ES" dirty="0"/>
              <a:t>Agregar un pie de página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pPr rtl="0"/>
              <a:t>5</a:t>
            </a:fld>
            <a:endParaRPr lang="es-E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9A7C7285-ED76-42F7-A5E2-A16084FDC5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5125" y="-7062"/>
            <a:ext cx="1666875" cy="1666875"/>
          </a:xfrm>
          <a:prstGeom prst="rect">
            <a:avLst/>
          </a:prstGeom>
        </p:spPr>
      </p:pic>
      <p:sp useBgFill="1">
        <p:nvSpPr>
          <p:cNvPr id="12" name="Título 13">
            <a:extLst>
              <a:ext uri="{FF2B5EF4-FFF2-40B4-BE49-F238E27FC236}">
                <a16:creationId xmlns:a16="http://schemas.microsoft.com/office/drawing/2014/main" id="{C27D6F22-3FD7-4DE2-9A6B-A05D9C187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719" y="144427"/>
            <a:ext cx="8333222" cy="689937"/>
          </a:xfrm>
        </p:spPr>
        <p:txBody>
          <a:bodyPr rtlCol="0">
            <a:normAutofit fontScale="90000"/>
          </a:bodyPr>
          <a:lstStyle/>
          <a:p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Descripción de los Agentes Modelados</a:t>
            </a:r>
            <a:endParaRPr lang="es-ES" b="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A707C3B-84F4-4F18-B824-39EF20E5D4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1043" y="1701707"/>
            <a:ext cx="8609913" cy="4837205"/>
          </a:xfrm>
          <a:prstGeom prst="rect">
            <a:avLst/>
          </a:prstGeom>
          <a:blipFill>
            <a:blip r:embed="rId6"/>
            <a:tile tx="0" ty="0" sx="100000" sy="100000" flip="none" algn="tl"/>
          </a:blipFill>
        </p:spPr>
      </p:pic>
      <p:sp useBgFill="1">
        <p:nvSpPr>
          <p:cNvPr id="13" name="Marcador de texto 18">
            <a:extLst>
              <a:ext uri="{FF2B5EF4-FFF2-40B4-BE49-F238E27FC236}">
                <a16:creationId xmlns:a16="http://schemas.microsoft.com/office/drawing/2014/main" id="{45BD1B04-A7A2-487E-8371-10988553F022}"/>
              </a:ext>
            </a:extLst>
          </p:cNvPr>
          <p:cNvSpPr txBox="1">
            <a:spLocks/>
          </p:cNvSpPr>
          <p:nvPr/>
        </p:nvSpPr>
        <p:spPr>
          <a:xfrm>
            <a:off x="1316345" y="1050918"/>
            <a:ext cx="3136985" cy="608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600" b="1" dirty="0">
                <a:solidFill>
                  <a:schemeClr val="tx1"/>
                </a:solidFill>
              </a:rPr>
              <a:t>Descripción de Agente Intersección </a:t>
            </a:r>
          </a:p>
        </p:txBody>
      </p:sp>
    </p:spTree>
    <p:extLst>
      <p:ext uri="{BB962C8B-B14F-4D97-AF65-F5344CB8AC3E}">
        <p14:creationId xmlns:p14="http://schemas.microsoft.com/office/powerpoint/2010/main" val="2422399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Marcador de posición de imagen 58" title="Edificios">
            <a:extLst>
              <a:ext uri="{FF2B5EF4-FFF2-40B4-BE49-F238E27FC236}">
                <a16:creationId xmlns:a16="http://schemas.microsoft.com/office/drawing/2014/main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3492" r="13492"/>
          <a:stretch>
            <a:fillRect/>
          </a:stretch>
        </p:blipFill>
        <p:spPr/>
      </p:pic>
      <p:sp>
        <p:nvSpPr>
          <p:cNvPr id="35" name="Marcador de pie de página 34">
            <a:extLst>
              <a:ext uri="{FF2B5EF4-FFF2-40B4-BE49-F238E27FC236}">
                <a16:creationId xmlns:a16="http://schemas.microsoft.com/office/drawing/2014/main" id="{6390A22B-EC07-E942-A46F-F36FDD7FDB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s-ES" dirty="0"/>
              <a:t>Agregar un pie de página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pPr rtl="0"/>
              <a:t>6</a:t>
            </a:fld>
            <a:endParaRPr lang="es-E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9A7C7285-ED76-42F7-A5E2-A16084FDC5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5125" y="-7062"/>
            <a:ext cx="1666875" cy="1666875"/>
          </a:xfrm>
          <a:prstGeom prst="rect">
            <a:avLst/>
          </a:prstGeom>
        </p:spPr>
      </p:pic>
      <p:sp useBgFill="1">
        <p:nvSpPr>
          <p:cNvPr id="12" name="Título 13">
            <a:extLst>
              <a:ext uri="{FF2B5EF4-FFF2-40B4-BE49-F238E27FC236}">
                <a16:creationId xmlns:a16="http://schemas.microsoft.com/office/drawing/2014/main" id="{C27D6F22-3FD7-4DE2-9A6B-A05D9C187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529" y="12689"/>
            <a:ext cx="10186595" cy="1103323"/>
          </a:xfrm>
        </p:spPr>
        <p:txBody>
          <a:bodyPr rtlCol="0">
            <a:normAutofit/>
          </a:bodyPr>
          <a:lstStyle/>
          <a:p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Descripción de los Agentes Modelados</a:t>
            </a:r>
            <a:endParaRPr lang="es-ES" b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 useBgFill="1">
        <p:nvSpPr>
          <p:cNvPr id="13" name="Marcador de texto 18">
            <a:extLst>
              <a:ext uri="{FF2B5EF4-FFF2-40B4-BE49-F238E27FC236}">
                <a16:creationId xmlns:a16="http://schemas.microsoft.com/office/drawing/2014/main" id="{45BD1B04-A7A2-487E-8371-10988553F022}"/>
              </a:ext>
            </a:extLst>
          </p:cNvPr>
          <p:cNvSpPr txBox="1">
            <a:spLocks/>
          </p:cNvSpPr>
          <p:nvPr/>
        </p:nvSpPr>
        <p:spPr>
          <a:xfrm>
            <a:off x="1316345" y="1659813"/>
            <a:ext cx="3136985" cy="608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600" b="1" dirty="0">
                <a:solidFill>
                  <a:schemeClr val="tx1"/>
                </a:solidFill>
              </a:rPr>
              <a:t>Descripción del Agente Peatón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5F9901D-2541-4370-8D73-D05E0353E6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0326" y="2743511"/>
            <a:ext cx="8794799" cy="3795401"/>
          </a:xfrm>
          <a:prstGeom prst="rect">
            <a:avLst/>
          </a:prstGeom>
          <a:blipFill>
            <a:blip r:embed="rId6"/>
            <a:tile tx="0" ty="0" sx="100000" sy="100000" flip="none" algn="tl"/>
          </a:blipFill>
        </p:spPr>
      </p:pic>
    </p:spTree>
    <p:extLst>
      <p:ext uri="{BB962C8B-B14F-4D97-AF65-F5344CB8AC3E}">
        <p14:creationId xmlns:p14="http://schemas.microsoft.com/office/powerpoint/2010/main" val="741260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Marcador de posición de imagen 58" title="Edificios">
            <a:extLst>
              <a:ext uri="{FF2B5EF4-FFF2-40B4-BE49-F238E27FC236}">
                <a16:creationId xmlns:a16="http://schemas.microsoft.com/office/drawing/2014/main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3492" r="13492"/>
          <a:stretch>
            <a:fillRect/>
          </a:stretch>
        </p:blipFill>
        <p:spPr/>
      </p:pic>
      <p:sp>
        <p:nvSpPr>
          <p:cNvPr id="35" name="Marcador de pie de página 34">
            <a:extLst>
              <a:ext uri="{FF2B5EF4-FFF2-40B4-BE49-F238E27FC236}">
                <a16:creationId xmlns:a16="http://schemas.microsoft.com/office/drawing/2014/main" id="{6390A22B-EC07-E942-A46F-F36FDD7FDB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s-ES" dirty="0"/>
              <a:t>Agregar un pie de página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pPr rtl="0"/>
              <a:t>7</a:t>
            </a:fld>
            <a:endParaRPr lang="es-E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9A7C7285-ED76-42F7-A5E2-A16084FDC5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5125" y="-7062"/>
            <a:ext cx="1666875" cy="1666875"/>
          </a:xfrm>
          <a:prstGeom prst="rect">
            <a:avLst/>
          </a:prstGeom>
        </p:spPr>
      </p:pic>
      <p:sp useBgFill="1">
        <p:nvSpPr>
          <p:cNvPr id="12" name="Título 13">
            <a:extLst>
              <a:ext uri="{FF2B5EF4-FFF2-40B4-BE49-F238E27FC236}">
                <a16:creationId xmlns:a16="http://schemas.microsoft.com/office/drawing/2014/main" id="{C27D6F22-3FD7-4DE2-9A6B-A05D9C187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529" y="12689"/>
            <a:ext cx="10186595" cy="1103323"/>
          </a:xfrm>
        </p:spPr>
        <p:txBody>
          <a:bodyPr rtlCol="0">
            <a:normAutofit fontScale="90000"/>
          </a:bodyPr>
          <a:lstStyle/>
          <a:p>
            <a:r>
              <a:rPr lang="es-MX" b="0" dirty="0">
                <a:solidFill>
                  <a:schemeClr val="accent6">
                    <a:lumMod val="75000"/>
                  </a:schemeClr>
                </a:solidFill>
              </a:rPr>
              <a:t>Obtención de datos reales en la Ciudad de Loja</a:t>
            </a:r>
            <a:endParaRPr lang="es-ES" b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Marcador de texto 18">
            <a:extLst>
              <a:ext uri="{FF2B5EF4-FFF2-40B4-BE49-F238E27FC236}">
                <a16:creationId xmlns:a16="http://schemas.microsoft.com/office/drawing/2014/main" id="{45BD1B04-A7A2-487E-8371-10988553F022}"/>
              </a:ext>
            </a:extLst>
          </p:cNvPr>
          <p:cNvSpPr txBox="1">
            <a:spLocks/>
          </p:cNvSpPr>
          <p:nvPr/>
        </p:nvSpPr>
        <p:spPr>
          <a:xfrm>
            <a:off x="1447411" y="4991197"/>
            <a:ext cx="3799838" cy="60889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/>
          <a:lstStyle>
            <a:defPPr rtl="0"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b="1" dirty="0">
                <a:solidFill>
                  <a:schemeClr val="tx1"/>
                </a:solidFill>
              </a:rPr>
              <a:t>Datos recolectados en la Avd. Universitaria</a:t>
            </a:r>
            <a:endParaRPr lang="es-ES" sz="1600" b="1" dirty="0">
              <a:solidFill>
                <a:schemeClr val="tx1"/>
              </a:solidFill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5A650A71-0229-49D8-A1A8-8BDCB1E04F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95469"/>
              </p:ext>
            </p:extLst>
          </p:nvPr>
        </p:nvGraphicFramePr>
        <p:xfrm>
          <a:off x="270223" y="1866802"/>
          <a:ext cx="5751603" cy="31243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8134">
                  <a:extLst>
                    <a:ext uri="{9D8B030D-6E8A-4147-A177-3AD203B41FA5}">
                      <a16:colId xmlns:a16="http://schemas.microsoft.com/office/drawing/2014/main" val="1886546668"/>
                    </a:ext>
                  </a:extLst>
                </a:gridCol>
                <a:gridCol w="701926">
                  <a:extLst>
                    <a:ext uri="{9D8B030D-6E8A-4147-A177-3AD203B41FA5}">
                      <a16:colId xmlns:a16="http://schemas.microsoft.com/office/drawing/2014/main" val="1863061668"/>
                    </a:ext>
                  </a:extLst>
                </a:gridCol>
                <a:gridCol w="1257181">
                  <a:extLst>
                    <a:ext uri="{9D8B030D-6E8A-4147-A177-3AD203B41FA5}">
                      <a16:colId xmlns:a16="http://schemas.microsoft.com/office/drawing/2014/main" val="3975823199"/>
                    </a:ext>
                  </a:extLst>
                </a:gridCol>
                <a:gridCol w="1257181">
                  <a:extLst>
                    <a:ext uri="{9D8B030D-6E8A-4147-A177-3AD203B41FA5}">
                      <a16:colId xmlns:a16="http://schemas.microsoft.com/office/drawing/2014/main" val="3881720756"/>
                    </a:ext>
                  </a:extLst>
                </a:gridCol>
                <a:gridCol w="1257181">
                  <a:extLst>
                    <a:ext uri="{9D8B030D-6E8A-4147-A177-3AD203B41FA5}">
                      <a16:colId xmlns:a16="http://schemas.microsoft.com/office/drawing/2014/main" val="2507845691"/>
                    </a:ext>
                  </a:extLst>
                </a:gridCol>
              </a:tblGrid>
              <a:tr h="3471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Día de la Semana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Hora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Calle o Avenida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Semáforo Rojo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Semáforo Verde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521486145"/>
                  </a:ext>
                </a:extLst>
              </a:tr>
              <a:tr h="347155">
                <a:tc rowSpan="7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Viernes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 rowSpan="7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13:00 h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 rowSpan="7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C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C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C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C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Avd. Universitaria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15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25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634378426"/>
                  </a:ext>
                </a:extLst>
              </a:tr>
              <a:tr h="347155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20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30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434023768"/>
                  </a:ext>
                </a:extLst>
              </a:tr>
              <a:tr h="347155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15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27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612099498"/>
                  </a:ext>
                </a:extLst>
              </a:tr>
              <a:tr h="347155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28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35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5696625"/>
                  </a:ext>
                </a:extLst>
              </a:tr>
              <a:tr h="347155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26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34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174703296"/>
                  </a:ext>
                </a:extLst>
              </a:tr>
              <a:tr h="347155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23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32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81124407"/>
                  </a:ext>
                </a:extLst>
              </a:tr>
              <a:tr h="347155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25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38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983090621"/>
                  </a:ext>
                </a:extLst>
              </a:tr>
              <a:tr h="3471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Total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152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221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69161340"/>
                  </a:ext>
                </a:extLst>
              </a:tr>
            </a:tbl>
          </a:graphicData>
        </a:graphic>
      </p:graphicFrame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9046B3F9-95CD-4FC8-B02D-61A886858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99610"/>
              </p:ext>
            </p:extLst>
          </p:nvPr>
        </p:nvGraphicFramePr>
        <p:xfrm>
          <a:off x="6204754" y="1883233"/>
          <a:ext cx="5717023" cy="31243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7745">
                  <a:extLst>
                    <a:ext uri="{9D8B030D-6E8A-4147-A177-3AD203B41FA5}">
                      <a16:colId xmlns:a16="http://schemas.microsoft.com/office/drawing/2014/main" val="3383974524"/>
                    </a:ext>
                  </a:extLst>
                </a:gridCol>
                <a:gridCol w="717227">
                  <a:extLst>
                    <a:ext uri="{9D8B030D-6E8A-4147-A177-3AD203B41FA5}">
                      <a16:colId xmlns:a16="http://schemas.microsoft.com/office/drawing/2014/main" val="1518497279"/>
                    </a:ext>
                  </a:extLst>
                </a:gridCol>
                <a:gridCol w="1600766">
                  <a:extLst>
                    <a:ext uri="{9D8B030D-6E8A-4147-A177-3AD203B41FA5}">
                      <a16:colId xmlns:a16="http://schemas.microsoft.com/office/drawing/2014/main" val="2246894711"/>
                    </a:ext>
                  </a:extLst>
                </a:gridCol>
                <a:gridCol w="1143405">
                  <a:extLst>
                    <a:ext uri="{9D8B030D-6E8A-4147-A177-3AD203B41FA5}">
                      <a16:colId xmlns:a16="http://schemas.microsoft.com/office/drawing/2014/main" val="4141969045"/>
                    </a:ext>
                  </a:extLst>
                </a:gridCol>
                <a:gridCol w="997880">
                  <a:extLst>
                    <a:ext uri="{9D8B030D-6E8A-4147-A177-3AD203B41FA5}">
                      <a16:colId xmlns:a16="http://schemas.microsoft.com/office/drawing/2014/main" val="3069746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Dia de la Semana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Hora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Calle o Avenida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Semáforo Rojo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Semáforo Verde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2564354"/>
                  </a:ext>
                </a:extLst>
              </a:tr>
              <a:tr h="0">
                <a:tc rowSpan="7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Viernes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 rowSpan="7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13:00 h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 rowSpan="7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Avd. Manuel  Agustín Aguirre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25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40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94532714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28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36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6008207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27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40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9654275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30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43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93966269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35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48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474792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29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42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78524902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31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49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6432543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Total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254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298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533779036"/>
                  </a:ext>
                </a:extLst>
              </a:tr>
            </a:tbl>
          </a:graphicData>
        </a:graphic>
      </p:graphicFrame>
      <p:sp>
        <p:nvSpPr>
          <p:cNvPr id="14" name="Marcador de texto 18">
            <a:extLst>
              <a:ext uri="{FF2B5EF4-FFF2-40B4-BE49-F238E27FC236}">
                <a16:creationId xmlns:a16="http://schemas.microsoft.com/office/drawing/2014/main" id="{B1F51716-9F0C-42D3-9B68-6D326A3FFED3}"/>
              </a:ext>
            </a:extLst>
          </p:cNvPr>
          <p:cNvSpPr txBox="1">
            <a:spLocks/>
          </p:cNvSpPr>
          <p:nvPr/>
        </p:nvSpPr>
        <p:spPr>
          <a:xfrm>
            <a:off x="6810681" y="5007628"/>
            <a:ext cx="4740812" cy="60889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/>
          <a:lstStyle>
            <a:defPPr rtl="0"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b="1" dirty="0">
                <a:solidFill>
                  <a:schemeClr val="tx1"/>
                </a:solidFill>
              </a:rPr>
              <a:t>Datos recolectados en la Avd. Manuel Agustín Aguirre</a:t>
            </a:r>
            <a:endParaRPr lang="es-E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739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Marcador de posición de imagen 58" title="Edificios">
            <a:extLst>
              <a:ext uri="{FF2B5EF4-FFF2-40B4-BE49-F238E27FC236}">
                <a16:creationId xmlns:a16="http://schemas.microsoft.com/office/drawing/2014/main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3492" r="13492"/>
          <a:stretch>
            <a:fillRect/>
          </a:stretch>
        </p:blipFill>
        <p:spPr/>
      </p:pic>
      <p:sp>
        <p:nvSpPr>
          <p:cNvPr id="35" name="Marcador de pie de página 34">
            <a:extLst>
              <a:ext uri="{FF2B5EF4-FFF2-40B4-BE49-F238E27FC236}">
                <a16:creationId xmlns:a16="http://schemas.microsoft.com/office/drawing/2014/main" id="{6390A22B-EC07-E942-A46F-F36FDD7FDB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s-ES" dirty="0"/>
              <a:t>Agregar un pie de página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pPr rtl="0"/>
              <a:t>8</a:t>
            </a:fld>
            <a:endParaRPr lang="es-E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9A7C7285-ED76-42F7-A5E2-A16084FDC5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5125" y="-7062"/>
            <a:ext cx="1666875" cy="1666875"/>
          </a:xfrm>
          <a:prstGeom prst="rect">
            <a:avLst/>
          </a:prstGeom>
        </p:spPr>
      </p:pic>
      <p:sp useBgFill="1">
        <p:nvSpPr>
          <p:cNvPr id="12" name="Título 13">
            <a:extLst>
              <a:ext uri="{FF2B5EF4-FFF2-40B4-BE49-F238E27FC236}">
                <a16:creationId xmlns:a16="http://schemas.microsoft.com/office/drawing/2014/main" id="{C27D6F22-3FD7-4DE2-9A6B-A05D9C187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529" y="12689"/>
            <a:ext cx="10186595" cy="1103323"/>
          </a:xfrm>
        </p:spPr>
        <p:txBody>
          <a:bodyPr rtlCol="0">
            <a:normAutofit fontScale="90000"/>
          </a:bodyPr>
          <a:lstStyle/>
          <a:p>
            <a:r>
              <a:rPr lang="es-MX" b="0" dirty="0">
                <a:solidFill>
                  <a:schemeClr val="accent6">
                    <a:lumMod val="75000"/>
                  </a:schemeClr>
                </a:solidFill>
              </a:rPr>
              <a:t>Obtención de datos reales en la Ciudad de Loja</a:t>
            </a:r>
            <a:endParaRPr lang="es-ES" b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Marcador de texto 18">
            <a:extLst>
              <a:ext uri="{FF2B5EF4-FFF2-40B4-BE49-F238E27FC236}">
                <a16:creationId xmlns:a16="http://schemas.microsoft.com/office/drawing/2014/main" id="{45BD1B04-A7A2-487E-8371-10988553F022}"/>
              </a:ext>
            </a:extLst>
          </p:cNvPr>
          <p:cNvSpPr txBox="1">
            <a:spLocks/>
          </p:cNvSpPr>
          <p:nvPr/>
        </p:nvSpPr>
        <p:spPr>
          <a:xfrm>
            <a:off x="3545058" y="5026374"/>
            <a:ext cx="4684542" cy="60889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/>
          <a:lstStyle>
            <a:defPPr rtl="0"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b="1" dirty="0">
                <a:solidFill>
                  <a:schemeClr val="tx1"/>
                </a:solidFill>
              </a:rPr>
              <a:t>Datos recolectados en la calle Alonso de Mercadillo</a:t>
            </a:r>
            <a:endParaRPr lang="es-ES" sz="1600" b="1" dirty="0">
              <a:solidFill>
                <a:schemeClr val="tx1"/>
              </a:solidFill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012992CF-F9EC-4BD2-97C1-652CFC2C6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810159"/>
              </p:ext>
            </p:extLst>
          </p:nvPr>
        </p:nvGraphicFramePr>
        <p:xfrm>
          <a:off x="2672013" y="1519576"/>
          <a:ext cx="6173812" cy="35290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9663">
                  <a:extLst>
                    <a:ext uri="{9D8B030D-6E8A-4147-A177-3AD203B41FA5}">
                      <a16:colId xmlns:a16="http://schemas.microsoft.com/office/drawing/2014/main" val="1232389711"/>
                    </a:ext>
                  </a:extLst>
                </a:gridCol>
                <a:gridCol w="853109">
                  <a:extLst>
                    <a:ext uri="{9D8B030D-6E8A-4147-A177-3AD203B41FA5}">
                      <a16:colId xmlns:a16="http://schemas.microsoft.com/office/drawing/2014/main" val="4108259117"/>
                    </a:ext>
                  </a:extLst>
                </a:gridCol>
                <a:gridCol w="1728667">
                  <a:extLst>
                    <a:ext uri="{9D8B030D-6E8A-4147-A177-3AD203B41FA5}">
                      <a16:colId xmlns:a16="http://schemas.microsoft.com/office/drawing/2014/main" val="3602533467"/>
                    </a:ext>
                  </a:extLst>
                </a:gridCol>
                <a:gridCol w="1234762">
                  <a:extLst>
                    <a:ext uri="{9D8B030D-6E8A-4147-A177-3AD203B41FA5}">
                      <a16:colId xmlns:a16="http://schemas.microsoft.com/office/drawing/2014/main" val="1867778514"/>
                    </a:ext>
                  </a:extLst>
                </a:gridCol>
                <a:gridCol w="1077611">
                  <a:extLst>
                    <a:ext uri="{9D8B030D-6E8A-4147-A177-3AD203B41FA5}">
                      <a16:colId xmlns:a16="http://schemas.microsoft.com/office/drawing/2014/main" val="2535776131"/>
                    </a:ext>
                  </a:extLst>
                </a:gridCol>
              </a:tblGrid>
              <a:tr h="6032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Dia de la Semana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Hora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Calle o Avenida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Semáforo Rojo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Semáforo Verde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924200619"/>
                  </a:ext>
                </a:extLst>
              </a:tr>
              <a:tr h="365721">
                <a:tc rowSpan="7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Viernes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 rowSpan="7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13:00 h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 rowSpan="7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C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C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C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C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Calle. Alonso de Mercadillo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20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25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114929782"/>
                  </a:ext>
                </a:extLst>
              </a:tr>
              <a:tr h="365721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21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30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676246670"/>
                  </a:ext>
                </a:extLst>
              </a:tr>
              <a:tr h="365721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27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30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452516382"/>
                  </a:ext>
                </a:extLst>
              </a:tr>
              <a:tr h="365721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26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32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952025531"/>
                  </a:ext>
                </a:extLst>
              </a:tr>
              <a:tr h="365721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20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27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741258074"/>
                  </a:ext>
                </a:extLst>
              </a:tr>
              <a:tr h="365721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18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23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839214891"/>
                  </a:ext>
                </a:extLst>
              </a:tr>
              <a:tr h="365721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22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28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345991613"/>
                  </a:ext>
                </a:extLst>
              </a:tr>
              <a:tr h="36572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Total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154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195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679063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3504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Marcador de posición de imagen 58" title="Edificios">
            <a:extLst>
              <a:ext uri="{FF2B5EF4-FFF2-40B4-BE49-F238E27FC236}">
                <a16:creationId xmlns:a16="http://schemas.microsoft.com/office/drawing/2014/main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3492" r="13492"/>
          <a:stretch>
            <a:fillRect/>
          </a:stretch>
        </p:blipFill>
        <p:spPr/>
      </p:pic>
      <p:sp>
        <p:nvSpPr>
          <p:cNvPr id="35" name="Marcador de pie de página 34">
            <a:extLst>
              <a:ext uri="{FF2B5EF4-FFF2-40B4-BE49-F238E27FC236}">
                <a16:creationId xmlns:a16="http://schemas.microsoft.com/office/drawing/2014/main" id="{6390A22B-EC07-E942-A46F-F36FDD7FDB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s-ES" dirty="0"/>
              <a:t>Agregar un pie de página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pPr rtl="0"/>
              <a:t>9</a:t>
            </a:fld>
            <a:endParaRPr lang="es-E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9A7C7285-ED76-42F7-A5E2-A16084FDC5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5125" y="-7062"/>
            <a:ext cx="1666875" cy="1666875"/>
          </a:xfrm>
          <a:prstGeom prst="rect">
            <a:avLst/>
          </a:prstGeom>
        </p:spPr>
      </p:pic>
      <p:sp useBgFill="1">
        <p:nvSpPr>
          <p:cNvPr id="12" name="Título 13">
            <a:extLst>
              <a:ext uri="{FF2B5EF4-FFF2-40B4-BE49-F238E27FC236}">
                <a16:creationId xmlns:a16="http://schemas.microsoft.com/office/drawing/2014/main" id="{C27D6F22-3FD7-4DE2-9A6B-A05D9C187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529" y="12689"/>
            <a:ext cx="10186595" cy="1103323"/>
          </a:xfrm>
        </p:spPr>
        <p:txBody>
          <a:bodyPr rtlCol="0">
            <a:normAutofit fontScale="90000"/>
          </a:bodyPr>
          <a:lstStyle/>
          <a:p>
            <a:r>
              <a:rPr lang="es-MX" b="0" dirty="0">
                <a:solidFill>
                  <a:schemeClr val="accent6">
                    <a:lumMod val="75000"/>
                  </a:schemeClr>
                </a:solidFill>
              </a:rPr>
              <a:t>Obtención de datos reales en la Ciudad de Loja</a:t>
            </a:r>
            <a:endParaRPr lang="es-ES" b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Marcador de texto 18">
            <a:extLst>
              <a:ext uri="{FF2B5EF4-FFF2-40B4-BE49-F238E27FC236}">
                <a16:creationId xmlns:a16="http://schemas.microsoft.com/office/drawing/2014/main" id="{45BD1B04-A7A2-487E-8371-10988553F022}"/>
              </a:ext>
            </a:extLst>
          </p:cNvPr>
          <p:cNvSpPr txBox="1">
            <a:spLocks/>
          </p:cNvSpPr>
          <p:nvPr/>
        </p:nvSpPr>
        <p:spPr>
          <a:xfrm>
            <a:off x="1123854" y="5312075"/>
            <a:ext cx="3799838" cy="60889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/>
          <a:lstStyle>
            <a:defPPr rtl="0"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b="1" dirty="0">
                <a:solidFill>
                  <a:schemeClr val="tx1"/>
                </a:solidFill>
              </a:rPr>
              <a:t>Datos recolectados en la Avd. Universitaria</a:t>
            </a:r>
            <a:endParaRPr lang="es-ES" sz="1600" b="1" dirty="0">
              <a:solidFill>
                <a:schemeClr val="tx1"/>
              </a:solidFill>
            </a:endParaRPr>
          </a:p>
        </p:txBody>
      </p:sp>
      <p:sp>
        <p:nvSpPr>
          <p:cNvPr id="14" name="Marcador de texto 18">
            <a:extLst>
              <a:ext uri="{FF2B5EF4-FFF2-40B4-BE49-F238E27FC236}">
                <a16:creationId xmlns:a16="http://schemas.microsoft.com/office/drawing/2014/main" id="{B1F51716-9F0C-42D3-9B68-6D326A3FFED3}"/>
              </a:ext>
            </a:extLst>
          </p:cNvPr>
          <p:cNvSpPr txBox="1">
            <a:spLocks/>
          </p:cNvSpPr>
          <p:nvPr/>
        </p:nvSpPr>
        <p:spPr>
          <a:xfrm>
            <a:off x="6810681" y="5367185"/>
            <a:ext cx="4740812" cy="60889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/>
          <a:lstStyle>
            <a:defPPr rtl="0"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b="1" dirty="0">
                <a:solidFill>
                  <a:schemeClr val="tx1"/>
                </a:solidFill>
              </a:rPr>
              <a:t>Datos recolectados en la Avd. Manuel Agustín Aguirre</a:t>
            </a:r>
            <a:endParaRPr lang="es-ES" sz="1600" b="1" dirty="0">
              <a:solidFill>
                <a:schemeClr val="tx1"/>
              </a:solidFill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9FC5B9DF-3382-48B4-BE06-E2C7459E1B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09231"/>
              </p:ext>
            </p:extLst>
          </p:nvPr>
        </p:nvGraphicFramePr>
        <p:xfrm>
          <a:off x="74770" y="2119815"/>
          <a:ext cx="5775155" cy="32327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7747">
                  <a:extLst>
                    <a:ext uri="{9D8B030D-6E8A-4147-A177-3AD203B41FA5}">
                      <a16:colId xmlns:a16="http://schemas.microsoft.com/office/drawing/2014/main" val="2308429378"/>
                    </a:ext>
                  </a:extLst>
                </a:gridCol>
                <a:gridCol w="744167">
                  <a:extLst>
                    <a:ext uri="{9D8B030D-6E8A-4147-A177-3AD203B41FA5}">
                      <a16:colId xmlns:a16="http://schemas.microsoft.com/office/drawing/2014/main" val="2822757739"/>
                    </a:ext>
                  </a:extLst>
                </a:gridCol>
                <a:gridCol w="1257747">
                  <a:extLst>
                    <a:ext uri="{9D8B030D-6E8A-4147-A177-3AD203B41FA5}">
                      <a16:colId xmlns:a16="http://schemas.microsoft.com/office/drawing/2014/main" val="1079204375"/>
                    </a:ext>
                  </a:extLst>
                </a:gridCol>
                <a:gridCol w="1257747">
                  <a:extLst>
                    <a:ext uri="{9D8B030D-6E8A-4147-A177-3AD203B41FA5}">
                      <a16:colId xmlns:a16="http://schemas.microsoft.com/office/drawing/2014/main" val="243456237"/>
                    </a:ext>
                  </a:extLst>
                </a:gridCol>
                <a:gridCol w="1257747">
                  <a:extLst>
                    <a:ext uri="{9D8B030D-6E8A-4147-A177-3AD203B41FA5}">
                      <a16:colId xmlns:a16="http://schemas.microsoft.com/office/drawing/2014/main" val="629278020"/>
                    </a:ext>
                  </a:extLst>
                </a:gridCol>
              </a:tblGrid>
              <a:tr h="5526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Dia de la Semana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Hora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Calle o Avenida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Semáforo Rojo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Semáforo Verde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66651800"/>
                  </a:ext>
                </a:extLst>
              </a:tr>
              <a:tr h="335014">
                <a:tc rowSpan="7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Viernes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 rowSpan="7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18:00 h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 rowSpan="7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Avd. Universitaria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15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25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708531466"/>
                  </a:ext>
                </a:extLst>
              </a:tr>
              <a:tr h="335014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20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30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605229122"/>
                  </a:ext>
                </a:extLst>
              </a:tr>
              <a:tr h="335014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15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27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325885806"/>
                  </a:ext>
                </a:extLst>
              </a:tr>
              <a:tr h="335014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28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35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515862309"/>
                  </a:ext>
                </a:extLst>
              </a:tr>
              <a:tr h="335014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26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34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233277525"/>
                  </a:ext>
                </a:extLst>
              </a:tr>
              <a:tr h="335014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23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32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213487195"/>
                  </a:ext>
                </a:extLst>
              </a:tr>
              <a:tr h="335014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25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38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637511536"/>
                  </a:ext>
                </a:extLst>
              </a:tr>
              <a:tr h="3350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Total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152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221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839862178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B72420F1-FBA7-4E29-98FD-94624C956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244743"/>
              </p:ext>
            </p:extLst>
          </p:nvPr>
        </p:nvGraphicFramePr>
        <p:xfrm>
          <a:off x="6170175" y="2119815"/>
          <a:ext cx="5717023" cy="32327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8382">
                  <a:extLst>
                    <a:ext uri="{9D8B030D-6E8A-4147-A177-3AD203B41FA5}">
                      <a16:colId xmlns:a16="http://schemas.microsoft.com/office/drawing/2014/main" val="2675589353"/>
                    </a:ext>
                  </a:extLst>
                </a:gridCol>
                <a:gridCol w="749774">
                  <a:extLst>
                    <a:ext uri="{9D8B030D-6E8A-4147-A177-3AD203B41FA5}">
                      <a16:colId xmlns:a16="http://schemas.microsoft.com/office/drawing/2014/main" val="3469098976"/>
                    </a:ext>
                  </a:extLst>
                </a:gridCol>
                <a:gridCol w="1603682">
                  <a:extLst>
                    <a:ext uri="{9D8B030D-6E8A-4147-A177-3AD203B41FA5}">
                      <a16:colId xmlns:a16="http://schemas.microsoft.com/office/drawing/2014/main" val="864314904"/>
                    </a:ext>
                  </a:extLst>
                </a:gridCol>
                <a:gridCol w="1145487">
                  <a:extLst>
                    <a:ext uri="{9D8B030D-6E8A-4147-A177-3AD203B41FA5}">
                      <a16:colId xmlns:a16="http://schemas.microsoft.com/office/drawing/2014/main" val="3624003134"/>
                    </a:ext>
                  </a:extLst>
                </a:gridCol>
                <a:gridCol w="999698">
                  <a:extLst>
                    <a:ext uri="{9D8B030D-6E8A-4147-A177-3AD203B41FA5}">
                      <a16:colId xmlns:a16="http://schemas.microsoft.com/office/drawing/2014/main" val="2278579440"/>
                    </a:ext>
                  </a:extLst>
                </a:gridCol>
              </a:tblGrid>
              <a:tr h="5526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Dia de la Semana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Hora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Calle o Avenida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Semáforo Rojo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Semáforo Verde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420365986"/>
                  </a:ext>
                </a:extLst>
              </a:tr>
              <a:tr h="335014">
                <a:tc rowSpan="7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Viernes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 rowSpan="7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18:00 h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 rowSpan="7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C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C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C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EC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Avd. Manuel  Agustín Aguirre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25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40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795285613"/>
                  </a:ext>
                </a:extLst>
              </a:tr>
              <a:tr h="335014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28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36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889248056"/>
                  </a:ext>
                </a:extLst>
              </a:tr>
              <a:tr h="335014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27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40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546131966"/>
                  </a:ext>
                </a:extLst>
              </a:tr>
              <a:tr h="335014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30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43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974932629"/>
                  </a:ext>
                </a:extLst>
              </a:tr>
              <a:tr h="335014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35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48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91297119"/>
                  </a:ext>
                </a:extLst>
              </a:tr>
              <a:tr h="335014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29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42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915877127"/>
                  </a:ext>
                </a:extLst>
              </a:tr>
              <a:tr h="335014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31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49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532426411"/>
                  </a:ext>
                </a:extLst>
              </a:tr>
              <a:tr h="3350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Total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254</a:t>
                      </a:r>
                      <a:endParaRPr lang="es-EC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298</a:t>
                      </a:r>
                      <a:endParaRPr lang="es-EC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350948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44566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13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532_TF89027928" id="{3C3A0F49-CA1F-4DCD-B5AA-4114E36E4969}" vid="{3D1BA8EB-B4D4-4C84-85E1-16C2834E6AC3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hexágono oscura</Template>
  <TotalTime>0</TotalTime>
  <Words>615</Words>
  <Application>Microsoft Office PowerPoint</Application>
  <PresentationFormat>Panorámica</PresentationFormat>
  <Paragraphs>324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3" baseType="lpstr">
      <vt:lpstr>Arial</vt:lpstr>
      <vt:lpstr>Arial Black</vt:lpstr>
      <vt:lpstr>Calibri</vt:lpstr>
      <vt:lpstr>Calibri Light</vt:lpstr>
      <vt:lpstr>Cambria</vt:lpstr>
      <vt:lpstr>CiscoSans ExtraLight</vt:lpstr>
      <vt:lpstr>Gill Sans SemiBold</vt:lpstr>
      <vt:lpstr>Symbol</vt:lpstr>
      <vt:lpstr>Times New Roman</vt:lpstr>
      <vt:lpstr>Tema de Office</vt:lpstr>
      <vt:lpstr>Optimización de la movilidad en la calle a través de un entorno de Simulación NetLogo.</vt:lpstr>
      <vt:lpstr>Problemática</vt:lpstr>
      <vt:lpstr>Objetivos:</vt:lpstr>
      <vt:lpstr>Descripción de los Agentes Modelados</vt:lpstr>
      <vt:lpstr>Descripción de los Agentes Modelados</vt:lpstr>
      <vt:lpstr>Descripción de los Agentes Modelados</vt:lpstr>
      <vt:lpstr>Obtención de datos reales en la Ciudad de Loja</vt:lpstr>
      <vt:lpstr>Obtención de datos reales en la Ciudad de Loja</vt:lpstr>
      <vt:lpstr>Obtención de datos reales en la Ciudad de Loja</vt:lpstr>
      <vt:lpstr>Obtención de datos reales en la Ciudad de Loja</vt:lpstr>
      <vt:lpstr>Algoritmo para el control de Semáforos inteligentes</vt:lpstr>
      <vt:lpstr>CONCLUSIONES:</vt:lpstr>
      <vt:lpstr>Muchas gracias.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2020-03-09T19:19:00Z</dcterms:created>
  <dcterms:modified xsi:type="dcterms:W3CDTF">2020-03-09T23:33:52Z</dcterms:modified>
</cp:coreProperties>
</file>