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2" r:id="rId12"/>
    <p:sldId id="278" r:id="rId13"/>
    <p:sldId id="265" r:id="rId14"/>
    <p:sldId id="264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10/03/2020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10/03/2020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99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742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34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9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14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5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44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8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=""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=""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605306" y="-277873"/>
            <a:ext cx="3251161" cy="3771349"/>
          </a:xfrm>
        </p:spPr>
      </p:pic>
      <p:sp>
        <p:nvSpPr>
          <p:cNvPr id="20" name="Cuadro de texto 19">
            <a:extLst>
              <a:ext uri="{FF2B5EF4-FFF2-40B4-BE49-F238E27FC236}">
                <a16:creationId xmlns=""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s-E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1203" y="2048408"/>
            <a:ext cx="7508046" cy="2761183"/>
          </a:xfrm>
        </p:spPr>
        <p:txBody>
          <a:bodyPr rtlCol="0">
            <a:normAutofit/>
          </a:bodyPr>
          <a:lstStyle/>
          <a:p>
            <a:r>
              <a:rPr lang="es-ES" dirty="0"/>
              <a:t>Optimización de la movilidad en la calle a través de un entorno de Simulación </a:t>
            </a:r>
            <a:r>
              <a:rPr lang="es-ES" dirty="0" err="1"/>
              <a:t>NetLogo</a:t>
            </a:r>
            <a:r>
              <a:rPr lang="es-ES" dirty="0"/>
              <a:t>.</a:t>
            </a:r>
            <a:endParaRPr lang="es-EC" dirty="0"/>
          </a:p>
        </p:txBody>
      </p:sp>
      <p:sp>
        <p:nvSpPr>
          <p:cNvPr id="7" name="Subtítulo 6">
            <a:extLst>
              <a:ext uri="{FF2B5EF4-FFF2-40B4-BE49-F238E27FC236}">
                <a16:creationId xmlns="" xmlns:a16="http://schemas.microsoft.com/office/drawing/2014/main" id="{AB7A4220-911D-412E-8B7B-99172249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033" y="5239818"/>
            <a:ext cx="4854339" cy="1257574"/>
          </a:xfrm>
        </p:spPr>
        <p:txBody>
          <a:bodyPr anchor="ctr"/>
          <a:lstStyle/>
          <a:p>
            <a:r>
              <a:rPr lang="es-MX" b="1" dirty="0"/>
              <a:t>Integrantes:</a:t>
            </a:r>
          </a:p>
          <a:p>
            <a:r>
              <a:rPr lang="es-MX" sz="1800" dirty="0"/>
              <a:t>Fernando Ortega.</a:t>
            </a:r>
          </a:p>
          <a:p>
            <a:r>
              <a:rPr lang="es-EC" sz="1800" dirty="0"/>
              <a:t>Deiby Calva.</a:t>
            </a:r>
          </a:p>
          <a:p>
            <a:r>
              <a:rPr lang="es-EC" sz="1800" dirty="0"/>
              <a:t>Leonardo Paredes.</a:t>
            </a:r>
          </a:p>
          <a:p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3A663D7C-F976-408B-8BAA-E4A644F32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557" y="632696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=""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=""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=""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3545058" y="5026374"/>
            <a:ext cx="468454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calle Alonso de Mercadillo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="" xmlns:a16="http://schemas.microsoft.com/office/drawing/2014/main" id="{012992CF-F9EC-4BD2-97C1-652CFC2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57331"/>
              </p:ext>
            </p:extLst>
          </p:nvPr>
        </p:nvGraphicFramePr>
        <p:xfrm>
          <a:off x="2672013" y="1519576"/>
          <a:ext cx="6173812" cy="35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663">
                  <a:extLst>
                    <a:ext uri="{9D8B030D-6E8A-4147-A177-3AD203B41FA5}">
                      <a16:colId xmlns="" xmlns:a16="http://schemas.microsoft.com/office/drawing/2014/main" val="1232389711"/>
                    </a:ext>
                  </a:extLst>
                </a:gridCol>
                <a:gridCol w="853109">
                  <a:extLst>
                    <a:ext uri="{9D8B030D-6E8A-4147-A177-3AD203B41FA5}">
                      <a16:colId xmlns="" xmlns:a16="http://schemas.microsoft.com/office/drawing/2014/main" val="4108259117"/>
                    </a:ext>
                  </a:extLst>
                </a:gridCol>
                <a:gridCol w="1728667">
                  <a:extLst>
                    <a:ext uri="{9D8B030D-6E8A-4147-A177-3AD203B41FA5}">
                      <a16:colId xmlns="" xmlns:a16="http://schemas.microsoft.com/office/drawing/2014/main" val="3602533467"/>
                    </a:ext>
                  </a:extLst>
                </a:gridCol>
                <a:gridCol w="1234762">
                  <a:extLst>
                    <a:ext uri="{9D8B030D-6E8A-4147-A177-3AD203B41FA5}">
                      <a16:colId xmlns="" xmlns:a16="http://schemas.microsoft.com/office/drawing/2014/main" val="1867778514"/>
                    </a:ext>
                  </a:extLst>
                </a:gridCol>
                <a:gridCol w="1077611">
                  <a:extLst>
                    <a:ext uri="{9D8B030D-6E8A-4147-A177-3AD203B41FA5}">
                      <a16:colId xmlns="" xmlns:a16="http://schemas.microsoft.com/office/drawing/2014/main" val="2535776131"/>
                    </a:ext>
                  </a:extLst>
                </a:gridCol>
              </a:tblGrid>
              <a:tr h="60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Dia</a:t>
                      </a:r>
                      <a:r>
                        <a:rPr lang="es-ES" sz="1200" dirty="0">
                          <a:effectLst/>
                        </a:rPr>
                        <a:t> de la Semana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Semáforo Verde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924200619"/>
                  </a:ext>
                </a:extLst>
              </a:tr>
              <a:tr h="365721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18:00 </a:t>
                      </a:r>
                      <a:r>
                        <a:rPr lang="es-ES" sz="1200" dirty="0">
                          <a:effectLst/>
                        </a:rPr>
                        <a:t>h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</a:t>
                      </a:r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Alonso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de Mercadillo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22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1149297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676246670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27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4525163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26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95202553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741258074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83921489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42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34599161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177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67906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=""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MX" b="0" dirty="0"/>
              <a:t>Algoritmo para el control de Semáforos inteligentes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DD6C420-8CF9-4BFF-A6E2-4E3CB179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8" y="1479176"/>
            <a:ext cx="10195827" cy="52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=""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MX" b="0" dirty="0"/>
              <a:t>Algoritmo para el control de Semáforos inteligentes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12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DD6C420-8CF9-4BFF-A6E2-4E3CB179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02" y="1949823"/>
            <a:ext cx="9699523" cy="30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title="Horizonte">
            <a:extLst>
              <a:ext uri="{FF2B5EF4-FFF2-40B4-BE49-F238E27FC236}">
                <a16:creationId xmlns=""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>
          <a:xfrm>
            <a:off x="134146" y="157757"/>
            <a:ext cx="12389568" cy="6700243"/>
          </a:xfrm>
        </p:spPr>
      </p:pic>
      <p:sp>
        <p:nvSpPr>
          <p:cNvPr id="11" name="Título 10">
            <a:extLst>
              <a:ext uri="{FF2B5EF4-FFF2-40B4-BE49-F238E27FC236}">
                <a16:creationId xmlns=""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601005"/>
            <a:ext cx="8333222" cy="939798"/>
          </a:xfrm>
        </p:spPr>
        <p:txBody>
          <a:bodyPr rtlCol="0"/>
          <a:lstStyle/>
          <a:p>
            <a:pPr rtl="0"/>
            <a:r>
              <a:rPr lang="es-E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CONCLUSIONES:</a:t>
            </a:r>
            <a:endParaRPr lang="es-E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278160E3-28A9-44D8-9A76-47E1BD69AC7C}"/>
              </a:ext>
            </a:extLst>
          </p:cNvPr>
          <p:cNvSpPr/>
          <p:nvPr/>
        </p:nvSpPr>
        <p:spPr>
          <a:xfrm>
            <a:off x="872198" y="2372780"/>
            <a:ext cx="10735490" cy="23735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Mediante la recolección de datos se pudo estimar la cantidad de vehículos que esperan o transitan en las intersecciones, dependiendo del estado de los semáforos (rojo-verde) en horarios con mayor afluencia de vehículos permitiendo realizar una simulación mucho más real del sistema.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es-EC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uso de semáforos inteligentes permite reducir el tiempo de espera en gran medida, de los conductores en las intersecciones a diferencia de los semáforos con tiempo fijo.</a:t>
            </a:r>
            <a:endParaRPr lang="es-EC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=""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=""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0" name="Grupo 19" descr="Texto agrupado con iniciales y nombre de la compañía">
            <a:extLst>
              <a:ext uri="{FF2B5EF4-FFF2-40B4-BE49-F238E27FC236}">
                <a16:creationId xmlns=""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918539" cy="1118752"/>
            <a:chOff x="2955850" y="2902286"/>
            <a:chExt cx="1918539" cy="1118752"/>
          </a:xfrm>
        </p:grpSpPr>
        <p:sp>
          <p:nvSpPr>
            <p:cNvPr id="21" name="Cuadro de texto 20">
              <a:extLst>
                <a:ext uri="{FF2B5EF4-FFF2-40B4-BE49-F238E27FC236}">
                  <a16:creationId xmlns=""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Cuadro de texto 21">
              <a:extLst>
                <a:ext uri="{FF2B5EF4-FFF2-40B4-BE49-F238E27FC236}">
                  <a16:creationId xmlns=""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918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RESIDENCIAS</a:t>
              </a:r>
            </a:p>
          </p:txBody>
        </p:sp>
      </p:grpSp>
      <p:sp>
        <p:nvSpPr>
          <p:cNvPr id="8" name="Título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=""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UNL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=""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0981597191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=""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5247152" cy="666288"/>
          </a:xfrm>
        </p:spPr>
        <p:txBody>
          <a:bodyPr rtlCol="0"/>
          <a:lstStyle/>
          <a:p>
            <a:pPr rtl="0"/>
            <a:r>
              <a:rPr lang="es-ES" dirty="0"/>
              <a:t>deiby.calva@unl.edu.ec josue.ortega@unl.edu.ec leonardo.v.paredes@unl.edu.ec</a:t>
            </a:r>
          </a:p>
          <a:p>
            <a:pPr rtl="0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8613A34E-3E95-4F4C-9F6C-2868CB7C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5" y="2222500"/>
            <a:ext cx="2080171" cy="23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Problemática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61095" cy="2958275"/>
          </a:xfrm>
        </p:spPr>
        <p:txBody>
          <a:bodyPr rtlCol="0">
            <a:normAutofit fontScale="92500" lnSpcReduction="20000"/>
          </a:bodyPr>
          <a:lstStyle/>
          <a:p>
            <a:r>
              <a:rPr lang="es-ES" dirty="0"/>
              <a:t>En las sociedades modernas el movilizarse de un lugar a otro se ha convertido en parte fundamental de la convivencia y el desarrollo social. </a:t>
            </a:r>
          </a:p>
          <a:p>
            <a:r>
              <a:rPr lang="es-ES" dirty="0"/>
              <a:t>Se puede identificar un problema en común en cuanto tránsito y transporte.</a:t>
            </a:r>
          </a:p>
          <a:p>
            <a:r>
              <a:rPr lang="es-ES" dirty="0"/>
              <a:t>Las congestiones vehiculares producidas en las horas pico (horas de mayor flujo vehicular), se deben a la necesidad de las personas de llegar a sus sitios de trabajo, vivienda o estudio.</a:t>
            </a:r>
          </a:p>
          <a:p>
            <a:pPr marL="0" lvl="0" indent="0" algn="just" rtl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Marcador de pie de página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Proyecto Simulación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2050" name="Picture 2" descr="Resultado de imagen de imagenes de netlogo">
            <a:extLst>
              <a:ext uri="{FF2B5EF4-FFF2-40B4-BE49-F238E27FC236}">
                <a16:creationId xmlns="" xmlns:a16="http://schemas.microsoft.com/office/drawing/2014/main" id="{D7392798-F9D6-43BE-914E-19293A3A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Objetivos:</a:t>
            </a:r>
          </a:p>
        </p:txBody>
      </p:sp>
      <p:sp>
        <p:nvSpPr>
          <p:cNvPr id="42" name="Marcador de contenido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88" y="2650666"/>
            <a:ext cx="8059883" cy="29582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rtlCol="0">
            <a:normAutofit fontScale="85000" lnSpcReduction="20000"/>
          </a:bodyPr>
          <a:lstStyle/>
          <a:p>
            <a:pPr lvl="0"/>
            <a:r>
              <a:rPr lang="es-MX" dirty="0"/>
              <a:t>Emplear el entorno de Desarrollo </a:t>
            </a:r>
            <a:r>
              <a:rPr lang="es-MX" dirty="0" err="1"/>
              <a:t>Netlogo</a:t>
            </a:r>
            <a:r>
              <a:rPr lang="es-MX" dirty="0"/>
              <a:t> que permita simular un escenario de tráfico en la Ciudad de Loja Basándose en el artículo “</a:t>
            </a:r>
            <a:r>
              <a:rPr lang="es-ES" dirty="0"/>
              <a:t>Optimización de la movilidad en la calle a través de un entorno de Simulación </a:t>
            </a:r>
            <a:r>
              <a:rPr lang="es-ES" dirty="0" err="1"/>
              <a:t>NetLogo</a:t>
            </a:r>
            <a:r>
              <a:rPr lang="es-MX" dirty="0"/>
              <a:t>”.</a:t>
            </a:r>
          </a:p>
          <a:p>
            <a:pPr lvl="0"/>
            <a:endParaRPr lang="es-MX" dirty="0"/>
          </a:p>
          <a:p>
            <a:pPr lvl="0"/>
            <a:r>
              <a:rPr lang="es-MX" dirty="0"/>
              <a:t>Tomar datos reales de la situación actual sobre el entorno de la congestión vehicular en la calle Alonso de Mercadillo, la Avd. Universitaria y la Av. Manuel Agustín Aguirre.</a:t>
            </a:r>
          </a:p>
          <a:p>
            <a:pPr lvl="0"/>
            <a:endParaRPr lang="es-MX" dirty="0"/>
          </a:p>
          <a:p>
            <a:pPr lvl="0"/>
            <a:r>
              <a:rPr lang="es-MX" dirty="0"/>
              <a:t>Proponer una solución que permita reducir los tiempos de espera de los vehículos en las intersecciones mediante la simulación. </a:t>
            </a:r>
          </a:p>
        </p:txBody>
      </p:sp>
      <p:pic>
        <p:nvPicPr>
          <p:cNvPr id="59" name="Marcador de posición de imagen 58" title="Edificios">
            <a:extLst>
              <a:ext uri="{FF2B5EF4-FFF2-40B4-BE49-F238E27FC236}">
                <a16:creationId xmlns=""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59657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=""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59657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=""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144427"/>
            <a:ext cx="8333222" cy="689937"/>
          </a:xfrm>
        </p:spPr>
        <p:txBody>
          <a:bodyPr rtlCol="0">
            <a:normAutofit fontScale="9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EACB2BFD-D610-4087-ABCD-65C5FBF77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124" y="1298575"/>
            <a:ext cx="8674401" cy="54229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 useBgFill="1">
        <p:nvSpPr>
          <p:cNvPr id="24" name="Marcador de texto 18">
            <a:extLst>
              <a:ext uri="{FF2B5EF4-FFF2-40B4-BE49-F238E27FC236}">
                <a16:creationId xmlns="" xmlns:a16="http://schemas.microsoft.com/office/drawing/2014/main" id="{8262328A-A445-43C6-8744-A32518FDD315}"/>
              </a:ext>
            </a:extLst>
          </p:cNvPr>
          <p:cNvSpPr txBox="1">
            <a:spLocks/>
          </p:cNvSpPr>
          <p:nvPr/>
        </p:nvSpPr>
        <p:spPr>
          <a:xfrm>
            <a:off x="1241124" y="733944"/>
            <a:ext cx="2579079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del Agente Auto</a:t>
            </a:r>
          </a:p>
        </p:txBody>
      </p:sp>
    </p:spTree>
    <p:extLst>
      <p:ext uri="{BB962C8B-B14F-4D97-AF65-F5344CB8AC3E}">
        <p14:creationId xmlns:p14="http://schemas.microsoft.com/office/powerpoint/2010/main" val="17284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=""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=""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144427"/>
            <a:ext cx="8333222" cy="689937"/>
          </a:xfrm>
        </p:spPr>
        <p:txBody>
          <a:bodyPr rtlCol="0">
            <a:normAutofit fontScale="9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A707C3B-84F4-4F18-B824-39EF20E5D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043" y="1701707"/>
            <a:ext cx="8609913" cy="483720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 useBgFill="1">
        <p:nvSpPr>
          <p:cNvPr id="13" name="Marcador de texto 18">
            <a:extLst>
              <a:ext uri="{FF2B5EF4-FFF2-40B4-BE49-F238E27FC236}">
                <a16:creationId xmlns=""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316345" y="1050918"/>
            <a:ext cx="3136985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 Agente Intersección </a:t>
            </a:r>
          </a:p>
        </p:txBody>
      </p:sp>
    </p:spTree>
    <p:extLst>
      <p:ext uri="{BB962C8B-B14F-4D97-AF65-F5344CB8AC3E}">
        <p14:creationId xmlns:p14="http://schemas.microsoft.com/office/powerpoint/2010/main" val="242239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=""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=""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 useBgFill="1">
        <p:nvSpPr>
          <p:cNvPr id="13" name="Marcador de texto 18">
            <a:extLst>
              <a:ext uri="{FF2B5EF4-FFF2-40B4-BE49-F238E27FC236}">
                <a16:creationId xmlns=""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316345" y="1659813"/>
            <a:ext cx="3136985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del Agente Peatón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55F9901D-2541-4370-8D73-D05E0353E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326" y="2743511"/>
            <a:ext cx="8794799" cy="379540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74126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=""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=""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=""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447411" y="4991197"/>
            <a:ext cx="3799838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Universitaria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5A650A71-0229-49D8-A1A8-8BDCB1E0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469"/>
              </p:ext>
            </p:extLst>
          </p:nvPr>
        </p:nvGraphicFramePr>
        <p:xfrm>
          <a:off x="270223" y="1866802"/>
          <a:ext cx="5751603" cy="312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134">
                  <a:extLst>
                    <a:ext uri="{9D8B030D-6E8A-4147-A177-3AD203B41FA5}">
                      <a16:colId xmlns="" xmlns:a16="http://schemas.microsoft.com/office/drawing/2014/main" val="1886546668"/>
                    </a:ext>
                  </a:extLst>
                </a:gridCol>
                <a:gridCol w="701926">
                  <a:extLst>
                    <a:ext uri="{9D8B030D-6E8A-4147-A177-3AD203B41FA5}">
                      <a16:colId xmlns="" xmlns:a16="http://schemas.microsoft.com/office/drawing/2014/main" val="1863061668"/>
                    </a:ext>
                  </a:extLst>
                </a:gridCol>
                <a:gridCol w="1257181">
                  <a:extLst>
                    <a:ext uri="{9D8B030D-6E8A-4147-A177-3AD203B41FA5}">
                      <a16:colId xmlns="" xmlns:a16="http://schemas.microsoft.com/office/drawing/2014/main" val="3975823199"/>
                    </a:ext>
                  </a:extLst>
                </a:gridCol>
                <a:gridCol w="1257181">
                  <a:extLst>
                    <a:ext uri="{9D8B030D-6E8A-4147-A177-3AD203B41FA5}">
                      <a16:colId xmlns="" xmlns:a16="http://schemas.microsoft.com/office/drawing/2014/main" val="3881720756"/>
                    </a:ext>
                  </a:extLst>
                </a:gridCol>
                <a:gridCol w="1257181">
                  <a:extLst>
                    <a:ext uri="{9D8B030D-6E8A-4147-A177-3AD203B41FA5}">
                      <a16:colId xmlns="" xmlns:a16="http://schemas.microsoft.com/office/drawing/2014/main" val="2507845691"/>
                    </a:ext>
                  </a:extLst>
                </a:gridCol>
              </a:tblGrid>
              <a:tr h="347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Día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Hora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521486145"/>
                  </a:ext>
                </a:extLst>
              </a:tr>
              <a:tr h="347155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Avd. Universitaria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634378426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434023768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612099498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5696625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4174703296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81124407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983090621"/>
                  </a:ext>
                </a:extLst>
              </a:tr>
              <a:tr h="347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691613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="" xmlns:a16="http://schemas.microsoft.com/office/drawing/2014/main" id="{9046B3F9-95CD-4FC8-B02D-61A88685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9610"/>
              </p:ext>
            </p:extLst>
          </p:nvPr>
        </p:nvGraphicFramePr>
        <p:xfrm>
          <a:off x="6204754" y="1883233"/>
          <a:ext cx="5717023" cy="324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45">
                  <a:extLst>
                    <a:ext uri="{9D8B030D-6E8A-4147-A177-3AD203B41FA5}">
                      <a16:colId xmlns="" xmlns:a16="http://schemas.microsoft.com/office/drawing/2014/main" val="3383974524"/>
                    </a:ext>
                  </a:extLst>
                </a:gridCol>
                <a:gridCol w="717227">
                  <a:extLst>
                    <a:ext uri="{9D8B030D-6E8A-4147-A177-3AD203B41FA5}">
                      <a16:colId xmlns="" xmlns:a16="http://schemas.microsoft.com/office/drawing/2014/main" val="1518497279"/>
                    </a:ext>
                  </a:extLst>
                </a:gridCol>
                <a:gridCol w="1600766">
                  <a:extLst>
                    <a:ext uri="{9D8B030D-6E8A-4147-A177-3AD203B41FA5}">
                      <a16:colId xmlns="" xmlns:a16="http://schemas.microsoft.com/office/drawing/2014/main" val="2246894711"/>
                    </a:ext>
                  </a:extLst>
                </a:gridCol>
                <a:gridCol w="1143405">
                  <a:extLst>
                    <a:ext uri="{9D8B030D-6E8A-4147-A177-3AD203B41FA5}">
                      <a16:colId xmlns="" xmlns:a16="http://schemas.microsoft.com/office/drawing/2014/main" val="4141969045"/>
                    </a:ext>
                  </a:extLst>
                </a:gridCol>
                <a:gridCol w="997880">
                  <a:extLst>
                    <a:ext uri="{9D8B030D-6E8A-4147-A177-3AD203B41FA5}">
                      <a16:colId xmlns="" xmlns:a16="http://schemas.microsoft.com/office/drawing/2014/main" val="306974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 o Avenida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2564354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Avd. Manuel  Agustín Aguirre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9453271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600820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965427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9396626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4747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785249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64325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298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533779036"/>
                  </a:ext>
                </a:extLst>
              </a:tr>
            </a:tbl>
          </a:graphicData>
        </a:graphic>
      </p:graphicFrame>
      <p:sp>
        <p:nvSpPr>
          <p:cNvPr id="14" name="Marcador de texto 18">
            <a:extLst>
              <a:ext uri="{FF2B5EF4-FFF2-40B4-BE49-F238E27FC236}">
                <a16:creationId xmlns="" xmlns:a16="http://schemas.microsoft.com/office/drawing/2014/main" id="{B1F51716-9F0C-42D3-9B68-6D326A3FFED3}"/>
              </a:ext>
            </a:extLst>
          </p:cNvPr>
          <p:cNvSpPr txBox="1">
            <a:spLocks/>
          </p:cNvSpPr>
          <p:nvPr/>
        </p:nvSpPr>
        <p:spPr>
          <a:xfrm>
            <a:off x="6810681" y="5007628"/>
            <a:ext cx="474081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Manuel Agustín Aguirre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3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=""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=""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=""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3545058" y="5026374"/>
            <a:ext cx="468454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calle Alonso de Mercadillo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="" xmlns:a16="http://schemas.microsoft.com/office/drawing/2014/main" id="{012992CF-F9EC-4BD2-97C1-652CFC2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71855"/>
              </p:ext>
            </p:extLst>
          </p:nvPr>
        </p:nvGraphicFramePr>
        <p:xfrm>
          <a:off x="2672013" y="1519576"/>
          <a:ext cx="6173812" cy="35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663">
                  <a:extLst>
                    <a:ext uri="{9D8B030D-6E8A-4147-A177-3AD203B41FA5}">
                      <a16:colId xmlns="" xmlns:a16="http://schemas.microsoft.com/office/drawing/2014/main" val="1232389711"/>
                    </a:ext>
                  </a:extLst>
                </a:gridCol>
                <a:gridCol w="853109">
                  <a:extLst>
                    <a:ext uri="{9D8B030D-6E8A-4147-A177-3AD203B41FA5}">
                      <a16:colId xmlns="" xmlns:a16="http://schemas.microsoft.com/office/drawing/2014/main" val="4108259117"/>
                    </a:ext>
                  </a:extLst>
                </a:gridCol>
                <a:gridCol w="1728667">
                  <a:extLst>
                    <a:ext uri="{9D8B030D-6E8A-4147-A177-3AD203B41FA5}">
                      <a16:colId xmlns="" xmlns:a16="http://schemas.microsoft.com/office/drawing/2014/main" val="3602533467"/>
                    </a:ext>
                  </a:extLst>
                </a:gridCol>
                <a:gridCol w="1234762">
                  <a:extLst>
                    <a:ext uri="{9D8B030D-6E8A-4147-A177-3AD203B41FA5}">
                      <a16:colId xmlns="" xmlns:a16="http://schemas.microsoft.com/office/drawing/2014/main" val="1867778514"/>
                    </a:ext>
                  </a:extLst>
                </a:gridCol>
                <a:gridCol w="1077611">
                  <a:extLst>
                    <a:ext uri="{9D8B030D-6E8A-4147-A177-3AD203B41FA5}">
                      <a16:colId xmlns="" xmlns:a16="http://schemas.microsoft.com/office/drawing/2014/main" val="2535776131"/>
                    </a:ext>
                  </a:extLst>
                </a:gridCol>
              </a:tblGrid>
              <a:tr h="60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Dia</a:t>
                      </a:r>
                      <a:r>
                        <a:rPr lang="es-ES" sz="1200" dirty="0">
                          <a:effectLst/>
                        </a:rPr>
                        <a:t> de la Semana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924200619"/>
                  </a:ext>
                </a:extLst>
              </a:tr>
              <a:tr h="365721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Calle </a:t>
                      </a:r>
                      <a:r>
                        <a:rPr lang="es-ES" sz="1200" dirty="0">
                          <a:effectLst/>
                        </a:rPr>
                        <a:t>Alonso de Mercadillo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1149297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676246670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4525163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95202553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741258074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83921489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34599161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195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67906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=""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=""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=""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123854" y="5312075"/>
            <a:ext cx="3799838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Universitaria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4" name="Marcador de texto 18">
            <a:extLst>
              <a:ext uri="{FF2B5EF4-FFF2-40B4-BE49-F238E27FC236}">
                <a16:creationId xmlns="" xmlns:a16="http://schemas.microsoft.com/office/drawing/2014/main" id="{B1F51716-9F0C-42D3-9B68-6D326A3FFED3}"/>
              </a:ext>
            </a:extLst>
          </p:cNvPr>
          <p:cNvSpPr txBox="1">
            <a:spLocks/>
          </p:cNvSpPr>
          <p:nvPr/>
        </p:nvSpPr>
        <p:spPr>
          <a:xfrm>
            <a:off x="6810681" y="5367185"/>
            <a:ext cx="474081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Manuel Agustín Aguirre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="" xmlns:a16="http://schemas.microsoft.com/office/drawing/2014/main" id="{9FC5B9DF-3382-48B4-BE06-E2C7459E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087"/>
              </p:ext>
            </p:extLst>
          </p:nvPr>
        </p:nvGraphicFramePr>
        <p:xfrm>
          <a:off x="74770" y="2119815"/>
          <a:ext cx="5775155" cy="3251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47">
                  <a:extLst>
                    <a:ext uri="{9D8B030D-6E8A-4147-A177-3AD203B41FA5}">
                      <a16:colId xmlns="" xmlns:a16="http://schemas.microsoft.com/office/drawing/2014/main" val="2308429378"/>
                    </a:ext>
                  </a:extLst>
                </a:gridCol>
                <a:gridCol w="744167">
                  <a:extLst>
                    <a:ext uri="{9D8B030D-6E8A-4147-A177-3AD203B41FA5}">
                      <a16:colId xmlns="" xmlns:a16="http://schemas.microsoft.com/office/drawing/2014/main" val="2822757739"/>
                    </a:ext>
                  </a:extLst>
                </a:gridCol>
                <a:gridCol w="1257747">
                  <a:extLst>
                    <a:ext uri="{9D8B030D-6E8A-4147-A177-3AD203B41FA5}">
                      <a16:colId xmlns="" xmlns:a16="http://schemas.microsoft.com/office/drawing/2014/main" val="1079204375"/>
                    </a:ext>
                  </a:extLst>
                </a:gridCol>
                <a:gridCol w="1257747">
                  <a:extLst>
                    <a:ext uri="{9D8B030D-6E8A-4147-A177-3AD203B41FA5}">
                      <a16:colId xmlns="" xmlns:a16="http://schemas.microsoft.com/office/drawing/2014/main" val="243456237"/>
                    </a:ext>
                  </a:extLst>
                </a:gridCol>
                <a:gridCol w="1257747">
                  <a:extLst>
                    <a:ext uri="{9D8B030D-6E8A-4147-A177-3AD203B41FA5}">
                      <a16:colId xmlns="" xmlns:a16="http://schemas.microsoft.com/office/drawing/2014/main" val="629278020"/>
                    </a:ext>
                  </a:extLst>
                </a:gridCol>
              </a:tblGrid>
              <a:tr h="552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Dia</a:t>
                      </a:r>
                      <a:r>
                        <a:rPr lang="es-ES" sz="1200" dirty="0">
                          <a:effectLst/>
                        </a:rPr>
                        <a:t> de la Semana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 o Avenida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466651800"/>
                  </a:ext>
                </a:extLst>
              </a:tr>
              <a:tr h="335014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18:00 h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Avd. Universitaria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70853146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605229122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27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32588580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51586230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26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233277525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4213487195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338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637511536"/>
                  </a:ext>
                </a:extLst>
              </a:tr>
              <a:tr h="33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165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231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83986217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="" xmlns:a16="http://schemas.microsoft.com/office/drawing/2014/main" id="{B72420F1-FBA7-4E29-98FD-94624C956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88288"/>
              </p:ext>
            </p:extLst>
          </p:nvPr>
        </p:nvGraphicFramePr>
        <p:xfrm>
          <a:off x="6170175" y="2119815"/>
          <a:ext cx="5717023" cy="3251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82">
                  <a:extLst>
                    <a:ext uri="{9D8B030D-6E8A-4147-A177-3AD203B41FA5}">
                      <a16:colId xmlns="" xmlns:a16="http://schemas.microsoft.com/office/drawing/2014/main" val="2675589353"/>
                    </a:ext>
                  </a:extLst>
                </a:gridCol>
                <a:gridCol w="749774">
                  <a:extLst>
                    <a:ext uri="{9D8B030D-6E8A-4147-A177-3AD203B41FA5}">
                      <a16:colId xmlns="" xmlns:a16="http://schemas.microsoft.com/office/drawing/2014/main" val="3469098976"/>
                    </a:ext>
                  </a:extLst>
                </a:gridCol>
                <a:gridCol w="1603682">
                  <a:extLst>
                    <a:ext uri="{9D8B030D-6E8A-4147-A177-3AD203B41FA5}">
                      <a16:colId xmlns="" xmlns:a16="http://schemas.microsoft.com/office/drawing/2014/main" val="864314904"/>
                    </a:ext>
                  </a:extLst>
                </a:gridCol>
                <a:gridCol w="1145487">
                  <a:extLst>
                    <a:ext uri="{9D8B030D-6E8A-4147-A177-3AD203B41FA5}">
                      <a16:colId xmlns="" xmlns:a16="http://schemas.microsoft.com/office/drawing/2014/main" val="3624003134"/>
                    </a:ext>
                  </a:extLst>
                </a:gridCol>
                <a:gridCol w="999698">
                  <a:extLst>
                    <a:ext uri="{9D8B030D-6E8A-4147-A177-3AD203B41FA5}">
                      <a16:colId xmlns="" xmlns:a16="http://schemas.microsoft.com/office/drawing/2014/main" val="2278579440"/>
                    </a:ext>
                  </a:extLst>
                </a:gridCol>
              </a:tblGrid>
              <a:tr h="5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</a:rPr>
                        <a:t>Dia</a:t>
                      </a:r>
                      <a:r>
                        <a:rPr lang="es-ES" sz="1200" dirty="0">
                          <a:effectLst/>
                        </a:rPr>
                        <a:t> de la Semana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Semáforo Verde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420365986"/>
                  </a:ext>
                </a:extLst>
              </a:tr>
              <a:tr h="335014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Avd. Manuel  Agustín Aguirre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795285613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88924805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27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54613196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43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97493262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09129711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42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915877127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31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49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532426411"/>
                  </a:ext>
                </a:extLst>
              </a:tr>
              <a:tr h="33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209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n-lt"/>
                          <a:ea typeface="+mn-ea"/>
                        </a:rPr>
                        <a:t>289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35094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56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C3A0F49-CA1F-4DCD-B5AA-4114E36E4969}" vid="{3D1BA8EB-B4D4-4C84-85E1-16C2834E6A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616</Words>
  <Application>Microsoft Office PowerPoint</Application>
  <PresentationFormat>Panorámica</PresentationFormat>
  <Paragraphs>325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</vt:lpstr>
      <vt:lpstr>CiscoSans ExtraLight</vt:lpstr>
      <vt:lpstr>Gill Sans SemiBold</vt:lpstr>
      <vt:lpstr>Symbol</vt:lpstr>
      <vt:lpstr>Times New Roman</vt:lpstr>
      <vt:lpstr>Tema de Office</vt:lpstr>
      <vt:lpstr>Optimización de la movilidad en la calle a través de un entorno de Simulación NetLogo.</vt:lpstr>
      <vt:lpstr>Problemática</vt:lpstr>
      <vt:lpstr>Objetivos:</vt:lpstr>
      <vt:lpstr>Descripción de los Agentes Modelados</vt:lpstr>
      <vt:lpstr>Descripción de los Agentes Modelados</vt:lpstr>
      <vt:lpstr>Descripción de los Agentes Modelados</vt:lpstr>
      <vt:lpstr>Obtención de datos reales en la Ciudad de Loja</vt:lpstr>
      <vt:lpstr>Obtención de datos reales en la Ciudad de Loja</vt:lpstr>
      <vt:lpstr>Obtención de datos reales en la Ciudad de Loja</vt:lpstr>
      <vt:lpstr>Obtención de datos reales en la Ciudad de Loja</vt:lpstr>
      <vt:lpstr>Algoritmo para el control de Semáforos inteligentes</vt:lpstr>
      <vt:lpstr>Algoritmo para el control de Semáforos inteligentes</vt:lpstr>
      <vt:lpstr>CONCLUSIONES:</vt:lpstr>
      <vt:lpstr>Muchas gracias.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2020-03-09T19:19:00Z</dcterms:created>
  <dcterms:modified xsi:type="dcterms:W3CDTF">2020-03-10T07:45:01Z</dcterms:modified>
</cp:coreProperties>
</file>