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256" r:id="rId2"/>
    <p:sldId id="297" r:id="rId3"/>
    <p:sldId id="424" r:id="rId4"/>
    <p:sldId id="425" r:id="rId5"/>
    <p:sldId id="432" r:id="rId6"/>
    <p:sldId id="429" r:id="rId7"/>
    <p:sldId id="428" r:id="rId8"/>
    <p:sldId id="431" r:id="rId9"/>
    <p:sldId id="400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27" r:id="rId18"/>
    <p:sldId id="43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61" d="100"/>
          <a:sy n="61" d="100"/>
        </p:scale>
        <p:origin x="15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31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B579FA-B985-4FBF-98CC-B4EE05B3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Step2 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E87E6B-6E39-4DDB-87D4-6D958DF9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6750397" cy="4946904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80E4D70-1CA0-4235-B42A-1623A2586CF8}"/>
              </a:ext>
            </a:extLst>
          </p:cNvPr>
          <p:cNvSpPr/>
          <p:nvPr/>
        </p:nvSpPr>
        <p:spPr>
          <a:xfrm>
            <a:off x="395536" y="63093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44C9C21-21C2-4417-873E-594B4ECA6DEC}"/>
              </a:ext>
            </a:extLst>
          </p:cNvPr>
          <p:cNvSpPr/>
          <p:nvPr/>
        </p:nvSpPr>
        <p:spPr>
          <a:xfrm>
            <a:off x="2411760" y="4005064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85D61F-3829-4B54-89AA-5FB59EFD6B66}"/>
              </a:ext>
            </a:extLst>
          </p:cNvPr>
          <p:cNvSpPr/>
          <p:nvPr/>
        </p:nvSpPr>
        <p:spPr>
          <a:xfrm>
            <a:off x="3419872" y="4005064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777472-9227-460B-9C04-51E1A65BC987}"/>
              </a:ext>
            </a:extLst>
          </p:cNvPr>
          <p:cNvSpPr/>
          <p:nvPr/>
        </p:nvSpPr>
        <p:spPr>
          <a:xfrm>
            <a:off x="4139952" y="4005064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8F2267E-F645-4243-88B7-52889B68625F}"/>
              </a:ext>
            </a:extLst>
          </p:cNvPr>
          <p:cNvSpPr/>
          <p:nvPr/>
        </p:nvSpPr>
        <p:spPr>
          <a:xfrm>
            <a:off x="0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92D2522-41C7-4973-A816-A1FBD907E134}"/>
              </a:ext>
            </a:extLst>
          </p:cNvPr>
          <p:cNvSpPr/>
          <p:nvPr/>
        </p:nvSpPr>
        <p:spPr>
          <a:xfrm>
            <a:off x="2627784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EBFED4-21DB-45B6-9E4D-A51516937BA4}"/>
              </a:ext>
            </a:extLst>
          </p:cNvPr>
          <p:cNvSpPr/>
          <p:nvPr/>
        </p:nvSpPr>
        <p:spPr>
          <a:xfrm>
            <a:off x="349188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68D7A-E46B-4747-9965-36BEEC5AB28F}"/>
              </a:ext>
            </a:extLst>
          </p:cNvPr>
          <p:cNvSpPr/>
          <p:nvPr/>
        </p:nvSpPr>
        <p:spPr>
          <a:xfrm>
            <a:off x="421196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A725F2-F05C-44EC-B855-6AFFB62326B9}"/>
              </a:ext>
            </a:extLst>
          </p:cNvPr>
          <p:cNvSpPr txBox="1"/>
          <p:nvPr/>
        </p:nvSpPr>
        <p:spPr>
          <a:xfrm>
            <a:off x="323528" y="1196752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70690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2758FB-B854-457F-BD5A-0E7EFBD9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4" y="1988840"/>
            <a:ext cx="8785746" cy="22322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こんな画面がでたら</a:t>
            </a:r>
            <a:r>
              <a:rPr kumimoji="1" lang="ja-JP" altLang="en-US" sz="280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/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81704-B71D-4D87-8D2B-A46C7273551A}"/>
              </a:ext>
            </a:extLst>
          </p:cNvPr>
          <p:cNvSpPr txBox="1"/>
          <p:nvPr/>
        </p:nvSpPr>
        <p:spPr>
          <a:xfrm>
            <a:off x="683568" y="126876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もしクリックが早すぎる</a:t>
            </a:r>
            <a:r>
              <a:rPr lang="ja-JP" altLang="en-US" sz="3200"/>
              <a:t>と・・・</a:t>
            </a:r>
            <a:endParaRPr kumimoji="1" lang="ja-JP" altLang="en-US" sz="3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200800" cy="32821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47664" y="2276872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0310CA-75C4-4CD2-982A-2F096C3F7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F8C16A-0512-4C0D-8B99-CE6685CF4ACB}"/>
              </a:ext>
            </a:extLst>
          </p:cNvPr>
          <p:cNvSpPr txBox="1"/>
          <p:nvPr/>
        </p:nvSpPr>
        <p:spPr>
          <a:xfrm>
            <a:off x="323528" y="2348880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https://github-watanabe.github.io/pages-sample/</a:t>
            </a:r>
            <a:r>
              <a:rPr lang="en-US" altLang="ja-JP" sz="2800">
                <a:solidFill>
                  <a:srgbClr val="FF0000"/>
                </a:solidFill>
              </a:rPr>
              <a:t>?1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7FFB9-AE2E-4112-B222-DD29DBC1D5B8}"/>
              </a:ext>
            </a:extLst>
          </p:cNvPr>
          <p:cNvSpPr txBox="1"/>
          <p:nvPr/>
        </p:nvSpPr>
        <p:spPr>
          <a:xfrm>
            <a:off x="179512" y="1268760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もし、しばらくまってリロードしても</a:t>
            </a:r>
            <a:r>
              <a:rPr kumimoji="1" lang="en-US" altLang="ja-JP" sz="2400"/>
              <a:t>404</a:t>
            </a:r>
            <a:r>
              <a:rPr kumimoji="1" lang="ja-JP" altLang="en-US" sz="2400"/>
              <a:t>のままだったら、</a:t>
            </a:r>
            <a:endParaRPr kumimoji="1" lang="en-US" altLang="ja-JP" sz="2400"/>
          </a:p>
          <a:p>
            <a:r>
              <a:rPr lang="ja-JP" altLang="en-US" sz="2400"/>
              <a:t>アドレスの最後に「</a:t>
            </a:r>
            <a:r>
              <a:rPr lang="en-US" altLang="ja-JP" sz="2400"/>
              <a:t>?1</a:t>
            </a:r>
            <a:r>
              <a:rPr lang="ja-JP" altLang="en-US" sz="2400"/>
              <a:t>」を追加してエンターキーを入力</a:t>
            </a:r>
            <a:endParaRPr kumimoji="1" lang="ja-JP" altLang="en-US" sz="2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5E5D65-55E2-424C-8CB4-18C6965DC4B7}"/>
              </a:ext>
            </a:extLst>
          </p:cNvPr>
          <p:cNvCxnSpPr/>
          <p:nvPr/>
        </p:nvCxnSpPr>
        <p:spPr>
          <a:xfrm>
            <a:off x="1475656" y="2852936"/>
            <a:ext cx="266429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4CA8C-DF99-4322-841C-14211039FDF9}"/>
              </a:ext>
            </a:extLst>
          </p:cNvPr>
          <p:cNvSpPr txBox="1"/>
          <p:nvPr/>
        </p:nvSpPr>
        <p:spPr>
          <a:xfrm>
            <a:off x="1564114" y="29969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アカウント名</a:t>
            </a:r>
          </a:p>
        </p:txBody>
      </p:sp>
    </p:spTree>
    <p:extLst>
      <p:ext uri="{BB962C8B-B14F-4D97-AF65-F5344CB8AC3E}">
        <p14:creationId xmlns:p14="http://schemas.microsoft.com/office/powerpoint/2010/main" val="406941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862889" cy="5120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51520" y="8367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数字認識を確認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115616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203848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3989549" y="178849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ニューラルネットへの</a:t>
            </a:r>
            <a:endParaRPr lang="en-US" altLang="ja-JP"/>
          </a:p>
          <a:p>
            <a:r>
              <a:rPr kumimoji="1" lang="ja-JP" altLang="en-US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998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2699792" y="298766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3779912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3485493" y="242727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4E3CB1-1DC6-436B-B556-90619A54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A6BCD-071A-43F4-A749-971DE130EF49}"/>
              </a:ext>
            </a:extLst>
          </p:cNvPr>
          <p:cNvSpPr txBox="1"/>
          <p:nvPr/>
        </p:nvSpPr>
        <p:spPr>
          <a:xfrm>
            <a:off x="395536" y="105273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ブラウザは勝手にローカルファイルにアクセスできない</a:t>
            </a:r>
            <a:endParaRPr kumimoji="1" lang="en-US" altLang="ja-JP" sz="2400"/>
          </a:p>
          <a:p>
            <a:r>
              <a:rPr lang="ja-JP" altLang="en-US" sz="2400"/>
              <a:t>もしアクセスできると、悪意あるサイトに個人情報を</a:t>
            </a:r>
            <a:endParaRPr lang="en-US" altLang="ja-JP" sz="2400"/>
          </a:p>
          <a:p>
            <a:r>
              <a:rPr kumimoji="1" lang="ja-JP" altLang="en-US" sz="2400"/>
              <a:t>引き抜かれる可能性がある</a:t>
            </a:r>
            <a:endParaRPr kumimoji="1" lang="en-US" altLang="ja-JP" sz="2400"/>
          </a:p>
        </p:txBody>
      </p:sp>
      <p:pic>
        <p:nvPicPr>
          <p:cNvPr id="2052" name="Picture 4" descr="ハッカーのイラスト（笑顔）">
            <a:extLst>
              <a:ext uri="{FF2B5EF4-FFF2-40B4-BE49-F238E27FC236}">
                <a16:creationId xmlns:a16="http://schemas.microsoft.com/office/drawing/2014/main" id="{FED8C577-F5C5-4D50-B638-82AD560F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84345-8982-4789-BAFE-FC014C6C64A8}"/>
              </a:ext>
            </a:extLst>
          </p:cNvPr>
          <p:cNvSpPr txBox="1"/>
          <p:nvPr/>
        </p:nvSpPr>
        <p:spPr>
          <a:xfrm>
            <a:off x="2627784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643405-3582-4B67-8DDF-286B8041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データセンターのイラスト（単体）">
            <a:extLst>
              <a:ext uri="{FF2B5EF4-FFF2-40B4-BE49-F238E27FC236}">
                <a16:creationId xmlns:a16="http://schemas.microsoft.com/office/drawing/2014/main" id="{51C002EE-E2E5-4209-BFF7-26CD4C7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BF1E826F-9A29-43C8-9983-E538CD0F6CD4}"/>
              </a:ext>
            </a:extLst>
          </p:cNvPr>
          <p:cNvSpPr/>
          <p:nvPr/>
        </p:nvSpPr>
        <p:spPr>
          <a:xfrm>
            <a:off x="449999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1B2AD-8509-4730-A58E-3FF832460BD6}"/>
              </a:ext>
            </a:extLst>
          </p:cNvPr>
          <p:cNvSpPr txBox="1"/>
          <p:nvPr/>
        </p:nvSpPr>
        <p:spPr>
          <a:xfrm>
            <a:off x="6228184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5520441-D7A1-4F36-B0A0-FDD44B535BDA}"/>
              </a:ext>
            </a:extLst>
          </p:cNvPr>
          <p:cNvSpPr/>
          <p:nvPr/>
        </p:nvSpPr>
        <p:spPr>
          <a:xfrm rot="18900000">
            <a:off x="1593153" y="4734630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D458549B-87E5-4F7A-9F6C-69C2AB55C634}"/>
              </a:ext>
            </a:extLst>
          </p:cNvPr>
          <p:cNvSpPr/>
          <p:nvPr/>
        </p:nvSpPr>
        <p:spPr>
          <a:xfrm>
            <a:off x="755576" y="5517232"/>
            <a:ext cx="864096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パソコンを使う人のイラスト（男性・泣いた顔）">
            <a:extLst>
              <a:ext uri="{FF2B5EF4-FFF2-40B4-BE49-F238E27FC236}">
                <a16:creationId xmlns:a16="http://schemas.microsoft.com/office/drawing/2014/main" id="{331581C5-1725-45AE-A22C-DB965BB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850266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64D53-920E-43A7-8C67-648923E13119}"/>
              </a:ext>
            </a:extLst>
          </p:cNvPr>
          <p:cNvSpPr txBox="1"/>
          <p:nvPr/>
        </p:nvSpPr>
        <p:spPr>
          <a:xfrm>
            <a:off x="205172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原則として、ユーザが直接指定したファイルのみ</a:t>
            </a:r>
            <a:endParaRPr kumimoji="1" lang="en-US" altLang="ja-JP" sz="2400"/>
          </a:p>
          <a:p>
            <a:r>
              <a:rPr lang="ja-JP" altLang="en-US" sz="2400"/>
              <a:t>サーバに送信できる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29144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AD3FE7-AD00-4589-A1BB-87A44278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EB91D4-BC98-440D-8637-DA80399E2EFA}"/>
              </a:ext>
            </a:extLst>
          </p:cNvPr>
          <p:cNvSpPr txBox="1"/>
          <p:nvPr/>
        </p:nvSpPr>
        <p:spPr>
          <a:xfrm>
            <a:off x="395536" y="105273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ブラウザはローカルファイルを自由に見ることができない</a:t>
            </a:r>
            <a:endParaRPr lang="en-US" altLang="ja-JP" sz="2400"/>
          </a:p>
          <a:p>
            <a:r>
              <a:rPr kumimoji="1" lang="ja-JP" altLang="en-US" sz="2400"/>
              <a:t>→ ブラウザゲームのローカルでのテストができない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0CBD9-BE31-427D-9E29-8EB10F0E5FED}"/>
              </a:ext>
            </a:extLst>
          </p:cNvPr>
          <p:cNvSpPr txBox="1"/>
          <p:nvPr/>
        </p:nvSpPr>
        <p:spPr>
          <a:xfrm>
            <a:off x="395536" y="1949931"/>
            <a:ext cx="839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解決策</a:t>
            </a:r>
            <a:r>
              <a:rPr lang="ja-JP" altLang="en-US" sz="2400"/>
              <a:t>１</a:t>
            </a:r>
            <a:r>
              <a:rPr kumimoji="1" lang="ja-JP" altLang="en-US" sz="2400"/>
              <a:t>：ブラウザのセキュリティレベルを下げる</a:t>
            </a:r>
            <a:r>
              <a:rPr kumimoji="1" lang="en-US" altLang="ja-JP" sz="2400"/>
              <a:t>(</a:t>
            </a:r>
            <a:r>
              <a:rPr kumimoji="1" lang="ja-JP" altLang="en-US" sz="2400"/>
              <a:t>非推奨</a:t>
            </a:r>
            <a:r>
              <a:rPr kumimoji="1" lang="en-US" altLang="ja-JP" sz="2400"/>
              <a:t>)</a:t>
            </a:r>
          </a:p>
          <a:p>
            <a:r>
              <a:rPr kumimoji="1" lang="ja-JP" altLang="en-US" sz="2400">
                <a:solidFill>
                  <a:srgbClr val="FF0000"/>
                </a:solidFill>
              </a:rPr>
              <a:t>解決策</a:t>
            </a:r>
            <a:r>
              <a:rPr lang="ja-JP" altLang="en-US" sz="2400">
                <a:solidFill>
                  <a:srgbClr val="FF0000"/>
                </a:solidFill>
              </a:rPr>
              <a:t>２</a:t>
            </a:r>
            <a:r>
              <a:rPr kumimoji="1" lang="ja-JP" altLang="en-US" sz="2400">
                <a:solidFill>
                  <a:srgbClr val="FF0000"/>
                </a:solidFill>
              </a:rPr>
              <a:t>：ローカルにウェブサーバを立てる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82ED6AE7-9573-49F9-A068-4B9EC620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808046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7D2F1D4-C315-48DA-BBC1-E2F6FFE089E0}"/>
              </a:ext>
            </a:extLst>
          </p:cNvPr>
          <p:cNvSpPr/>
          <p:nvPr/>
        </p:nvSpPr>
        <p:spPr>
          <a:xfrm>
            <a:off x="4572000" y="5517232"/>
            <a:ext cx="100811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C7C278CC-07E4-4318-875D-2DDB254459D8}"/>
              </a:ext>
            </a:extLst>
          </p:cNvPr>
          <p:cNvSpPr/>
          <p:nvPr/>
        </p:nvSpPr>
        <p:spPr>
          <a:xfrm>
            <a:off x="2987824" y="566124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20B80D-C4E0-4F9B-94D7-8E92014A0052}"/>
              </a:ext>
            </a:extLst>
          </p:cNvPr>
          <p:cNvSpPr txBox="1"/>
          <p:nvPr/>
        </p:nvSpPr>
        <p:spPr>
          <a:xfrm>
            <a:off x="3923928" y="6381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ローカルストレージ</a:t>
            </a:r>
            <a:endParaRPr kumimoji="1" lang="ja-JP" altLang="en-US"/>
          </a:p>
        </p:txBody>
      </p:sp>
      <p:pic>
        <p:nvPicPr>
          <p:cNvPr id="11" name="Picture 6" descr="データセンターのイラスト（単体）">
            <a:extLst>
              <a:ext uri="{FF2B5EF4-FFF2-40B4-BE49-F238E27FC236}">
                <a16:creationId xmlns:a16="http://schemas.microsoft.com/office/drawing/2014/main" id="{EB07BBD1-4387-46B6-8F2B-0F47CBE5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761893" cy="11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266E6-A983-45DC-908D-05CAB819A677}"/>
              </a:ext>
            </a:extLst>
          </p:cNvPr>
          <p:cNvSpPr txBox="1"/>
          <p:nvPr/>
        </p:nvSpPr>
        <p:spPr>
          <a:xfrm>
            <a:off x="4283968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ウェブサーバ</a:t>
            </a:r>
            <a:endParaRPr kumimoji="1" lang="ja-JP" alt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930E5E4-08D6-4A4F-86EB-7DF60206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46BE311-D0A6-4B81-B626-36174CBE51CA}"/>
              </a:ext>
            </a:extLst>
          </p:cNvPr>
          <p:cNvSpPr/>
          <p:nvPr/>
        </p:nvSpPr>
        <p:spPr>
          <a:xfrm rot="5400000">
            <a:off x="4644008" y="4797152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78653-A99A-40C6-89DA-249735E9ACE4}"/>
              </a:ext>
            </a:extLst>
          </p:cNvPr>
          <p:cNvSpPr txBox="1"/>
          <p:nvPr/>
        </p:nvSpPr>
        <p:spPr>
          <a:xfrm>
            <a:off x="5508104" y="46531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ウェブサーバの</a:t>
            </a:r>
            <a:endParaRPr kumimoji="1" lang="en-US" altLang="ja-JP"/>
          </a:p>
          <a:p>
            <a:r>
              <a:rPr kumimoji="1" lang="ja-JP" altLang="en-US"/>
              <a:t>ローカルなのでアクセスできる</a:t>
            </a: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18D8D041-08C7-4E75-8EA7-61FABC2A80B7}"/>
              </a:ext>
            </a:extLst>
          </p:cNvPr>
          <p:cNvSpPr/>
          <p:nvPr/>
        </p:nvSpPr>
        <p:spPr>
          <a:xfrm>
            <a:off x="305983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DC7C37-99FB-4FFE-8401-8B2ED3F5CC37}"/>
              </a:ext>
            </a:extLst>
          </p:cNvPr>
          <p:cNvSpPr txBox="1"/>
          <p:nvPr/>
        </p:nvSpPr>
        <p:spPr>
          <a:xfrm>
            <a:off x="183569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ブラウザ</a:t>
            </a:r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5F59A37E-5243-4FC5-BF12-C9FF860B5953}"/>
              </a:ext>
            </a:extLst>
          </p:cNvPr>
          <p:cNvSpPr/>
          <p:nvPr/>
        </p:nvSpPr>
        <p:spPr>
          <a:xfrm rot="5400000">
            <a:off x="1979712" y="4653136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F13C3B-A4AC-4C56-962D-68F37E3C50C5}"/>
              </a:ext>
            </a:extLst>
          </p:cNvPr>
          <p:cNvSpPr txBox="1"/>
          <p:nvPr/>
        </p:nvSpPr>
        <p:spPr>
          <a:xfrm>
            <a:off x="97160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動作確認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8E9D5-9C27-4128-BC11-D7758A87A1D8}"/>
              </a:ext>
            </a:extLst>
          </p:cNvPr>
          <p:cNvSpPr txBox="1"/>
          <p:nvPr/>
        </p:nvSpPr>
        <p:spPr>
          <a:xfrm>
            <a:off x="28438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ファイル修正</a:t>
            </a:r>
          </a:p>
        </p:txBody>
      </p:sp>
    </p:spTree>
    <p:extLst>
      <p:ext uri="{BB962C8B-B14F-4D97-AF65-F5344CB8AC3E}">
        <p14:creationId xmlns:p14="http://schemas.microsoft.com/office/powerpoint/2010/main" val="280131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EEB154C-2300-43EF-85B3-473EAFC6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276872"/>
            <a:ext cx="8338583" cy="396044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7452320" y="2852936"/>
            <a:ext cx="50405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MNIST</a:t>
            </a:r>
            <a:r>
              <a:rPr kumimoji="1" lang="ja-JP" altLang="en-US" sz="2400"/>
              <a:t>の学習済みモデルをウェブで試す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簡単なゲーム作成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CE7ED-5EDA-4EF8-8917-571DF090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45BCF9-0FA9-40DF-B46C-474EB646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6794849" cy="48961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E38009-7DBB-4AA9-89B8-C522F89C19A4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先ほどと同様の手順で</a:t>
            </a:r>
            <a:r>
              <a:rPr kumimoji="1" lang="en-US" altLang="ja-JP" sz="2400"/>
              <a:t>Pages</a:t>
            </a:r>
            <a:r>
              <a:rPr kumimoji="1" lang="ja-JP" altLang="en-US" sz="240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FF31BE-00DC-4B16-86F6-04E6C2ADB721}"/>
              </a:ext>
            </a:extLst>
          </p:cNvPr>
          <p:cNvSpPr/>
          <p:nvPr/>
        </p:nvSpPr>
        <p:spPr>
          <a:xfrm>
            <a:off x="539552" y="623731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A00CBCA-6BB9-42C2-9956-D2D791D20AEE}"/>
              </a:ext>
            </a:extLst>
          </p:cNvPr>
          <p:cNvSpPr/>
          <p:nvPr/>
        </p:nvSpPr>
        <p:spPr>
          <a:xfrm>
            <a:off x="2555776" y="3933056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B6899E-ECDE-43D3-BC12-A9D8CE9AF035}"/>
              </a:ext>
            </a:extLst>
          </p:cNvPr>
          <p:cNvSpPr/>
          <p:nvPr/>
        </p:nvSpPr>
        <p:spPr>
          <a:xfrm>
            <a:off x="3563888" y="3933056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78CE15-3A5A-45E8-9A5C-B19256A39A99}"/>
              </a:ext>
            </a:extLst>
          </p:cNvPr>
          <p:cNvSpPr/>
          <p:nvPr/>
        </p:nvSpPr>
        <p:spPr>
          <a:xfrm>
            <a:off x="4283968" y="3933056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C4D754E-E4A5-42AE-A738-415BEBD98E9B}"/>
              </a:ext>
            </a:extLst>
          </p:cNvPr>
          <p:cNvSpPr/>
          <p:nvPr/>
        </p:nvSpPr>
        <p:spPr>
          <a:xfrm>
            <a:off x="107504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A2CA886-8897-4ED7-8656-F3A825107938}"/>
              </a:ext>
            </a:extLst>
          </p:cNvPr>
          <p:cNvSpPr/>
          <p:nvPr/>
        </p:nvSpPr>
        <p:spPr>
          <a:xfrm>
            <a:off x="2771800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9FC94B-BB7E-4B5E-8378-45247A152E8B}"/>
              </a:ext>
            </a:extLst>
          </p:cNvPr>
          <p:cNvSpPr/>
          <p:nvPr/>
        </p:nvSpPr>
        <p:spPr>
          <a:xfrm>
            <a:off x="363589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7CE4B10-E201-4417-A277-BC14FDE75A4E}"/>
              </a:ext>
            </a:extLst>
          </p:cNvPr>
          <p:cNvSpPr/>
          <p:nvPr/>
        </p:nvSpPr>
        <p:spPr>
          <a:xfrm>
            <a:off x="435597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7180E3E-5727-457A-81D7-B9D94B37AB54}"/>
              </a:ext>
            </a:extLst>
          </p:cNvPr>
          <p:cNvSpPr/>
          <p:nvPr/>
        </p:nvSpPr>
        <p:spPr>
          <a:xfrm>
            <a:off x="5076056" y="2564904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B2DDFC-05CC-4E85-B9A7-3FA73C22283B}"/>
              </a:ext>
            </a:extLst>
          </p:cNvPr>
          <p:cNvSpPr/>
          <p:nvPr/>
        </p:nvSpPr>
        <p:spPr>
          <a:xfrm>
            <a:off x="4644008" y="24928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6504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マウスクリックでメッセージ送り</a:t>
            </a:r>
            <a:endParaRPr kumimoji="1" lang="en-US" altLang="ja-JP" sz="2400"/>
          </a:p>
          <a:p>
            <a:r>
              <a:rPr kumimoji="1" lang="ja-JP" altLang="en-US" sz="240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git clone </a:t>
            </a:r>
            <a:r>
              <a:rPr lang="en-US" altLang="ja-JP" sz="2000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git@github.com:github-watanabe/tyrano_sample.git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475656" y="306896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の「フォルダーを開く」で「</a:t>
            </a:r>
            <a:r>
              <a:rPr lang="en-US" altLang="ja-JP" sz="2000"/>
              <a:t>/z/github/</a:t>
            </a:r>
            <a:r>
              <a:rPr lang="en-US" altLang="ja-JP" sz="2400"/>
              <a:t>tyrano</a:t>
            </a:r>
            <a:r>
              <a:rPr lang="en-US" altLang="ja-JP" sz="2000"/>
              <a:t>_sample</a:t>
            </a:r>
            <a:r>
              <a:rPr lang="ja-JP" altLang="en-US" sz="2000"/>
              <a:t>」を開く</a:t>
            </a:r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79512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ブラウザが開いてゲームができれば成功</a:t>
            </a:r>
            <a:endParaRPr kumimoji="1" lang="ja-JP" altLang="en-US" sz="32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7488832" cy="48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19675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051720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7524328" y="4725144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6521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849737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6300192" y="5877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9FF6B-3808-4956-B3AF-0CA3156418F8}"/>
              </a:ext>
            </a:extLst>
          </p:cNvPr>
          <p:cNvSpPr txBox="1"/>
          <p:nvPr/>
        </p:nvSpPr>
        <p:spPr>
          <a:xfrm>
            <a:off x="2339752" y="371703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Chrome</a:t>
            </a:r>
          </a:p>
          <a:p>
            <a:r>
              <a:rPr kumimoji="1" lang="en-US" altLang="ja-JP"/>
              <a:t>Safari</a:t>
            </a:r>
          </a:p>
          <a:p>
            <a:r>
              <a:rPr lang="en-US" altLang="ja-JP"/>
              <a:t>Firefox</a:t>
            </a:r>
          </a:p>
          <a:p>
            <a:r>
              <a:rPr kumimoji="1" lang="en-US" altLang="ja-JP"/>
              <a:t>Edge</a:t>
            </a:r>
            <a:r>
              <a:rPr kumimoji="1" lang="ja-JP" altLang="en-US"/>
              <a:t>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CF876C-9D45-4F7D-ADCD-06FB22E61FD7}"/>
              </a:ext>
            </a:extLst>
          </p:cNvPr>
          <p:cNvSpPr txBox="1"/>
          <p:nvPr/>
        </p:nvSpPr>
        <p:spPr>
          <a:xfrm>
            <a:off x="5652120" y="400506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Apache</a:t>
            </a:r>
          </a:p>
          <a:p>
            <a:r>
              <a:rPr lang="en-US" altLang="ja-JP"/>
              <a:t>nginx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A3935070-689C-4CD2-87DA-BE65F9ACFBAF}"/>
              </a:ext>
            </a:extLst>
          </p:cNvPr>
          <p:cNvSpPr/>
          <p:nvPr/>
        </p:nvSpPr>
        <p:spPr>
          <a:xfrm rot="18900000">
            <a:off x="1017089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872DAB-1201-4ED4-BF9C-043A25575BB0}"/>
              </a:ext>
            </a:extLst>
          </p:cNvPr>
          <p:cNvSpPr txBox="1"/>
          <p:nvPr/>
        </p:nvSpPr>
        <p:spPr>
          <a:xfrm>
            <a:off x="218088" y="1268760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1. first.ks</a:t>
            </a:r>
            <a:r>
              <a:rPr lang="ja-JP" altLang="en-US" sz="2400"/>
              <a:t>を書き換えてオリジナルのゲームを作成する</a:t>
            </a:r>
            <a:endParaRPr lang="en-US" altLang="ja-JP" sz="2400"/>
          </a:p>
          <a:p>
            <a:r>
              <a:rPr kumimoji="1" lang="en-US" altLang="ja-JP" sz="2400"/>
              <a:t>2. </a:t>
            </a:r>
            <a:r>
              <a:rPr kumimoji="1" lang="ja-JP" altLang="en-US" sz="2400"/>
              <a:t>ローカル</a:t>
            </a:r>
            <a:r>
              <a:rPr kumimoji="1" lang="en-US" altLang="ja-JP" sz="2400"/>
              <a:t>(Live Server)</a:t>
            </a:r>
            <a:r>
              <a:rPr kumimoji="1" lang="ja-JP" altLang="en-US" sz="2400"/>
              <a:t>で動作確認する</a:t>
            </a:r>
            <a:endParaRPr kumimoji="1" lang="en-US" altLang="ja-JP" sz="2400"/>
          </a:p>
          <a:p>
            <a:r>
              <a:rPr lang="en-US" altLang="ja-JP" sz="2400"/>
              <a:t>3. git add, commit, push</a:t>
            </a:r>
            <a:r>
              <a:rPr lang="ja-JP" altLang="en-US" sz="2400"/>
              <a:t>する</a:t>
            </a:r>
            <a:endParaRPr lang="en-US" altLang="ja-JP" sz="2400"/>
          </a:p>
          <a:p>
            <a:r>
              <a:rPr kumimoji="1" lang="en-US" altLang="ja-JP" sz="2400"/>
              <a:t>4. GitHub Pages</a:t>
            </a:r>
            <a:r>
              <a:rPr kumimoji="1" lang="ja-JP" altLang="en-US" sz="2400"/>
              <a:t>で動作確認する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364502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179512" y="29249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以下の</a:t>
            </a:r>
            <a:r>
              <a:rPr lang="en-US" altLang="ja-JP" sz="3600"/>
              <a:t>URL</a:t>
            </a:r>
            <a:r>
              <a:rPr lang="ja-JP" altLang="en-US" sz="3600"/>
              <a:t>をレポートに提出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5229200"/>
            <a:ext cx="864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公序良俗に反するような内容にしてはならない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</a:t>
            </a:r>
            <a:r>
              <a:rPr lang="ja-JP" altLang="en-US" sz="1400"/>
              <a:t>たとえ友人であっても</a:t>
            </a:r>
            <a:r>
              <a:rPr lang="en-US" altLang="ja-JP" sz="1400"/>
              <a:t>)</a:t>
            </a:r>
            <a:r>
              <a:rPr lang="ja-JP" altLang="en-US" sz="1400"/>
              <a:t>特定個人を揶揄するような内容にしてはならない。有名人も題材としない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画像を用いる場合は、ライセンスとして問題ないものを利用する</a:t>
            </a:r>
            <a:r>
              <a:rPr lang="en-US" altLang="ja-JP" sz="1400"/>
              <a:t>(</a:t>
            </a:r>
            <a:r>
              <a:rPr lang="ja-JP" altLang="en-US" sz="1400"/>
              <a:t>例えば</a:t>
            </a:r>
            <a:r>
              <a:rPr lang="en-US" altLang="ja-JP" sz="1400"/>
              <a:t>Pexels</a:t>
            </a:r>
            <a:r>
              <a:rPr lang="ja-JP" altLang="en-US" sz="1400"/>
              <a:t>の画像を利用するなど</a:t>
            </a:r>
            <a:r>
              <a:rPr lang="en-US" altLang="ja-JP" sz="1400"/>
              <a:t>)</a:t>
            </a:r>
            <a:r>
              <a:rPr lang="ja-JP" altLang="en-US" sz="14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面白い作品は別の場所で紹介する可能性があるため、紹介されたくない場合はその旨をレポートに明記すること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5089" y="47251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注意：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DC42BFF-4DAA-49E5-A0BC-BEFB7AA42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1BCFDB-33AD-4D94-BECF-87704E7CCA70}"/>
              </a:ext>
            </a:extLst>
          </p:cNvPr>
          <p:cNvSpPr txBox="1"/>
          <p:nvPr/>
        </p:nvSpPr>
        <p:spPr>
          <a:xfrm>
            <a:off x="467544" y="1124744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クライアントが要求するのは</a:t>
            </a:r>
            <a:r>
              <a:rPr kumimoji="1" lang="en-US" altLang="ja-JP" sz="3600"/>
              <a:t>URL</a:t>
            </a:r>
          </a:p>
          <a:p>
            <a:r>
              <a:rPr kumimoji="1" lang="en-US" altLang="ja-JP" sz="3600"/>
              <a:t>(Uniform Resource Location)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CBEBE2-2DD4-4562-9472-8F82E7111913}"/>
              </a:ext>
            </a:extLst>
          </p:cNvPr>
          <p:cNvSpPr/>
          <p:nvPr/>
        </p:nvSpPr>
        <p:spPr>
          <a:xfrm>
            <a:off x="467544" y="2411596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71E060-ABFE-45B4-BF2D-E67390B5D454}"/>
              </a:ext>
            </a:extLst>
          </p:cNvPr>
          <p:cNvSpPr/>
          <p:nvPr/>
        </p:nvSpPr>
        <p:spPr>
          <a:xfrm>
            <a:off x="1475656" y="2411596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DB7205-303E-4E73-ACB6-E2D2996A878E}"/>
              </a:ext>
            </a:extLst>
          </p:cNvPr>
          <p:cNvSpPr/>
          <p:nvPr/>
        </p:nvSpPr>
        <p:spPr>
          <a:xfrm>
            <a:off x="3707904" y="2411596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B4E51-0E74-4B0F-8DC9-E0CDCAE5DD98}"/>
              </a:ext>
            </a:extLst>
          </p:cNvPr>
          <p:cNvSpPr/>
          <p:nvPr/>
        </p:nvSpPr>
        <p:spPr>
          <a:xfrm>
            <a:off x="6948264" y="2411596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31A34-8021-4F52-85F6-7738D3C26660}"/>
              </a:ext>
            </a:extLst>
          </p:cNvPr>
          <p:cNvSpPr txBox="1"/>
          <p:nvPr/>
        </p:nvSpPr>
        <p:spPr>
          <a:xfrm>
            <a:off x="467544" y="2411596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354C11-0406-411E-93F7-1963D2A0B786}"/>
              </a:ext>
            </a:extLst>
          </p:cNvPr>
          <p:cNvSpPr txBox="1"/>
          <p:nvPr/>
        </p:nvSpPr>
        <p:spPr>
          <a:xfrm>
            <a:off x="179512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007F9-0E00-44F6-ABCB-C356879EE02D}"/>
              </a:ext>
            </a:extLst>
          </p:cNvPr>
          <p:cNvSpPr txBox="1"/>
          <p:nvPr/>
        </p:nvSpPr>
        <p:spPr>
          <a:xfrm>
            <a:off x="1475656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5EB69B-AF4F-4B90-8AE1-F147FA76E6BA}"/>
              </a:ext>
            </a:extLst>
          </p:cNvPr>
          <p:cNvSpPr txBox="1"/>
          <p:nvPr/>
        </p:nvSpPr>
        <p:spPr>
          <a:xfrm>
            <a:off x="42839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DC896-8742-4C7F-8BD4-B53D5B121014}"/>
              </a:ext>
            </a:extLst>
          </p:cNvPr>
          <p:cNvSpPr txBox="1"/>
          <p:nvPr/>
        </p:nvSpPr>
        <p:spPr>
          <a:xfrm>
            <a:off x="6905580" y="305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8C5652C-7DD2-43FE-AF60-06187B01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501008"/>
            <a:ext cx="6339233" cy="30963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57162B-8C66-4205-AC9C-6B962F67E734}"/>
              </a:ext>
            </a:extLst>
          </p:cNvPr>
          <p:cNvSpPr txBox="1"/>
          <p:nvPr/>
        </p:nvSpPr>
        <p:spPr>
          <a:xfrm>
            <a:off x="467544" y="2420888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</p:spTree>
    <p:extLst>
      <p:ext uri="{BB962C8B-B14F-4D97-AF65-F5344CB8AC3E}">
        <p14:creationId xmlns:p14="http://schemas.microsoft.com/office/powerpoint/2010/main" val="37763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D0095-335E-4BE2-BEEA-D7F308E46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C57A3-C028-4F8D-A468-2659317AA0DE}"/>
              </a:ext>
            </a:extLst>
          </p:cNvPr>
          <p:cNvSpPr/>
          <p:nvPr/>
        </p:nvSpPr>
        <p:spPr>
          <a:xfrm>
            <a:off x="467544" y="1115452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787944-9C2D-47A0-87CF-2C2B6D0A57AD}"/>
              </a:ext>
            </a:extLst>
          </p:cNvPr>
          <p:cNvSpPr/>
          <p:nvPr/>
        </p:nvSpPr>
        <p:spPr>
          <a:xfrm>
            <a:off x="1475656" y="1115452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D953E-17E2-4C3E-915C-C04A02B4B430}"/>
              </a:ext>
            </a:extLst>
          </p:cNvPr>
          <p:cNvSpPr/>
          <p:nvPr/>
        </p:nvSpPr>
        <p:spPr>
          <a:xfrm>
            <a:off x="3707904" y="1115452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9CC12-2ED2-4F22-9FDB-6CA1D12A7A39}"/>
              </a:ext>
            </a:extLst>
          </p:cNvPr>
          <p:cNvSpPr/>
          <p:nvPr/>
        </p:nvSpPr>
        <p:spPr>
          <a:xfrm>
            <a:off x="6948264" y="1115452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52410-B959-4D7F-862C-05D7284E1830}"/>
              </a:ext>
            </a:extLst>
          </p:cNvPr>
          <p:cNvSpPr txBox="1"/>
          <p:nvPr/>
        </p:nvSpPr>
        <p:spPr>
          <a:xfrm>
            <a:off x="467544" y="1115452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8B6B5-C188-4212-BC40-3D88DF101A1B}"/>
              </a:ext>
            </a:extLst>
          </p:cNvPr>
          <p:cNvSpPr txBox="1"/>
          <p:nvPr/>
        </p:nvSpPr>
        <p:spPr>
          <a:xfrm>
            <a:off x="179512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CAB1D-BD62-4784-BC91-20A6E81A26E6}"/>
              </a:ext>
            </a:extLst>
          </p:cNvPr>
          <p:cNvSpPr txBox="1"/>
          <p:nvPr/>
        </p:nvSpPr>
        <p:spPr>
          <a:xfrm>
            <a:off x="1475656" y="17635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2ADC7-0AA6-4681-9632-4C2E5D177A63}"/>
              </a:ext>
            </a:extLst>
          </p:cNvPr>
          <p:cNvSpPr txBox="1"/>
          <p:nvPr/>
        </p:nvSpPr>
        <p:spPr>
          <a:xfrm>
            <a:off x="4283968" y="1763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51CBB5-25F2-4FD2-9490-683AA4BACFBB}"/>
              </a:ext>
            </a:extLst>
          </p:cNvPr>
          <p:cNvSpPr txBox="1"/>
          <p:nvPr/>
        </p:nvSpPr>
        <p:spPr>
          <a:xfrm>
            <a:off x="6905580" y="175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C16A-673B-464B-A7D0-9DB9F4C9863F}"/>
              </a:ext>
            </a:extLst>
          </p:cNvPr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513E04-CF18-4EB9-8CE7-9D6F5567EB27}"/>
              </a:ext>
            </a:extLst>
          </p:cNvPr>
          <p:cNvSpPr txBox="1"/>
          <p:nvPr/>
        </p:nvSpPr>
        <p:spPr>
          <a:xfrm>
            <a:off x="179512" y="2348880"/>
            <a:ext cx="8675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800"/>
              <a:t>https</a:t>
            </a:r>
            <a:r>
              <a:rPr kumimoji="1" lang="ja-JP" altLang="en-US" sz="2800"/>
              <a:t>というプロトコルで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mext.go.jp</a:t>
            </a:r>
            <a:r>
              <a:rPr kumimoji="1" lang="ja-JP" altLang="en-US" sz="2800"/>
              <a:t>というドメインに所属する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www</a:t>
            </a:r>
            <a:r>
              <a:rPr lang="ja-JP" altLang="en-US" sz="2800"/>
              <a:t>というマシンの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a</a:t>
            </a:r>
            <a:r>
              <a:rPr lang="en-US" altLang="ja-JP" sz="2800"/>
              <a:t>_menu/shotou/new-cs</a:t>
            </a:r>
            <a:r>
              <a:rPr lang="ja-JP" altLang="en-US" sz="2800"/>
              <a:t>というディレクトリにある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index.html</a:t>
            </a:r>
            <a:r>
              <a:rPr lang="ja-JP" altLang="en-US" sz="2800"/>
              <a:t>というファイルの情報をください</a:t>
            </a:r>
            <a:endParaRPr lang="en-US" altLang="ja-JP" sz="2800"/>
          </a:p>
        </p:txBody>
      </p:sp>
      <p:pic>
        <p:nvPicPr>
          <p:cNvPr id="1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419A9F41-6756-4992-8239-491BE15F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89731A5-B0B4-4C17-B1C9-1E4657E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5719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データセンターのイラスト（単体）">
            <a:extLst>
              <a:ext uri="{FF2B5EF4-FFF2-40B4-BE49-F238E27FC236}">
                <a16:creationId xmlns:a16="http://schemas.microsoft.com/office/drawing/2014/main" id="{2CED8E98-B9AD-4DC5-827C-018F7741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9CAA5BB8-1AEC-42FA-97EA-CE0727066798}"/>
              </a:ext>
            </a:extLst>
          </p:cNvPr>
          <p:cNvSpPr/>
          <p:nvPr/>
        </p:nvSpPr>
        <p:spPr>
          <a:xfrm>
            <a:off x="5652120" y="5661248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0952829A-0A26-4376-BC43-B6487A9DBF5F}"/>
              </a:ext>
            </a:extLst>
          </p:cNvPr>
          <p:cNvSpPr/>
          <p:nvPr/>
        </p:nvSpPr>
        <p:spPr>
          <a:xfrm>
            <a:off x="3275856" y="522920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A00AFD04-6363-4E96-98CC-1C0E57FE60D4}"/>
              </a:ext>
            </a:extLst>
          </p:cNvPr>
          <p:cNvSpPr/>
          <p:nvPr/>
        </p:nvSpPr>
        <p:spPr>
          <a:xfrm rot="2500169">
            <a:off x="4853853" y="556695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CE83074-3BC7-4F49-987F-26A7ACB03C07}"/>
              </a:ext>
            </a:extLst>
          </p:cNvPr>
          <p:cNvSpPr/>
          <p:nvPr/>
        </p:nvSpPr>
        <p:spPr>
          <a:xfrm rot="18900000">
            <a:off x="1605088" y="5720457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47FBC0-F23B-4084-8CEC-3872590D8CF6}"/>
              </a:ext>
            </a:extLst>
          </p:cNvPr>
          <p:cNvSpPr txBox="1"/>
          <p:nvPr/>
        </p:nvSpPr>
        <p:spPr>
          <a:xfrm>
            <a:off x="4860032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0A3BB-6FC1-425E-BFC4-4DAA6FFB5E11}"/>
              </a:ext>
            </a:extLst>
          </p:cNvPr>
          <p:cNvSpPr txBox="1"/>
          <p:nvPr/>
        </p:nvSpPr>
        <p:spPr>
          <a:xfrm>
            <a:off x="3995936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CFF7D1-7BEF-497A-B2E5-5A3A0ED95B3A}"/>
              </a:ext>
            </a:extLst>
          </p:cNvPr>
          <p:cNvSpPr txBox="1"/>
          <p:nvPr/>
        </p:nvSpPr>
        <p:spPr>
          <a:xfrm>
            <a:off x="2195736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6EAAE-2394-42A5-A61F-E3C2C6A0AF83}"/>
              </a:ext>
            </a:extLst>
          </p:cNvPr>
          <p:cNvSpPr/>
          <p:nvPr/>
        </p:nvSpPr>
        <p:spPr>
          <a:xfrm>
            <a:off x="1763688" y="2132856"/>
            <a:ext cx="4032448" cy="792088"/>
          </a:xfrm>
          <a:prstGeom prst="wedgeRoundRectCallout">
            <a:avLst>
              <a:gd name="adj1" fmla="val -46897"/>
              <a:gd name="adj2" fmla="val 770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002FC3-8D9F-48EA-B8D5-95A16F0F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C48808-60A1-4E26-9C26-8DE1C565BC70}"/>
              </a:ext>
            </a:extLst>
          </p:cNvPr>
          <p:cNvSpPr txBox="1"/>
          <p:nvPr/>
        </p:nvSpPr>
        <p:spPr>
          <a:xfrm>
            <a:off x="395536" y="1124744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実際にはサーバには</a:t>
            </a:r>
            <a:r>
              <a:rPr kumimoji="1" lang="en-US" altLang="ja-JP" sz="2400"/>
              <a:t>IP</a:t>
            </a:r>
            <a:r>
              <a:rPr kumimoji="1" lang="ja-JP" altLang="en-US" sz="2400"/>
              <a:t>アドレスという番号が振られている</a:t>
            </a:r>
            <a:endParaRPr kumimoji="1" lang="en-US" altLang="ja-JP" sz="2400"/>
          </a:p>
          <a:p>
            <a:r>
              <a:rPr lang="ja-JP" altLang="en-US" sz="2400"/>
              <a:t>サーバにアクセスするためには</a:t>
            </a:r>
            <a:r>
              <a:rPr lang="en-US" altLang="ja-JP" sz="2400"/>
              <a:t>IP</a:t>
            </a:r>
            <a:r>
              <a:rPr lang="ja-JP" altLang="en-US" sz="2400"/>
              <a:t>アドレスが必要</a:t>
            </a:r>
            <a:endParaRPr kumimoji="1" lang="ja-JP" altLang="en-US" sz="2400"/>
          </a:p>
        </p:txBody>
      </p:sp>
      <p:pic>
        <p:nvPicPr>
          <p:cNvPr id="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965B2183-584A-4FCA-87D2-9D6AFF1E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ホテルのフロントのイラスト">
            <a:extLst>
              <a:ext uri="{FF2B5EF4-FFF2-40B4-BE49-F238E27FC236}">
                <a16:creationId xmlns:a16="http://schemas.microsoft.com/office/drawing/2014/main" id="{AA8F262A-02EA-4C80-ACEC-4C0F970F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073274" cy="1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D1369D-29B7-4009-8106-ED4ADB144BF6}"/>
              </a:ext>
            </a:extLst>
          </p:cNvPr>
          <p:cNvSpPr txBox="1"/>
          <p:nvPr/>
        </p:nvSpPr>
        <p:spPr>
          <a:xfrm>
            <a:off x="1835696" y="2206605"/>
            <a:ext cx="386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www.mext.go.jp</a:t>
            </a:r>
            <a:r>
              <a:rPr kumimoji="1" lang="ja-JP" altLang="en-US"/>
              <a:t>」の</a:t>
            </a:r>
            <a:r>
              <a:rPr kumimoji="1" lang="en-US" altLang="ja-JP"/>
              <a:t>IP</a:t>
            </a:r>
            <a:r>
              <a:rPr kumimoji="1" lang="ja-JP" altLang="en-US"/>
              <a:t>アドレスを</a:t>
            </a:r>
            <a:endParaRPr kumimoji="1" lang="en-US" altLang="ja-JP"/>
          </a:p>
          <a:p>
            <a:r>
              <a:rPr kumimoji="1" lang="ja-JP" altLang="en-US"/>
              <a:t>教えてください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E58287B-931F-45F6-8C80-EA42DFA17F1F}"/>
              </a:ext>
            </a:extLst>
          </p:cNvPr>
          <p:cNvSpPr/>
          <p:nvPr/>
        </p:nvSpPr>
        <p:spPr>
          <a:xfrm>
            <a:off x="3491880" y="3717032"/>
            <a:ext cx="2376264" cy="792088"/>
          </a:xfrm>
          <a:prstGeom prst="wedgeRoundRectCallout">
            <a:avLst>
              <a:gd name="adj1" fmla="val 46429"/>
              <a:gd name="adj2" fmla="val -80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3293FB-D288-4170-9FCC-30C95D59E8AD}"/>
              </a:ext>
            </a:extLst>
          </p:cNvPr>
          <p:cNvSpPr txBox="1"/>
          <p:nvPr/>
        </p:nvSpPr>
        <p:spPr>
          <a:xfrm>
            <a:off x="3563888" y="386278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202.238.130.103</a:t>
            </a:r>
          </a:p>
          <a:p>
            <a:r>
              <a:rPr lang="ja-JP" altLang="en-US"/>
              <a:t>です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6F3F0-8495-4A37-87AD-904E2FACD6D2}"/>
              </a:ext>
            </a:extLst>
          </p:cNvPr>
          <p:cNvSpPr txBox="1"/>
          <p:nvPr/>
        </p:nvSpPr>
        <p:spPr>
          <a:xfrm>
            <a:off x="323528" y="5229200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ホスト名とドメイン名を合わせて </a:t>
            </a:r>
            <a:r>
              <a:rPr lang="en-US" altLang="ja-JP"/>
              <a:t>FQDN(Fully Qualified Domain Name)</a:t>
            </a:r>
            <a:r>
              <a:rPr lang="ja-JP" altLang="en-US"/>
              <a:t>と呼ぶ</a:t>
            </a:r>
            <a:endParaRPr lang="en-US" altLang="ja-JP"/>
          </a:p>
          <a:p>
            <a:r>
              <a:rPr kumimoji="1" lang="en-US" altLang="ja-JP"/>
              <a:t>FQDN</a:t>
            </a:r>
            <a:r>
              <a:rPr kumimoji="1" lang="ja-JP" altLang="en-US"/>
              <a:t>から</a:t>
            </a:r>
            <a:r>
              <a:rPr kumimoji="1" lang="en-US" altLang="ja-JP"/>
              <a:t>IP</a:t>
            </a:r>
            <a:r>
              <a:rPr kumimoji="1" lang="ja-JP" altLang="en-US"/>
              <a:t>アドレスを教えてくれるのが</a:t>
            </a:r>
            <a:r>
              <a:rPr kumimoji="1" lang="en-US" altLang="ja-JP"/>
              <a:t>DNS (Domain Name System)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38ADB-EF83-433E-B2E3-55C206E6E47D}"/>
              </a:ext>
            </a:extLst>
          </p:cNvPr>
          <p:cNvSpPr txBox="1"/>
          <p:nvPr/>
        </p:nvSpPr>
        <p:spPr>
          <a:xfrm>
            <a:off x="6156176" y="40050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DNS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2354A7-579E-4D11-BBFA-0188001BB780}"/>
              </a:ext>
            </a:extLst>
          </p:cNvPr>
          <p:cNvSpPr txBox="1"/>
          <p:nvPr/>
        </p:nvSpPr>
        <p:spPr>
          <a:xfrm>
            <a:off x="683568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4117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9C74E-21FC-42E1-9FD7-4D048AA9A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91C6-F578-4A18-90CF-6F8762BD5EC6}"/>
              </a:ext>
            </a:extLst>
          </p:cNvPr>
          <p:cNvSpPr txBox="1"/>
          <p:nvPr/>
        </p:nvSpPr>
        <p:spPr>
          <a:xfrm>
            <a:off x="179512" y="1196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ウェブページを公開するためには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5CE0E7-962B-4BFF-AAD3-371AB5E34D5A}"/>
              </a:ext>
            </a:extLst>
          </p:cNvPr>
          <p:cNvSpPr txBox="1"/>
          <p:nvPr/>
        </p:nvSpPr>
        <p:spPr>
          <a:xfrm>
            <a:off x="1331640" y="1772816"/>
            <a:ext cx="6729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グローバル</a:t>
            </a:r>
            <a:r>
              <a:rPr kumimoji="1" lang="en-US" altLang="ja-JP" sz="2800"/>
              <a:t>IP</a:t>
            </a:r>
            <a:r>
              <a:rPr kumimoji="1" lang="ja-JP" altLang="en-US" sz="2800"/>
              <a:t>アドレスを持つサーバの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適切なディレクトリに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ファイルをアップロードする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6BF71-9D63-4D0F-A95F-6D512BB09DAC}"/>
              </a:ext>
            </a:extLst>
          </p:cNvPr>
          <p:cNvSpPr txBox="1"/>
          <p:nvPr/>
        </p:nvSpPr>
        <p:spPr>
          <a:xfrm>
            <a:off x="6516216" y="32849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必要がある</a:t>
            </a:r>
            <a:endParaRPr kumimoji="1" lang="ja-JP" altLang="en-US" sz="2800"/>
          </a:p>
        </p:txBody>
      </p:sp>
      <p:pic>
        <p:nvPicPr>
          <p:cNvPr id="9" name="Picture 6" descr="データセンターのイラスト（単体）">
            <a:extLst>
              <a:ext uri="{FF2B5EF4-FFF2-40B4-BE49-F238E27FC236}">
                <a16:creationId xmlns:a16="http://schemas.microsoft.com/office/drawing/2014/main" id="{D1AC764C-A7B5-4242-959D-32D45D1D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5456B175-D802-439E-B688-6CF10B179230}"/>
              </a:ext>
            </a:extLst>
          </p:cNvPr>
          <p:cNvSpPr/>
          <p:nvPr/>
        </p:nvSpPr>
        <p:spPr>
          <a:xfrm>
            <a:off x="2746644" y="5445224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70E775-F5F2-4D2D-82E6-45A784CF9F96}"/>
              </a:ext>
            </a:extLst>
          </p:cNvPr>
          <p:cNvSpPr txBox="1"/>
          <p:nvPr/>
        </p:nvSpPr>
        <p:spPr>
          <a:xfrm>
            <a:off x="2051720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r>
              <a:rPr lang="ja-JP" altLang="en-US"/>
              <a:t>の</a:t>
            </a:r>
            <a:endParaRPr lang="en-US" altLang="ja-JP"/>
          </a:p>
          <a:p>
            <a:r>
              <a:rPr lang="ja-JP" altLang="en-US"/>
              <a:t>ローカルストレージ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C5A7C-57BE-47AF-89A8-381B13C8626E}"/>
              </a:ext>
            </a:extLst>
          </p:cNvPr>
          <p:cNvSpPr txBox="1"/>
          <p:nvPr/>
        </p:nvSpPr>
        <p:spPr>
          <a:xfrm>
            <a:off x="262778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pic>
        <p:nvPicPr>
          <p:cNvPr id="1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450C1B2-03BA-4792-85EB-E2A9C61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17915" cy="8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057C2D6F-31C5-4A64-98AA-AE89211B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3818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CF3A51BA-8922-424A-A680-839C15EBBC2F}"/>
              </a:ext>
            </a:extLst>
          </p:cNvPr>
          <p:cNvSpPr/>
          <p:nvPr/>
        </p:nvSpPr>
        <p:spPr>
          <a:xfrm>
            <a:off x="1691680" y="5445224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58DE6D2-64E3-41E0-B15E-4C4D558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B62B81C5-2C33-4022-80B9-AD9019B1FF5C}"/>
              </a:ext>
            </a:extLst>
          </p:cNvPr>
          <p:cNvSpPr/>
          <p:nvPr/>
        </p:nvSpPr>
        <p:spPr>
          <a:xfrm>
            <a:off x="3707904" y="4293096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241A63A4-C490-4764-B4FC-80F1B327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E4EBF4D-D8AD-4249-BC7C-2997A0F70901}"/>
              </a:ext>
            </a:extLst>
          </p:cNvPr>
          <p:cNvSpPr/>
          <p:nvPr/>
        </p:nvSpPr>
        <p:spPr>
          <a:xfrm rot="2700000">
            <a:off x="5478020" y="4918685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E91863-84C7-4B84-891C-013827ACBAF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073479" y="5056385"/>
            <a:ext cx="9779" cy="388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5F713-2BC8-4C67-8257-CEC36E89C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GitHub Pages</a:t>
            </a: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D14089-6903-4B21-A276-32CBE0705407}"/>
              </a:ext>
            </a:extLst>
          </p:cNvPr>
          <p:cNvSpPr/>
          <p:nvPr/>
        </p:nvSpPr>
        <p:spPr>
          <a:xfrm>
            <a:off x="3944948" y="5877272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EFC352C8-4D3A-4529-966E-FE281E2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92088" cy="1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A09EF8-84EB-48E8-AFBF-F943FC0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7C22D7C-76DE-4590-9690-AECF57E201F4}"/>
              </a:ext>
            </a:extLst>
          </p:cNvPr>
          <p:cNvSpPr/>
          <p:nvPr/>
        </p:nvSpPr>
        <p:spPr>
          <a:xfrm>
            <a:off x="5004048" y="4509120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6E44FEDD-B8DC-4D62-8081-16D42C54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305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89FB12F-037B-46FC-9F9E-F147C0E3CF34}"/>
              </a:ext>
            </a:extLst>
          </p:cNvPr>
          <p:cNvSpPr/>
          <p:nvPr/>
        </p:nvSpPr>
        <p:spPr>
          <a:xfrm>
            <a:off x="6876256" y="4509120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4B824F-9D6C-474A-ABBE-E25A3E5E31B3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GitHub </a:t>
            </a:r>
            <a:r>
              <a:rPr kumimoji="1" lang="ja-JP" altLang="en-US" sz="2400"/>
              <a:t>に公開しているリポジトリから、</a:t>
            </a:r>
            <a:r>
              <a:rPr kumimoji="1" lang="en-US" altLang="ja-JP" sz="2400"/>
              <a:t>HTML</a:t>
            </a:r>
            <a:r>
              <a:rPr kumimoji="1" lang="ja-JP" altLang="en-US" sz="2400"/>
              <a:t>や</a:t>
            </a:r>
            <a:r>
              <a:rPr kumimoji="1" lang="en-US" altLang="ja-JP" sz="2400"/>
              <a:t>JavaScript,</a:t>
            </a:r>
          </a:p>
          <a:p>
            <a:r>
              <a:rPr lang="en-US" altLang="ja-JP" sz="2400"/>
              <a:t>CSS</a:t>
            </a:r>
            <a:r>
              <a:rPr lang="ja-JP" altLang="en-US" sz="2400"/>
              <a:t>などを取得し、ウェブサイトを公開できる</a:t>
            </a:r>
            <a:r>
              <a:rPr lang="ja-JP" altLang="en-US" sz="2400">
                <a:solidFill>
                  <a:srgbClr val="FF0000"/>
                </a:solidFill>
              </a:rPr>
              <a:t>静的ホスティングサービス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3CDFDC-F91B-49E5-9D75-99C45F41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864096" cy="8640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EB363-63F0-4853-BB62-5AA549A05935}"/>
              </a:ext>
            </a:extLst>
          </p:cNvPr>
          <p:cNvSpPr txBox="1"/>
          <p:nvPr/>
        </p:nvSpPr>
        <p:spPr>
          <a:xfrm>
            <a:off x="5121999" y="31409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外からウェブサイトとして</a:t>
            </a:r>
            <a:endParaRPr lang="en-US" altLang="ja-JP" sz="2400"/>
          </a:p>
          <a:p>
            <a:r>
              <a:rPr kumimoji="1" lang="ja-JP" altLang="en-US" sz="2400"/>
              <a:t>閲覧できる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7E4EFE-0A43-4B0A-B224-AF992CEC0395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flipH="1">
            <a:off x="4281562" y="5157192"/>
            <a:ext cx="2406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C24C18-A396-4362-AC6C-9CCC24025E01}"/>
              </a:ext>
            </a:extLst>
          </p:cNvPr>
          <p:cNvSpPr txBox="1"/>
          <p:nvPr/>
        </p:nvSpPr>
        <p:spPr>
          <a:xfrm>
            <a:off x="179512" y="2996952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ウェブサイトとして公開する</a:t>
            </a:r>
            <a:endParaRPr lang="en-US" altLang="ja-JP" sz="2400"/>
          </a:p>
          <a:p>
            <a:r>
              <a:rPr kumimoji="1" lang="ja-JP" altLang="en-US" sz="2400"/>
              <a:t>リポジトリ、ブランチ、</a:t>
            </a:r>
            <a:endParaRPr kumimoji="1" lang="en-US" altLang="ja-JP" sz="2400"/>
          </a:p>
          <a:p>
            <a:r>
              <a:rPr kumimoji="1" lang="ja-JP" altLang="en-US" sz="2400"/>
              <a:t>ディレクトリを</a:t>
            </a:r>
            <a:r>
              <a:rPr lang="ja-JP" altLang="en-US" sz="2400"/>
              <a:t>指定</a:t>
            </a:r>
            <a:endParaRPr kumimoji="1" lang="en-US" altLang="ja-JP" sz="2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EC91C52-23B5-4F57-9FB6-45205924A427}"/>
              </a:ext>
            </a:extLst>
          </p:cNvPr>
          <p:cNvSpPr/>
          <p:nvPr/>
        </p:nvSpPr>
        <p:spPr>
          <a:xfrm>
            <a:off x="2843808" y="4581128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2D52B7D-0AAB-4D04-96F5-4AB3775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8" y="1916832"/>
            <a:ext cx="8331206" cy="194421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1F2F44-75E7-4A95-9EDD-FD49AFC3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D957B2-6283-4465-A89D-2F9335CE2DDC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</a:t>
            </a:r>
            <a:r>
              <a:rPr kumimoji="1" lang="en-US" altLang="ja-JP" sz="2800"/>
              <a:t>Fork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EC5E95-3D03-441D-9E0A-45CF9F3F444B}"/>
              </a:ext>
            </a:extLst>
          </p:cNvPr>
          <p:cNvSpPr txBox="1"/>
          <p:nvPr/>
        </p:nvSpPr>
        <p:spPr>
          <a:xfrm>
            <a:off x="395536" y="1484784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https://github.com/appi-github/pages-sample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6A80F-FDCC-47D7-9016-097A9AA64CE9}"/>
              </a:ext>
            </a:extLst>
          </p:cNvPr>
          <p:cNvSpPr txBox="1"/>
          <p:nvPr/>
        </p:nvSpPr>
        <p:spPr>
          <a:xfrm>
            <a:off x="5148064" y="14847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にアクセスして、</a:t>
            </a:r>
            <a:r>
              <a:rPr lang="en-US" altLang="ja-JP"/>
              <a:t>Fork</a:t>
            </a:r>
            <a:r>
              <a:rPr lang="ja-JP" altLang="en-US"/>
              <a:t>ボタンを押す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17F18B3-37CA-485B-A473-911C57FC11BF}"/>
              </a:ext>
            </a:extLst>
          </p:cNvPr>
          <p:cNvSpPr/>
          <p:nvPr/>
        </p:nvSpPr>
        <p:spPr>
          <a:xfrm>
            <a:off x="7668344" y="2492896"/>
            <a:ext cx="5760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A91EBE-3552-4802-A79B-2DD692C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3136"/>
            <a:ext cx="7560840" cy="20288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1291B6-8395-4F85-94CF-BDC4DE462582}"/>
              </a:ext>
            </a:extLst>
          </p:cNvPr>
          <p:cNvSpPr txBox="1"/>
          <p:nvPr/>
        </p:nvSpPr>
        <p:spPr>
          <a:xfrm>
            <a:off x="323528" y="42210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自分のアカウントに</a:t>
            </a:r>
            <a:r>
              <a:rPr kumimoji="1" lang="en-US" altLang="ja-JP"/>
              <a:t>fork</a:t>
            </a:r>
            <a:r>
              <a:rPr lang="ja-JP" altLang="en-US"/>
              <a:t>される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B981F10-3E45-4B3E-965C-905DEC913F5F}"/>
              </a:ext>
            </a:extLst>
          </p:cNvPr>
          <p:cNvSpPr/>
          <p:nvPr/>
        </p:nvSpPr>
        <p:spPr>
          <a:xfrm>
            <a:off x="395536" y="5157192"/>
            <a:ext cx="151216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4CD21199-9602-4FB9-9C9E-97A957B64054}"/>
              </a:ext>
            </a:extLst>
          </p:cNvPr>
          <p:cNvSpPr/>
          <p:nvPr/>
        </p:nvSpPr>
        <p:spPr>
          <a:xfrm>
            <a:off x="4355976" y="400506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D6A4E0F-6F1D-4FFB-B899-86962F416617}"/>
              </a:ext>
            </a:extLst>
          </p:cNvPr>
          <p:cNvSpPr/>
          <p:nvPr/>
        </p:nvSpPr>
        <p:spPr>
          <a:xfrm>
            <a:off x="5724128" y="566124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6414E5-518E-419D-87B2-C1FB6B076EB9}"/>
              </a:ext>
            </a:extLst>
          </p:cNvPr>
          <p:cNvSpPr txBox="1"/>
          <p:nvPr/>
        </p:nvSpPr>
        <p:spPr>
          <a:xfrm>
            <a:off x="6876256" y="41490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Settings</a:t>
            </a:r>
            <a:r>
              <a:rPr kumimoji="1" lang="ja-JP" altLang="en-US"/>
              <a:t>が現れる</a:t>
            </a:r>
            <a:endParaRPr kumimoji="1" lang="en-US" altLang="ja-JP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448B147-16CA-426E-8272-776D16E0FA13}"/>
              </a:ext>
            </a:extLst>
          </p:cNvPr>
          <p:cNvCxnSpPr>
            <a:stCxn id="17" idx="2"/>
            <a:endCxn id="16" idx="3"/>
          </p:cNvCxnSpPr>
          <p:nvPr/>
        </p:nvCxnSpPr>
        <p:spPr>
          <a:xfrm rot="5400000">
            <a:off x="6556202" y="4550435"/>
            <a:ext cx="1322856" cy="125881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77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8511</TotalTime>
  <Words>1165</Words>
  <Application>Microsoft Office PowerPoint</Application>
  <PresentationFormat>画面に合わせる (4:3)</PresentationFormat>
  <Paragraphs>188</Paragraphs>
  <Slides>31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1725</cp:revision>
  <dcterms:created xsi:type="dcterms:W3CDTF">2019-01-02T05:23:01Z</dcterms:created>
  <dcterms:modified xsi:type="dcterms:W3CDTF">2021-11-04T12:37:04Z</dcterms:modified>
</cp:coreProperties>
</file>