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9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4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9" d="100"/>
          <a:sy n="99" d="100"/>
        </p:scale>
        <p:origin x="118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の基本的な使い方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7881F9-9864-4B31-AD5B-67192FD61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リポジトリの初期化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5F215-A68F-4420-9CCC-F1C7A9DB843D}"/>
              </a:ext>
            </a:extLst>
          </p:cNvPr>
          <p:cNvSpPr txBox="1"/>
          <p:nvPr/>
        </p:nvSpPr>
        <p:spPr>
          <a:xfrm>
            <a:off x="467544" y="1340768"/>
            <a:ext cx="33123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 err="1">
                <a:latin typeface="Consolas" panose="020B0609020204030204" pitchFamily="49" charset="0"/>
              </a:rPr>
              <a:t>mkdir</a:t>
            </a:r>
            <a:r>
              <a:rPr lang="en-US" altLang="ja-JP" sz="2800" dirty="0">
                <a:latin typeface="Consolas" panose="020B0609020204030204" pitchFamily="49" charset="0"/>
              </a:rPr>
              <a:t> project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cd 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075B19-A53A-43F3-B3B8-E15CC5EB56C7}"/>
              </a:ext>
            </a:extLst>
          </p:cNvPr>
          <p:cNvSpPr txBox="1"/>
          <p:nvPr/>
        </p:nvSpPr>
        <p:spPr>
          <a:xfrm>
            <a:off x="4139952" y="1340768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ホームディレクトリへ移動</a:t>
            </a:r>
            <a:endParaRPr kumimoji="1" lang="en-US" altLang="ja-JP" sz="2800" dirty="0"/>
          </a:p>
          <a:p>
            <a:r>
              <a:rPr lang="en-US" altLang="ja-JP" sz="2800" dirty="0"/>
              <a:t>project</a:t>
            </a:r>
            <a:r>
              <a:rPr lang="ja-JP" altLang="en-US" sz="2800" dirty="0"/>
              <a:t>ディレクトリを作成</a:t>
            </a:r>
            <a:endParaRPr lang="en-US" altLang="ja-JP" sz="2800" dirty="0"/>
          </a:p>
          <a:p>
            <a:r>
              <a:rPr kumimoji="1" lang="en-US" altLang="ja-JP" sz="2800" dirty="0"/>
              <a:t>project</a:t>
            </a:r>
            <a:r>
              <a:rPr kumimoji="1" lang="ja-JP" altLang="en-US" sz="2800" dirty="0"/>
              <a:t>ディレクトリへ移動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D5AA3-36AB-44CD-8567-2A6184EBF846}"/>
              </a:ext>
            </a:extLst>
          </p:cNvPr>
          <p:cNvSpPr txBox="1"/>
          <p:nvPr/>
        </p:nvSpPr>
        <p:spPr>
          <a:xfrm>
            <a:off x="539552" y="3645024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git init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Initialized empty Git repository in C:/path/to/project/.git/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7E9AA1-376A-4868-8BEC-95820A4A2139}"/>
              </a:ext>
            </a:extLst>
          </p:cNvPr>
          <p:cNvSpPr txBox="1"/>
          <p:nvPr/>
        </p:nvSpPr>
        <p:spPr>
          <a:xfrm>
            <a:off x="611560" y="3140968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カレントディレクトリを</a:t>
            </a:r>
            <a:r>
              <a:rPr lang="en-US" altLang="ja-JP" dirty="0"/>
              <a:t>Git</a:t>
            </a:r>
            <a:r>
              <a:rPr lang="ja-JP" altLang="en-US" dirty="0"/>
              <a:t>リポジトリとして初期化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2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5EBD31-8A5E-4144-AC40-A6E4F51C1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最初のコミット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F7FA10-BA5A-4D13-8E75-75A7EF4E56B4}"/>
              </a:ext>
            </a:extLst>
          </p:cNvPr>
          <p:cNvSpPr txBox="1"/>
          <p:nvPr/>
        </p:nvSpPr>
        <p:spPr>
          <a:xfrm>
            <a:off x="539552" y="1772816"/>
            <a:ext cx="5688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</a:t>
            </a:r>
            <a:r>
              <a:rPr lang="en-US" altLang="ja-JP" sz="2800" dirty="0">
                <a:latin typeface="Consolas" panose="020B0609020204030204" pitchFamily="49" charset="0"/>
              </a:rPr>
              <a:t> echo “Hello” &gt; README.md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git add README.md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1EE1EC-48FA-4CE2-B2EA-1EC00DE0F959}"/>
              </a:ext>
            </a:extLst>
          </p:cNvPr>
          <p:cNvSpPr txBox="1"/>
          <p:nvPr/>
        </p:nvSpPr>
        <p:spPr>
          <a:xfrm>
            <a:off x="323528" y="119675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新しいファイルを作成し、インデックスに登録する</a:t>
            </a:r>
            <a:endParaRPr kumimoji="1" lang="ja-JP" altLang="en-US" sz="2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C0476A4-11DE-439E-9491-D028AE1C1D1D}"/>
              </a:ext>
            </a:extLst>
          </p:cNvPr>
          <p:cNvGrpSpPr/>
          <p:nvPr/>
        </p:nvGrpSpPr>
        <p:grpSpPr>
          <a:xfrm>
            <a:off x="3563888" y="3429000"/>
            <a:ext cx="764145" cy="639971"/>
            <a:chOff x="1446791" y="3284984"/>
            <a:chExt cx="764145" cy="639971"/>
          </a:xfrm>
        </p:grpSpPr>
        <p:pic>
          <p:nvPicPr>
            <p:cNvPr id="7" name="Picture 2" descr="フォルダのイラスト">
              <a:extLst>
                <a:ext uri="{FF2B5EF4-FFF2-40B4-BE49-F238E27FC236}">
                  <a16:creationId xmlns:a16="http://schemas.microsoft.com/office/drawing/2014/main" id="{E9BB0278-6A9A-48E7-B688-4FA5858F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791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036E93C-808A-495E-9B33-E7196E66A8F7}"/>
                </a:ext>
              </a:extLst>
            </p:cNvPr>
            <p:cNvSpPr txBox="1"/>
            <p:nvPr/>
          </p:nvSpPr>
          <p:spPr>
            <a:xfrm>
              <a:off x="1475656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Home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7BCA618-7B98-495A-9C93-C53EA8993ABD}"/>
              </a:ext>
            </a:extLst>
          </p:cNvPr>
          <p:cNvGrpSpPr/>
          <p:nvPr/>
        </p:nvGrpSpPr>
        <p:grpSpPr>
          <a:xfrm>
            <a:off x="3563888" y="4293096"/>
            <a:ext cx="764145" cy="639971"/>
            <a:chOff x="2555776" y="3284984"/>
            <a:chExt cx="764145" cy="639971"/>
          </a:xfrm>
        </p:grpSpPr>
        <p:pic>
          <p:nvPicPr>
            <p:cNvPr id="9" name="Picture 2" descr="フォルダのイラスト">
              <a:extLst>
                <a:ext uri="{FF2B5EF4-FFF2-40B4-BE49-F238E27FC236}">
                  <a16:creationId xmlns:a16="http://schemas.microsoft.com/office/drawing/2014/main" id="{FF9BA130-B98A-43B8-AF48-A0D3982D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8D7994-9360-4F82-87DA-2549CEA2FA80}"/>
                </a:ext>
              </a:extLst>
            </p:cNvPr>
            <p:cNvSpPr txBox="1"/>
            <p:nvPr/>
          </p:nvSpPr>
          <p:spPr>
            <a:xfrm>
              <a:off x="2555776" y="3501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Project</a:t>
              </a:r>
              <a:endParaRPr kumimoji="1" lang="ja-JP" altLang="en-US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A91F63D-87C8-49B6-99C2-602BBE91B10D}"/>
              </a:ext>
            </a:extLst>
          </p:cNvPr>
          <p:cNvGrpSpPr/>
          <p:nvPr/>
        </p:nvGrpSpPr>
        <p:grpSpPr>
          <a:xfrm>
            <a:off x="3563888" y="5157192"/>
            <a:ext cx="764145" cy="639971"/>
            <a:chOff x="3563888" y="3284984"/>
            <a:chExt cx="764145" cy="639971"/>
          </a:xfrm>
        </p:grpSpPr>
        <p:pic>
          <p:nvPicPr>
            <p:cNvPr id="12" name="Picture 2" descr="フォルダのイラスト">
              <a:extLst>
                <a:ext uri="{FF2B5EF4-FFF2-40B4-BE49-F238E27FC236}">
                  <a16:creationId xmlns:a16="http://schemas.microsoft.com/office/drawing/2014/main" id="{E81CD853-3B69-4953-AF89-430166F71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750073E-8E17-4E15-9EFE-8EDD097D8047}"/>
                </a:ext>
              </a:extLst>
            </p:cNvPr>
            <p:cNvSpPr txBox="1"/>
            <p:nvPr/>
          </p:nvSpPr>
          <p:spPr>
            <a:xfrm>
              <a:off x="3563888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1E62CE2-A70F-45FD-B050-BF6BA06B9E7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945961" y="4068971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75F270-DAE8-4D26-A42C-6A8A54B482E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945961" y="4933067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ECB73045-BFF1-427E-BE95-1F62767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C36777-013C-4427-B9D0-B6110B834637}"/>
              </a:ext>
            </a:extLst>
          </p:cNvPr>
          <p:cNvSpPr txBox="1"/>
          <p:nvPr/>
        </p:nvSpPr>
        <p:spPr>
          <a:xfrm>
            <a:off x="4427984" y="5805264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README.md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C8BD163-C5EC-49D6-A644-038E1726528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4322438" y="4556590"/>
            <a:ext cx="224125" cy="9770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40F771-FBFC-48BD-949C-FCAA84A52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04FF0-AC9C-401B-BD73-C1B201BAC89A}"/>
              </a:ext>
            </a:extLst>
          </p:cNvPr>
          <p:cNvSpPr txBox="1"/>
          <p:nvPr/>
        </p:nvSpPr>
        <p:spPr>
          <a:xfrm>
            <a:off x="467544" y="1268760"/>
            <a:ext cx="763284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status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On branch main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No commits yet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Changes to be committed: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ja-JP" sz="2000" dirty="0" err="1">
                <a:latin typeface="Consolas" panose="020B0609020204030204" pitchFamily="49" charset="0"/>
              </a:rPr>
              <a:t>unstage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      new file:   README.md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F82DAA-A4FD-46E3-9866-79BAE7A83C0F}"/>
              </a:ext>
            </a:extLst>
          </p:cNvPr>
          <p:cNvSpPr txBox="1"/>
          <p:nvPr/>
        </p:nvSpPr>
        <p:spPr>
          <a:xfrm>
            <a:off x="539552" y="4725144"/>
            <a:ext cx="769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現在のカレントブランチは</a:t>
            </a:r>
            <a:r>
              <a:rPr kumimoji="1" lang="en-US" altLang="ja-JP" sz="2000" dirty="0"/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まだ歴史はない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現在コミットした場合に反映される修正は</a:t>
            </a:r>
            <a:r>
              <a:rPr kumimoji="1" lang="en-US" altLang="ja-JP" sz="2000" dirty="0"/>
              <a:t>README.md</a:t>
            </a:r>
            <a:r>
              <a:rPr kumimoji="1" lang="ja-JP" altLang="en-US" sz="2000" dirty="0"/>
              <a:t>の追加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4883EA-EA7C-4DE9-A6BC-C97D92246360}"/>
              </a:ext>
            </a:extLst>
          </p:cNvPr>
          <p:cNvSpPr txBox="1"/>
          <p:nvPr/>
        </p:nvSpPr>
        <p:spPr>
          <a:xfrm>
            <a:off x="251520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以下のようなことが書いてある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C8D9-3AF2-49D6-8182-12A29AFC8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169EA2-3684-4CA1-AFD0-286FA4C93D5A}"/>
              </a:ext>
            </a:extLst>
          </p:cNvPr>
          <p:cNvSpPr txBox="1"/>
          <p:nvPr/>
        </p:nvSpPr>
        <p:spPr>
          <a:xfrm>
            <a:off x="539552" y="1052736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commit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541708-102C-444D-B56A-35444B751D01}"/>
              </a:ext>
            </a:extLst>
          </p:cNvPr>
          <p:cNvSpPr txBox="1"/>
          <p:nvPr/>
        </p:nvSpPr>
        <p:spPr>
          <a:xfrm>
            <a:off x="683568" y="1772816"/>
            <a:ext cx="696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デフォルトエディタ</a:t>
            </a:r>
            <a:r>
              <a:rPr lang="en-US" altLang="ja-JP" dirty="0"/>
              <a:t>(Vim)</a:t>
            </a:r>
            <a:r>
              <a:rPr lang="ja-JP" altLang="en-US" dirty="0"/>
              <a:t>が開いて、以下のような画面が出てくる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742FB-52E3-4ABF-98B6-77A70BFC4FFB}"/>
              </a:ext>
            </a:extLst>
          </p:cNvPr>
          <p:cNvSpPr txBox="1"/>
          <p:nvPr/>
        </p:nvSpPr>
        <p:spPr>
          <a:xfrm>
            <a:off x="467544" y="2492896"/>
            <a:ext cx="8064896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# Please enter the commit message for your changes. Lines starting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with '#' will be ignored, and an empty message aborts the commit.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On branch main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Initial commit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Changes to be committed: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      new file:   README.md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DF093-348F-45BD-9A64-0C02B0E967BA}"/>
              </a:ext>
            </a:extLst>
          </p:cNvPr>
          <p:cNvSpPr txBox="1"/>
          <p:nvPr/>
        </p:nvSpPr>
        <p:spPr>
          <a:xfrm>
            <a:off x="899592" y="5301208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コミットメッセージを書け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行頭に「</a:t>
            </a:r>
            <a:r>
              <a:rPr lang="en-US" altLang="ja-JP" sz="2400" dirty="0"/>
              <a:t>#</a:t>
            </a:r>
            <a:r>
              <a:rPr lang="ja-JP" altLang="en-US" sz="2400" dirty="0"/>
              <a:t>」がある行は無視される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空メッセージならコミットを中断する</a:t>
            </a:r>
          </a:p>
        </p:txBody>
      </p:sp>
    </p:spTree>
    <p:extLst>
      <p:ext uri="{BB962C8B-B14F-4D97-AF65-F5344CB8AC3E}">
        <p14:creationId xmlns:p14="http://schemas.microsoft.com/office/powerpoint/2010/main" val="35518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BDAE44-4D34-439F-9BE6-F5B9748E6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最初のコミット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4B429-C4C6-4C0D-B727-B9377C746DD9}"/>
              </a:ext>
            </a:extLst>
          </p:cNvPr>
          <p:cNvSpPr txBox="1"/>
          <p:nvPr/>
        </p:nvSpPr>
        <p:spPr>
          <a:xfrm>
            <a:off x="251520" y="1556792"/>
            <a:ext cx="74911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$ git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[main (</a:t>
            </a:r>
            <a:r>
              <a:rPr kumimoji="1"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root-commit</a:t>
            </a:r>
            <a:r>
              <a:rPr kumimoji="1" lang="en-US" altLang="ja-JP" sz="2400" dirty="0">
                <a:latin typeface="Consolas" panose="020B0609020204030204" pitchFamily="49" charset="0"/>
              </a:rPr>
              <a:t>) 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en-US" altLang="ja-JP" sz="2400" dirty="0">
                <a:latin typeface="Consolas" panose="020B0609020204030204" pitchFamily="49" charset="0"/>
              </a:rPr>
              <a:t>] initial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create mode 100644 README.md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A71161-328E-48CA-AEAB-C95123A3F9AB}"/>
              </a:ext>
            </a:extLst>
          </p:cNvPr>
          <p:cNvSpPr txBox="1"/>
          <p:nvPr/>
        </p:nvSpPr>
        <p:spPr>
          <a:xfrm>
            <a:off x="179512" y="1052736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コミット終了後、以下のようなメッセージが表示される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2E222-54B7-4DA4-971A-924103FF87AC}"/>
              </a:ext>
            </a:extLst>
          </p:cNvPr>
          <p:cNvSpPr txBox="1"/>
          <p:nvPr/>
        </p:nvSpPr>
        <p:spPr>
          <a:xfrm>
            <a:off x="611560" y="3429000"/>
            <a:ext cx="7646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main</a:t>
            </a:r>
            <a:r>
              <a:rPr kumimoji="1" lang="ja-JP" altLang="en-US" sz="2400" dirty="0"/>
              <a:t>ブランチの最初のコミットである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rgbClr val="011893"/>
                </a:solidFill>
              </a:rPr>
              <a:t>root-commit</a:t>
            </a:r>
            <a:r>
              <a:rPr kumimoji="1"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コミットハッシュ</a:t>
            </a:r>
            <a:r>
              <a:rPr kumimoji="1" lang="ja-JP" altLang="en-US" sz="2400" dirty="0"/>
              <a:t>の先頭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桁が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ja-JP" altLang="en-US" sz="2400" dirty="0">
                <a:latin typeface="Consolas" panose="020B0609020204030204" pitchFamily="49" charset="0"/>
              </a:rPr>
              <a:t>である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F1A2F5-B9BD-4A5F-A951-6AC7936D0DE3}"/>
              </a:ext>
            </a:extLst>
          </p:cNvPr>
          <p:cNvSpPr txBox="1"/>
          <p:nvPr/>
        </p:nvSpPr>
        <p:spPr>
          <a:xfrm>
            <a:off x="251520" y="44371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コミットハッシュ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47FD72-985B-4E7D-9385-69AD8218A517}"/>
              </a:ext>
            </a:extLst>
          </p:cNvPr>
          <p:cNvSpPr txBox="1"/>
          <p:nvPr/>
        </p:nvSpPr>
        <p:spPr>
          <a:xfrm>
            <a:off x="611560" y="5013176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コミットに付与された一意な識別子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実体は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</a:t>
            </a:r>
            <a:r>
              <a:rPr lang="en-US" altLang="ja-JP" sz="2400" dirty="0"/>
              <a:t>(40</a:t>
            </a:r>
            <a:r>
              <a:rPr lang="ja-JP" altLang="en-US" sz="2400" dirty="0"/>
              <a:t>桁</a:t>
            </a:r>
            <a:r>
              <a:rPr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詳細は「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の仕組み」</a:t>
            </a:r>
            <a:r>
              <a:rPr lang="ja-JP" altLang="en-US" sz="2400" dirty="0"/>
              <a:t>にて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44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9B0627-8C37-4E88-898D-DF9EBEAD0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56613-2EA7-45CE-BD6E-B90BDA5EBF60}"/>
              </a:ext>
            </a:extLst>
          </p:cNvPr>
          <p:cNvSpPr txBox="1"/>
          <p:nvPr/>
        </p:nvSpPr>
        <p:spPr>
          <a:xfrm>
            <a:off x="179512" y="1052736"/>
            <a:ext cx="654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歴史が作られたので</a:t>
            </a:r>
            <a:r>
              <a:rPr lang="en-US" altLang="ja-JP" sz="2400" dirty="0"/>
              <a:t>git log</a:t>
            </a:r>
            <a:r>
              <a:rPr lang="ja-JP" altLang="en-US" sz="2400" dirty="0"/>
              <a:t>で履歴が参照できる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0B7B27-1E1F-4B0E-9CC6-9FEDBCB300DF}"/>
              </a:ext>
            </a:extLst>
          </p:cNvPr>
          <p:cNvSpPr txBox="1"/>
          <p:nvPr/>
        </p:nvSpPr>
        <p:spPr>
          <a:xfrm>
            <a:off x="467544" y="1844824"/>
            <a:ext cx="82809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&lt;hwatanabe@example.com&gt;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87263A-2C64-45DD-82F3-0C87F19B7674}"/>
              </a:ext>
            </a:extLst>
          </p:cNvPr>
          <p:cNvSpPr txBox="1"/>
          <p:nvPr/>
        </p:nvSpPr>
        <p:spPr>
          <a:xfrm>
            <a:off x="395536" y="4365104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9d8aab0というコミットハッシュのコミット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mainブランチがそのコミットを指している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カレントブランチはmainブランチ (HEAD -&gt;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著者とメールアドレスはH. Watanabe &lt;hwatanabe@example.com&gt;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コミットされた日付が2021年9月16日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コミットメッセージがinitial commit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FFCAD2-43A3-481A-B156-79AC82C6143F}"/>
              </a:ext>
            </a:extLst>
          </p:cNvPr>
          <p:cNvSpPr txBox="1"/>
          <p:nvPr/>
        </p:nvSpPr>
        <p:spPr>
          <a:xfrm>
            <a:off x="107504" y="37890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以下のような情報がわかる</a:t>
            </a:r>
          </a:p>
        </p:txBody>
      </p:sp>
    </p:spTree>
    <p:extLst>
      <p:ext uri="{BB962C8B-B14F-4D97-AF65-F5344CB8AC3E}">
        <p14:creationId xmlns:p14="http://schemas.microsoft.com/office/powerpoint/2010/main" val="340591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172-CB47-49B4-A229-85ED87255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ファイルを</a:t>
            </a:r>
            <a:r>
              <a:rPr kumimoji="1" lang="ja-JP" altLang="en-US" dirty="0"/>
              <a:t>修正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60BFA6-68C8-475E-81C7-B8B4BE8CFD98}"/>
              </a:ext>
            </a:extLst>
          </p:cNvPr>
          <p:cNvSpPr txBox="1"/>
          <p:nvPr/>
        </p:nvSpPr>
        <p:spPr>
          <a:xfrm>
            <a:off x="1835696" y="2204864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EEB034-FF7B-45DF-9A2B-86FE59819634}"/>
              </a:ext>
            </a:extLst>
          </p:cNvPr>
          <p:cNvSpPr txBox="1"/>
          <p:nvPr/>
        </p:nvSpPr>
        <p:spPr>
          <a:xfrm>
            <a:off x="323528" y="1052736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エディタで</a:t>
            </a:r>
            <a:r>
              <a:rPr kumimoji="1" lang="en-US" altLang="ja-JP" sz="2400" dirty="0"/>
              <a:t>test.txt</a:t>
            </a:r>
            <a:r>
              <a:rPr lang="ja-JP" altLang="en-US" sz="2400" dirty="0"/>
              <a:t>に、以下のような行を追加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239322-29EA-42F9-A93D-75A64C76FE86}"/>
              </a:ext>
            </a:extLst>
          </p:cNvPr>
          <p:cNvSpPr txBox="1"/>
          <p:nvPr/>
        </p:nvSpPr>
        <p:spPr>
          <a:xfrm>
            <a:off x="4644008" y="2060848"/>
            <a:ext cx="1584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Update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DF463C-A915-4EFA-9E35-5BDF704F93A1}"/>
              </a:ext>
            </a:extLst>
          </p:cNvPr>
          <p:cNvSpPr/>
          <p:nvPr/>
        </p:nvSpPr>
        <p:spPr>
          <a:xfrm>
            <a:off x="3779912" y="2204864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1E5985C-4AC9-4390-A289-1F4FADA94AB6}"/>
              </a:ext>
            </a:extLst>
          </p:cNvPr>
          <p:cNvCxnSpPr/>
          <p:nvPr/>
        </p:nvCxnSpPr>
        <p:spPr>
          <a:xfrm>
            <a:off x="3347864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AE64A3E-95E0-4955-B3BA-F5AEAAA6D1DB}"/>
              </a:ext>
            </a:extLst>
          </p:cNvPr>
          <p:cNvCxnSpPr/>
          <p:nvPr/>
        </p:nvCxnSpPr>
        <p:spPr>
          <a:xfrm>
            <a:off x="5292080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85BB162D-C213-43AD-BA60-167199A0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4773C51-E008-4B4E-9662-BCC343CE321A}"/>
              </a:ext>
            </a:extLst>
          </p:cNvPr>
          <p:cNvGrpSpPr/>
          <p:nvPr/>
        </p:nvGrpSpPr>
        <p:grpSpPr>
          <a:xfrm>
            <a:off x="1979712" y="544522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1 つの角を切り取った四角形 33">
              <a:extLst>
                <a:ext uri="{FF2B5EF4-FFF2-40B4-BE49-F238E27FC236}">
                  <a16:creationId xmlns:a16="http://schemas.microsoft.com/office/drawing/2014/main" id="{DE11863B-2887-457E-98D7-5E1D1A98C1D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5A3BD66-523B-4AB7-AB2B-D5BC8CFDF42F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04B261E-EE01-48FC-BFA4-211BD34B7692}"/>
              </a:ext>
            </a:extLst>
          </p:cNvPr>
          <p:cNvGrpSpPr/>
          <p:nvPr/>
        </p:nvGrpSpPr>
        <p:grpSpPr>
          <a:xfrm>
            <a:off x="3995936" y="5445224"/>
            <a:ext cx="432048" cy="540060"/>
            <a:chOff x="3851920" y="1268760"/>
            <a:chExt cx="2880320" cy="3600400"/>
          </a:xfrm>
        </p:grpSpPr>
        <p:sp>
          <p:nvSpPr>
            <p:cNvPr id="20" name="1 つの角を切り取った四角形 47">
              <a:extLst>
                <a:ext uri="{FF2B5EF4-FFF2-40B4-BE49-F238E27FC236}">
                  <a16:creationId xmlns:a16="http://schemas.microsoft.com/office/drawing/2014/main" id="{7ABC704C-4F79-4513-8CD3-18DE98D6479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7BCA107E-0B67-4CD9-BCBE-7AD2B8377FA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3CD69552-7AB7-4E42-AC72-7066A79D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FFDA31E-E4E9-404F-89B8-C1466E72A674}"/>
              </a:ext>
            </a:extLst>
          </p:cNvPr>
          <p:cNvGrpSpPr/>
          <p:nvPr/>
        </p:nvGrpSpPr>
        <p:grpSpPr>
          <a:xfrm>
            <a:off x="6041484" y="5445224"/>
            <a:ext cx="432048" cy="540060"/>
            <a:chOff x="3851920" y="1268760"/>
            <a:chExt cx="2880320" cy="3600400"/>
          </a:xfrm>
        </p:grpSpPr>
        <p:sp>
          <p:nvSpPr>
            <p:cNvPr id="24" name="1 つの角を切り取った四角形 47">
              <a:extLst>
                <a:ext uri="{FF2B5EF4-FFF2-40B4-BE49-F238E27FC236}">
                  <a16:creationId xmlns:a16="http://schemas.microsoft.com/office/drawing/2014/main" id="{D630850D-B33B-4522-A11B-E0EE3EE80E8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EF281F51-DA12-4245-85BE-814794EC862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35C4B0AC-C2AF-41E0-ACED-7DB656E8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68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84557D-B2A0-4A58-B4F9-5D3A77C0CEB2}"/>
              </a:ext>
            </a:extLst>
          </p:cNvPr>
          <p:cNvSpPr txBox="1"/>
          <p:nvPr/>
        </p:nvSpPr>
        <p:spPr>
          <a:xfrm>
            <a:off x="1187624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4322D9-0749-476E-8E24-0EC30A3A98E0}"/>
              </a:ext>
            </a:extLst>
          </p:cNvPr>
          <p:cNvSpPr txBox="1"/>
          <p:nvPr/>
        </p:nvSpPr>
        <p:spPr>
          <a:xfrm>
            <a:off x="3563888" y="422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4C4558-0211-4871-A4A5-4D781DED9919}"/>
              </a:ext>
            </a:extLst>
          </p:cNvPr>
          <p:cNvSpPr txBox="1"/>
          <p:nvPr/>
        </p:nvSpPr>
        <p:spPr>
          <a:xfrm>
            <a:off x="5609436" y="4221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634BEA-EEE8-4DD5-8015-B8E5841B83FB}"/>
              </a:ext>
            </a:extLst>
          </p:cNvPr>
          <p:cNvCxnSpPr/>
          <p:nvPr/>
        </p:nvCxnSpPr>
        <p:spPr>
          <a:xfrm>
            <a:off x="6257508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A6CD145-B86A-4233-8FF3-A09CEF15E1BC}"/>
              </a:ext>
            </a:extLst>
          </p:cNvPr>
          <p:cNvCxnSpPr/>
          <p:nvPr/>
        </p:nvCxnSpPr>
        <p:spPr>
          <a:xfrm>
            <a:off x="4211960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5E20895-811D-40B1-8E0C-AD76D4D9BA86}"/>
              </a:ext>
            </a:extLst>
          </p:cNvPr>
          <p:cNvCxnSpPr/>
          <p:nvPr/>
        </p:nvCxnSpPr>
        <p:spPr>
          <a:xfrm>
            <a:off x="2195736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7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E60737-AE0C-409F-84A2-B9C0C6E50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状態の表示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435471-764F-41D3-AC40-F335C7BBAD88}"/>
              </a:ext>
            </a:extLst>
          </p:cNvPr>
          <p:cNvSpPr txBox="1"/>
          <p:nvPr/>
        </p:nvSpPr>
        <p:spPr>
          <a:xfrm>
            <a:off x="251520" y="8367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status</a:t>
            </a:r>
            <a:r>
              <a:rPr kumimoji="1" lang="ja-JP" altLang="en-US" sz="2400" dirty="0"/>
              <a:t>で状態表示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947D6-E71E-4685-95AA-A036BFCFCDC7}"/>
              </a:ext>
            </a:extLst>
          </p:cNvPr>
          <p:cNvSpPr txBox="1"/>
          <p:nvPr/>
        </p:nvSpPr>
        <p:spPr>
          <a:xfrm>
            <a:off x="251520" y="1340768"/>
            <a:ext cx="815159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$ git status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On branch main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Changes not staged for commit: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     modified:   README.md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0D1074-2838-4A81-8250-72028892ED5F}"/>
              </a:ext>
            </a:extLst>
          </p:cNvPr>
          <p:cNvSpPr txBox="1"/>
          <p:nvPr/>
        </p:nvSpPr>
        <p:spPr>
          <a:xfrm>
            <a:off x="251520" y="3573016"/>
            <a:ext cx="8680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カレントブランチがmainであり(On branch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ステージされていない変更があり(Changes not staged for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その変更とは、README.mdが修正されたものである (modified: README.md)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コミットしたければ</a:t>
            </a:r>
            <a:r>
              <a:rPr lang="en-US" altLang="ja-JP" dirty="0"/>
              <a:t>git add</a:t>
            </a:r>
            <a:r>
              <a:rPr lang="ja-JP" altLang="en-US" dirty="0"/>
              <a:t>か</a:t>
            </a:r>
            <a:r>
              <a:rPr lang="en-US" altLang="ja-JP" dirty="0"/>
              <a:t>git commit –a</a:t>
            </a:r>
            <a:r>
              <a:rPr lang="ja-JP" altLang="en-US" dirty="0"/>
              <a:t>を使え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90B3A-E011-44FE-AA45-EA1E1D3F0C76}"/>
              </a:ext>
            </a:extLst>
          </p:cNvPr>
          <p:cNvSpPr txBox="1"/>
          <p:nvPr/>
        </p:nvSpPr>
        <p:spPr>
          <a:xfrm>
            <a:off x="251520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状態表示の簡略版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EE9326-48E9-4C22-BC07-806DF51A8238}"/>
              </a:ext>
            </a:extLst>
          </p:cNvPr>
          <p:cNvSpPr txBox="1"/>
          <p:nvPr/>
        </p:nvSpPr>
        <p:spPr>
          <a:xfrm>
            <a:off x="827584" y="5445224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dirty="0">
                <a:latin typeface="Consolas" panose="020B0609020204030204" pitchFamily="49" charset="0"/>
              </a:rPr>
              <a:t> README.md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21284-AF2C-438F-A6D8-C6822668DAB0}"/>
              </a:ext>
            </a:extLst>
          </p:cNvPr>
          <p:cNvSpPr txBox="1"/>
          <p:nvPr/>
        </p:nvSpPr>
        <p:spPr>
          <a:xfrm>
            <a:off x="1187624" y="623731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ワーキングツリーとインデックスに差異がある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342914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CD565B-97AB-4B85-8FA9-5E4058600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差分表示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626CE9-877A-4CF6-8540-597F7EFDB00E}"/>
              </a:ext>
            </a:extLst>
          </p:cNvPr>
          <p:cNvSpPr txBox="1"/>
          <p:nvPr/>
        </p:nvSpPr>
        <p:spPr>
          <a:xfrm>
            <a:off x="467544" y="1340768"/>
            <a:ext cx="74168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diff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--- a/README.md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+++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@@ -1 +1,2 @@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Hello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+Update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50692-BE6D-4886-8699-9F1253A2C99C}"/>
              </a:ext>
            </a:extLst>
          </p:cNvPr>
          <p:cNvSpPr txBox="1"/>
          <p:nvPr/>
        </p:nvSpPr>
        <p:spPr>
          <a:xfrm>
            <a:off x="755576" y="3789040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ワーキングツリーとインデックスを比較したら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README.mdに変更があり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ワーキングツリーには「Update」という行が追加されている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F5B26-0EBB-40BD-9588-E1EADA9CBC2F}"/>
              </a:ext>
            </a:extLst>
          </p:cNvPr>
          <p:cNvSpPr txBox="1"/>
          <p:nvPr/>
        </p:nvSpPr>
        <p:spPr>
          <a:xfrm>
            <a:off x="395536" y="908720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diff</a:t>
            </a:r>
            <a:r>
              <a:rPr kumimoji="1" lang="ja-JP" altLang="en-US" dirty="0"/>
              <a:t>で差分を表示できる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59BF747-9E25-4ACA-9DF3-73BD235BE030}"/>
              </a:ext>
            </a:extLst>
          </p:cNvPr>
          <p:cNvCxnSpPr/>
          <p:nvPr/>
        </p:nvCxnSpPr>
        <p:spPr>
          <a:xfrm>
            <a:off x="2699792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9F9B724-3B4F-48BD-9E39-247EA4E4951E}"/>
              </a:ext>
            </a:extLst>
          </p:cNvPr>
          <p:cNvCxnSpPr/>
          <p:nvPr/>
        </p:nvCxnSpPr>
        <p:spPr>
          <a:xfrm>
            <a:off x="4644008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DF524C2B-D976-4609-95D1-0E566BFD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240DA82-24CE-4077-BE2C-268D8C8D8989}"/>
              </a:ext>
            </a:extLst>
          </p:cNvPr>
          <p:cNvGrpSpPr/>
          <p:nvPr/>
        </p:nvGrpSpPr>
        <p:grpSpPr>
          <a:xfrm>
            <a:off x="1331640" y="616530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33">
              <a:extLst>
                <a:ext uri="{FF2B5EF4-FFF2-40B4-BE49-F238E27FC236}">
                  <a16:creationId xmlns:a16="http://schemas.microsoft.com/office/drawing/2014/main" id="{CCF52D17-3C8C-4E1C-BB77-C555D8C26B91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184E29AA-50F8-4250-8CE8-DA8DC414F0D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9ADD70F-8FAD-4CD5-A372-BD92887A1FC8}"/>
              </a:ext>
            </a:extLst>
          </p:cNvPr>
          <p:cNvGrpSpPr/>
          <p:nvPr/>
        </p:nvGrpSpPr>
        <p:grpSpPr>
          <a:xfrm>
            <a:off x="3347864" y="6165304"/>
            <a:ext cx="432048" cy="540060"/>
            <a:chOff x="3851920" y="1268760"/>
            <a:chExt cx="2880320" cy="3600400"/>
          </a:xfrm>
        </p:grpSpPr>
        <p:sp>
          <p:nvSpPr>
            <p:cNvPr id="44" name="1 つの角を切り取った四角形 47">
              <a:extLst>
                <a:ext uri="{FF2B5EF4-FFF2-40B4-BE49-F238E27FC236}">
                  <a16:creationId xmlns:a16="http://schemas.microsoft.com/office/drawing/2014/main" id="{0D841DD2-A5AB-4249-9AA9-8A3D2E321E4B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7C01D81-4A53-48A3-8326-D8FA087B321B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6" name="Picture 2" descr="フォルダのイラスト">
            <a:extLst>
              <a:ext uri="{FF2B5EF4-FFF2-40B4-BE49-F238E27FC236}">
                <a16:creationId xmlns:a16="http://schemas.microsoft.com/office/drawing/2014/main" id="{C61F0F13-FE7D-489D-B4DF-115907C9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0345715-602A-4131-9594-500956650A1D}"/>
              </a:ext>
            </a:extLst>
          </p:cNvPr>
          <p:cNvGrpSpPr/>
          <p:nvPr/>
        </p:nvGrpSpPr>
        <p:grpSpPr>
          <a:xfrm>
            <a:off x="5393412" y="6165304"/>
            <a:ext cx="432048" cy="540060"/>
            <a:chOff x="3851920" y="1268760"/>
            <a:chExt cx="2880320" cy="3600400"/>
          </a:xfrm>
        </p:grpSpPr>
        <p:sp>
          <p:nvSpPr>
            <p:cNvPr id="48" name="1 つの角を切り取った四角形 47">
              <a:extLst>
                <a:ext uri="{FF2B5EF4-FFF2-40B4-BE49-F238E27FC236}">
                  <a16:creationId xmlns:a16="http://schemas.microsoft.com/office/drawing/2014/main" id="{B714D5E9-8712-41FF-9756-587365B624C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21B412AA-F08A-4270-92F8-B57BCC48B61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Picture 2" descr="フォルダのイラスト">
            <a:extLst>
              <a:ext uri="{FF2B5EF4-FFF2-40B4-BE49-F238E27FC236}">
                <a16:creationId xmlns:a16="http://schemas.microsoft.com/office/drawing/2014/main" id="{1ED57578-04A0-4621-81AA-A40173C3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96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1BB1354-5AA8-4EBE-9A1A-E041CFCD69AA}"/>
              </a:ext>
            </a:extLst>
          </p:cNvPr>
          <p:cNvSpPr txBox="1"/>
          <p:nvPr/>
        </p:nvSpPr>
        <p:spPr>
          <a:xfrm>
            <a:off x="53955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0D7528A-6F8C-4517-B76E-0FF82E5A917C}"/>
              </a:ext>
            </a:extLst>
          </p:cNvPr>
          <p:cNvSpPr txBox="1"/>
          <p:nvPr/>
        </p:nvSpPr>
        <p:spPr>
          <a:xfrm>
            <a:off x="2915816" y="4941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F88E57-7A15-46C4-AD7F-B46ED9CA7738}"/>
              </a:ext>
            </a:extLst>
          </p:cNvPr>
          <p:cNvSpPr txBox="1"/>
          <p:nvPr/>
        </p:nvSpPr>
        <p:spPr>
          <a:xfrm>
            <a:off x="4961364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0E0A52B-B3A9-4BA9-85D2-E367B13ED303}"/>
              </a:ext>
            </a:extLst>
          </p:cNvPr>
          <p:cNvCxnSpPr/>
          <p:nvPr/>
        </p:nvCxnSpPr>
        <p:spPr>
          <a:xfrm>
            <a:off x="5609436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6A5EE25-BA52-4238-9CFA-10067F490C55}"/>
              </a:ext>
            </a:extLst>
          </p:cNvPr>
          <p:cNvCxnSpPr/>
          <p:nvPr/>
        </p:nvCxnSpPr>
        <p:spPr>
          <a:xfrm>
            <a:off x="3563888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A60777E-C126-4919-87D4-0934381503F9}"/>
              </a:ext>
            </a:extLst>
          </p:cNvPr>
          <p:cNvCxnSpPr/>
          <p:nvPr/>
        </p:nvCxnSpPr>
        <p:spPr>
          <a:xfrm>
            <a:off x="1547664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84412165-6648-4C20-AACC-7E0DFE18A933}"/>
              </a:ext>
            </a:extLst>
          </p:cNvPr>
          <p:cNvSpPr/>
          <p:nvPr/>
        </p:nvSpPr>
        <p:spPr>
          <a:xfrm>
            <a:off x="2123728" y="6309320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90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04E4D4-70E7-4529-8DB9-5F625ED56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ステージング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79C7C-2628-40FC-96F0-52527BC306E5}"/>
              </a:ext>
            </a:extLst>
          </p:cNvPr>
          <p:cNvSpPr txBox="1"/>
          <p:nvPr/>
        </p:nvSpPr>
        <p:spPr>
          <a:xfrm>
            <a:off x="899592" y="1628800"/>
            <a:ext cx="44903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add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diff –cached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--- a/README.md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+++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@@ -1 +1,2 @@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Hello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+Update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D46AA1-AF75-4544-9360-EA9B518C054F}"/>
              </a:ext>
            </a:extLst>
          </p:cNvPr>
          <p:cNvSpPr txBox="1"/>
          <p:nvPr/>
        </p:nvSpPr>
        <p:spPr>
          <a:xfrm>
            <a:off x="395536" y="105273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インデックスに登録してから差分表示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2E764D-2B58-47C3-A043-082D2163068E}"/>
              </a:ext>
            </a:extLst>
          </p:cNvPr>
          <p:cNvCxnSpPr/>
          <p:nvPr/>
        </p:nvCxnSpPr>
        <p:spPr>
          <a:xfrm>
            <a:off x="2987824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584CA45-EE04-4AA1-A77C-594A5CCB8A63}"/>
              </a:ext>
            </a:extLst>
          </p:cNvPr>
          <p:cNvCxnSpPr/>
          <p:nvPr/>
        </p:nvCxnSpPr>
        <p:spPr>
          <a:xfrm>
            <a:off x="4932040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A8CBD790-4A4C-48FD-B46B-24230B47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CBFDE6-9273-4621-9401-F93AC4C0C8EC}"/>
              </a:ext>
            </a:extLst>
          </p:cNvPr>
          <p:cNvGrpSpPr/>
          <p:nvPr/>
        </p:nvGrpSpPr>
        <p:grpSpPr>
          <a:xfrm>
            <a:off x="1619672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1 つの角を切り取った四角形 33">
              <a:extLst>
                <a:ext uri="{FF2B5EF4-FFF2-40B4-BE49-F238E27FC236}">
                  <a16:creationId xmlns:a16="http://schemas.microsoft.com/office/drawing/2014/main" id="{5E2E3C97-B897-4587-9362-FF1808EE8D3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28968813-7A8C-47AD-AC2B-A87BFA98967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Picture 2" descr="フォルダのイラスト">
            <a:extLst>
              <a:ext uri="{FF2B5EF4-FFF2-40B4-BE49-F238E27FC236}">
                <a16:creationId xmlns:a16="http://schemas.microsoft.com/office/drawing/2014/main" id="{CADFC26C-5061-4CA8-9494-48893089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E25D22-A269-4EAE-ACAD-080B65073275}"/>
              </a:ext>
            </a:extLst>
          </p:cNvPr>
          <p:cNvGrpSpPr/>
          <p:nvPr/>
        </p:nvGrpSpPr>
        <p:grpSpPr>
          <a:xfrm>
            <a:off x="5681444" y="5733256"/>
            <a:ext cx="432048" cy="54006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CBAFB6EA-C024-4EA8-AD2A-D5911BDE092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19CAD44-2F95-4C42-86DB-0556314783C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0B6F8434-CA0A-45B1-A291-331BFD88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8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A69E3F-6401-4C6A-BCB2-C0DFE02B7581}"/>
              </a:ext>
            </a:extLst>
          </p:cNvPr>
          <p:cNvSpPr txBox="1"/>
          <p:nvPr/>
        </p:nvSpPr>
        <p:spPr>
          <a:xfrm>
            <a:off x="827584" y="4509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87F039-4AEB-4542-9832-DBDA44DF1158}"/>
              </a:ext>
            </a:extLst>
          </p:cNvPr>
          <p:cNvSpPr txBox="1"/>
          <p:nvPr/>
        </p:nvSpPr>
        <p:spPr>
          <a:xfrm>
            <a:off x="3203848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C8E42-2FC9-4918-B873-EF2097FB9385}"/>
              </a:ext>
            </a:extLst>
          </p:cNvPr>
          <p:cNvSpPr txBox="1"/>
          <p:nvPr/>
        </p:nvSpPr>
        <p:spPr>
          <a:xfrm>
            <a:off x="5249396" y="4509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EE282F9-F985-484A-A10D-DFDF396D8D0A}"/>
              </a:ext>
            </a:extLst>
          </p:cNvPr>
          <p:cNvCxnSpPr/>
          <p:nvPr/>
        </p:nvCxnSpPr>
        <p:spPr>
          <a:xfrm>
            <a:off x="5897468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DEC55E1-E702-4C8E-BE2B-FDA293D5AE18}"/>
              </a:ext>
            </a:extLst>
          </p:cNvPr>
          <p:cNvCxnSpPr/>
          <p:nvPr/>
        </p:nvCxnSpPr>
        <p:spPr>
          <a:xfrm>
            <a:off x="3851920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77C2F73-19CC-4292-8D2B-69F765E61B3F}"/>
              </a:ext>
            </a:extLst>
          </p:cNvPr>
          <p:cNvCxnSpPr/>
          <p:nvPr/>
        </p:nvCxnSpPr>
        <p:spPr>
          <a:xfrm>
            <a:off x="1835696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左右 24">
            <a:extLst>
              <a:ext uri="{FF2B5EF4-FFF2-40B4-BE49-F238E27FC236}">
                <a16:creationId xmlns:a16="http://schemas.microsoft.com/office/drawing/2014/main" id="{09F5A544-7EFC-45D9-89E0-A255055D9441}"/>
              </a:ext>
            </a:extLst>
          </p:cNvPr>
          <p:cNvSpPr/>
          <p:nvPr/>
        </p:nvSpPr>
        <p:spPr>
          <a:xfrm>
            <a:off x="4355976" y="5805264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9F27E2F-5775-4BF7-8804-ED138747A29C}"/>
              </a:ext>
            </a:extLst>
          </p:cNvPr>
          <p:cNvGrpSpPr/>
          <p:nvPr/>
        </p:nvGrpSpPr>
        <p:grpSpPr>
          <a:xfrm>
            <a:off x="3635896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1 つの角を切り取った四角形 33">
              <a:extLst>
                <a:ext uri="{FF2B5EF4-FFF2-40B4-BE49-F238E27FC236}">
                  <a16:creationId xmlns:a16="http://schemas.microsoft.com/office/drawing/2014/main" id="{839E1A19-52F9-41B5-BFA0-BA7FB65F0D17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EDEC354-37B4-4759-93EA-13E819E20C48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1DF4F84-1B43-424E-B6DC-187FCA0326E3}"/>
              </a:ext>
            </a:extLst>
          </p:cNvPr>
          <p:cNvSpPr/>
          <p:nvPr/>
        </p:nvSpPr>
        <p:spPr>
          <a:xfrm>
            <a:off x="2699792" y="5733256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F43DC4-B181-43E8-AF49-EC944C4B13E7}"/>
              </a:ext>
            </a:extLst>
          </p:cNvPr>
          <p:cNvSpPr txBox="1"/>
          <p:nvPr/>
        </p:nvSpPr>
        <p:spPr>
          <a:xfrm>
            <a:off x="2411760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add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D02BB4-B213-4AB6-80C1-488A29A8CF1D}"/>
              </a:ext>
            </a:extLst>
          </p:cNvPr>
          <p:cNvSpPr txBox="1"/>
          <p:nvPr/>
        </p:nvSpPr>
        <p:spPr>
          <a:xfrm>
            <a:off x="4139952" y="630932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diff --cached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48478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での一連の操作を概観する</a:t>
            </a:r>
            <a:endParaRPr lang="en-US" altLang="ja-JP" sz="3200" dirty="0"/>
          </a:p>
          <a:p>
            <a:r>
              <a:rPr lang="ja-JP" altLang="en-US" sz="3200" dirty="0"/>
              <a:t>基本的なコマンドを覚える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メッセージの読み方を覚える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AD0AA0-7DFD-49B8-82AF-2F7483C86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BD707-C1A5-4D94-A4F8-71A0F15FA9C7}"/>
              </a:ext>
            </a:extLst>
          </p:cNvPr>
          <p:cNvSpPr txBox="1"/>
          <p:nvPr/>
        </p:nvSpPr>
        <p:spPr>
          <a:xfrm>
            <a:off x="539552" y="1772816"/>
            <a:ext cx="5904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$ git status</a:t>
            </a:r>
          </a:p>
          <a:p>
            <a:r>
              <a:rPr lang="ja-JP" altLang="en-US" dirty="0"/>
              <a:t>On branch main</a:t>
            </a:r>
          </a:p>
          <a:p>
            <a:r>
              <a:rPr lang="ja-JP" altLang="en-US" dirty="0"/>
              <a:t>Changes to be committed:</a:t>
            </a:r>
          </a:p>
          <a:p>
            <a:r>
              <a:rPr lang="ja-JP" altLang="en-US" dirty="0"/>
              <a:t>  (use "git restore --staged &lt;file&gt;..." to unstage)</a:t>
            </a:r>
          </a:p>
          <a:p>
            <a:r>
              <a:rPr lang="ja-JP" altLang="en-US" dirty="0"/>
              <a:t>        modified:   README.md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A7CED-A0AA-4D37-820D-BDC31C2F3710}"/>
              </a:ext>
            </a:extLst>
          </p:cNvPr>
          <p:cNvSpPr txBox="1"/>
          <p:nvPr/>
        </p:nvSpPr>
        <p:spPr>
          <a:xfrm>
            <a:off x="395536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状態を表示する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8093A4-1CD2-4A96-8749-7E5FF1C23B19}"/>
              </a:ext>
            </a:extLst>
          </p:cNvPr>
          <p:cNvSpPr txBox="1"/>
          <p:nvPr/>
        </p:nvSpPr>
        <p:spPr>
          <a:xfrm>
            <a:off x="611560" y="3429000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24292F"/>
                </a:solidFill>
                <a:latin typeface="-apple-system"/>
              </a:rPr>
              <a:t>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not staged for commit: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」→「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to be committed: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</a:t>
            </a:r>
            <a:endParaRPr lang="en-US" altLang="ja-JP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ステージングを取り消すなら</a:t>
            </a:r>
            <a:r>
              <a:rPr lang="en-US" altLang="ja-JP" sz="2400" dirty="0"/>
              <a:t>git restore –staged </a:t>
            </a:r>
            <a:r>
              <a:rPr lang="ja-JP" altLang="en-US" sz="2400" dirty="0"/>
              <a:t>しろ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7E1324-EF3C-4538-B5E6-01D946AD3B74}"/>
              </a:ext>
            </a:extLst>
          </p:cNvPr>
          <p:cNvSpPr txBox="1"/>
          <p:nvPr/>
        </p:nvSpPr>
        <p:spPr>
          <a:xfrm>
            <a:off x="1619672" y="4941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975D8-27B7-4ACE-BBF6-0347D67CAEF6}"/>
              </a:ext>
            </a:extLst>
          </p:cNvPr>
          <p:cNvSpPr txBox="1"/>
          <p:nvPr/>
        </p:nvSpPr>
        <p:spPr>
          <a:xfrm>
            <a:off x="467544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状態表示の簡略版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1A88C-8E34-4E21-AA44-89433A3977D4}"/>
              </a:ext>
            </a:extLst>
          </p:cNvPr>
          <p:cNvSpPr txBox="1"/>
          <p:nvPr/>
        </p:nvSpPr>
        <p:spPr>
          <a:xfrm>
            <a:off x="755576" y="5445224"/>
            <a:ext cx="2084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status -s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kumimoji="1" lang="en-US" altLang="ja-JP" dirty="0">
                <a:latin typeface="Consolas" panose="020B0609020204030204" pitchFamily="49" charset="0"/>
              </a:rPr>
              <a:t> 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65820-4F56-447E-BAAA-63673514718C}"/>
              </a:ext>
            </a:extLst>
          </p:cNvPr>
          <p:cNvSpPr txBox="1"/>
          <p:nvPr/>
        </p:nvSpPr>
        <p:spPr>
          <a:xfrm>
            <a:off x="1187624" y="623731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r>
              <a:rPr lang="ja-JP" altLang="en-US" dirty="0"/>
              <a:t>とリポジトリ</a:t>
            </a:r>
            <a:r>
              <a:rPr kumimoji="1" lang="ja-JP" altLang="en-US" dirty="0"/>
              <a:t>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199099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FDF596-0F9A-4524-B7C5-62CCA8E25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修正をコミット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4724F-05E0-4AC0-BC86-EC07793DE958}"/>
              </a:ext>
            </a:extLst>
          </p:cNvPr>
          <p:cNvSpPr txBox="1"/>
          <p:nvPr/>
        </p:nvSpPr>
        <p:spPr>
          <a:xfrm>
            <a:off x="899592" y="1628800"/>
            <a:ext cx="46169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commit -m "updates README.md"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[main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r>
              <a:rPr kumimoji="1" lang="en-US" altLang="ja-JP" dirty="0">
                <a:latin typeface="Consolas" panose="020B0609020204030204" pitchFamily="49" charset="0"/>
              </a:rPr>
              <a:t>] updates 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1 file changed, 1 insertion(+)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65819C-F9B5-4793-BFA8-B5CB3C0B6BAF}"/>
              </a:ext>
            </a:extLst>
          </p:cNvPr>
          <p:cNvSpPr txBox="1"/>
          <p:nvPr/>
        </p:nvSpPr>
        <p:spPr>
          <a:xfrm>
            <a:off x="395536" y="11247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修正をコミットする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6EB246-B26B-492F-BF67-8159E4117D22}"/>
              </a:ext>
            </a:extLst>
          </p:cNvPr>
          <p:cNvSpPr txBox="1"/>
          <p:nvPr/>
        </p:nvSpPr>
        <p:spPr>
          <a:xfrm>
            <a:off x="323528" y="2780928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新たに</a:t>
            </a:r>
            <a:r>
              <a:rPr kumimoji="1" lang="en-US" altLang="ja-JP" dirty="0">
                <a:solidFill>
                  <a:srgbClr val="FF0000"/>
                </a:solidFill>
              </a:rPr>
              <a:t>a736d82</a:t>
            </a:r>
            <a:r>
              <a:rPr kumimoji="1" lang="ja-JP" altLang="en-US" dirty="0"/>
              <a:t>というコミットが作られ、歴史に追加された</a:t>
            </a:r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B500D93-E9BD-4223-89D6-A382CFFE50B3}"/>
              </a:ext>
            </a:extLst>
          </p:cNvPr>
          <p:cNvSpPr/>
          <p:nvPr/>
        </p:nvSpPr>
        <p:spPr>
          <a:xfrm>
            <a:off x="21957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E04A871-02A9-4C84-8896-FC2B2F2F5FF4}"/>
              </a:ext>
            </a:extLst>
          </p:cNvPr>
          <p:cNvSpPr/>
          <p:nvPr/>
        </p:nvSpPr>
        <p:spPr>
          <a:xfrm>
            <a:off x="176368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5E2369-6BAC-4999-89BD-4E006EA5A21A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339752" y="45811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4">
            <a:extLst>
              <a:ext uri="{FF2B5EF4-FFF2-40B4-BE49-F238E27FC236}">
                <a16:creationId xmlns:a16="http://schemas.microsoft.com/office/drawing/2014/main" id="{6C2745C8-6B50-41A5-AB29-D20229D8A5CD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1A7ACBF-23AE-4A4D-A097-AF4CC518A4C5}"/>
              </a:ext>
            </a:extLst>
          </p:cNvPr>
          <p:cNvSpPr/>
          <p:nvPr/>
        </p:nvSpPr>
        <p:spPr>
          <a:xfrm>
            <a:off x="514806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77947A3-7769-4BE0-8331-118FA2B4FE85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>
            <a:off x="572412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445B4763-0306-4C40-9D42-3CCFC3BBCC43}"/>
              </a:ext>
            </a:extLst>
          </p:cNvPr>
          <p:cNvSpPr/>
          <p:nvPr/>
        </p:nvSpPr>
        <p:spPr>
          <a:xfrm>
            <a:off x="4283968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36344F-48B7-4BC7-A4C8-79A31B8FF90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4572000" y="508518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83D11CD-A512-4312-84B9-BB6CAC5D46AC}"/>
              </a:ext>
            </a:extLst>
          </p:cNvPr>
          <p:cNvSpPr/>
          <p:nvPr/>
        </p:nvSpPr>
        <p:spPr>
          <a:xfrm>
            <a:off x="3419872" y="450912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E61738-6F91-4CE3-BB91-B4EBA474D0B8}"/>
              </a:ext>
            </a:extLst>
          </p:cNvPr>
          <p:cNvSpPr txBox="1"/>
          <p:nvPr/>
        </p:nvSpPr>
        <p:spPr>
          <a:xfrm>
            <a:off x="5220072" y="5373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8AC0A1-ED37-435A-81D5-F65EEFBBF452}"/>
              </a:ext>
            </a:extLst>
          </p:cNvPr>
          <p:cNvSpPr txBox="1"/>
          <p:nvPr/>
        </p:nvSpPr>
        <p:spPr>
          <a:xfrm>
            <a:off x="3851920" y="5373216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5C3F72-3391-4837-95E5-FEE5E7E9B657}"/>
              </a:ext>
            </a:extLst>
          </p:cNvPr>
          <p:cNvSpPr txBox="1"/>
          <p:nvPr/>
        </p:nvSpPr>
        <p:spPr>
          <a:xfrm>
            <a:off x="1763688" y="5363924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1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FFBC69-DEA6-412D-BD2F-F65D8BFB56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457719-3201-46A8-B7AF-C8B8B8D6CBFD}"/>
              </a:ext>
            </a:extLst>
          </p:cNvPr>
          <p:cNvSpPr txBox="1"/>
          <p:nvPr/>
        </p:nvSpPr>
        <p:spPr>
          <a:xfrm>
            <a:off x="467544" y="1052736"/>
            <a:ext cx="797463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a736d82251279f592a25e38503bb9130bac12481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19:13:34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updates README.md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FE5F6-2769-43A5-8E36-551097D3781C}"/>
              </a:ext>
            </a:extLst>
          </p:cNvPr>
          <p:cNvSpPr txBox="1"/>
          <p:nvPr/>
        </p:nvSpPr>
        <p:spPr>
          <a:xfrm>
            <a:off x="323528" y="46531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履歴の一行表示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3313A7-0222-4D41-8880-E0D6EAE8F0C9}"/>
              </a:ext>
            </a:extLst>
          </p:cNvPr>
          <p:cNvSpPr txBox="1"/>
          <p:nvPr/>
        </p:nvSpPr>
        <p:spPr>
          <a:xfrm>
            <a:off x="467544" y="5085184"/>
            <a:ext cx="66247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 --oneline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a736d82 (HEAD -&gt; main) updates 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9d8aab0 initial commit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E5D563-45F1-435D-B750-CFCA0D381342}"/>
              </a:ext>
            </a:extLst>
          </p:cNvPr>
          <p:cNvSpPr txBox="1"/>
          <p:nvPr/>
        </p:nvSpPr>
        <p:spPr>
          <a:xfrm>
            <a:off x="2411760" y="62373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二つコミットができている</a:t>
            </a:r>
          </a:p>
        </p:txBody>
      </p:sp>
    </p:spTree>
    <p:extLst>
      <p:ext uri="{BB962C8B-B14F-4D97-AF65-F5344CB8AC3E}">
        <p14:creationId xmlns:p14="http://schemas.microsoft.com/office/powerpoint/2010/main" val="410656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0A1058-6FD6-40CB-A1E9-EE81FB250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01F416-400C-4FCF-A8FE-AA22F0199387}"/>
              </a:ext>
            </a:extLst>
          </p:cNvPr>
          <p:cNvSpPr txBox="1"/>
          <p:nvPr/>
        </p:nvSpPr>
        <p:spPr>
          <a:xfrm>
            <a:off x="179512" y="119675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リポジトリを初期化し、ファイルをインデックスに登録し、最初のコミットをして、修正してさらにコミットをする、という一連の動作を確認した。</a:t>
            </a:r>
            <a:endParaRPr lang="en-US" altLang="ja-JP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ja-JP" sz="2000" dirty="0">
              <a:solidFill>
                <a:srgbClr val="24292F"/>
              </a:solidFill>
              <a:latin typeface="-apple-system"/>
            </a:endParaRPr>
          </a:p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その過程で以下のコマンドを使った。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C05780-F707-4B8F-B5B1-6D142D7B63F4}"/>
              </a:ext>
            </a:extLst>
          </p:cNvPr>
          <p:cNvSpPr txBox="1"/>
          <p:nvPr/>
        </p:nvSpPr>
        <p:spPr>
          <a:xfrm>
            <a:off x="395536" y="3140968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9F120-36B8-4682-8FBE-1D645433CB4A}"/>
              </a:ext>
            </a:extLst>
          </p:cNvPr>
          <p:cNvSpPr txBox="1"/>
          <p:nvPr/>
        </p:nvSpPr>
        <p:spPr>
          <a:xfrm>
            <a:off x="827584" y="573325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以下、それぞれのコマンドの詳細について説明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83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4F6892-0EC7-4A57-8815-AFD094192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init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5E0E9A-CE39-4404-AFCE-03F20B014A2A}"/>
              </a:ext>
            </a:extLst>
          </p:cNvPr>
          <p:cNvSpPr txBox="1"/>
          <p:nvPr/>
        </p:nvSpPr>
        <p:spPr>
          <a:xfrm>
            <a:off x="2051720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リポジトリを初期化する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0CEA52-071A-428F-9354-D87F0D8FBF76}"/>
              </a:ext>
            </a:extLst>
          </p:cNvPr>
          <p:cNvSpPr txBox="1"/>
          <p:nvPr/>
        </p:nvSpPr>
        <p:spPr>
          <a:xfrm>
            <a:off x="395536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8E775-75F8-4497-B0AC-4E3C064CA581}"/>
              </a:ext>
            </a:extLst>
          </p:cNvPr>
          <p:cNvSpPr txBox="1"/>
          <p:nvPr/>
        </p:nvSpPr>
        <p:spPr>
          <a:xfrm>
            <a:off x="1475656" y="2636912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カレントディレクトリを</a:t>
            </a:r>
            <a:r>
              <a:rPr lang="en-US" altLang="ja-JP" sz="2800" dirty="0"/>
              <a:t>Git</a:t>
            </a:r>
            <a:r>
              <a:rPr lang="ja-JP" altLang="en-US" sz="2800" dirty="0"/>
              <a:t>で初期化する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4D7F7-5D75-440E-B9AB-183486952A53}"/>
              </a:ext>
            </a:extLst>
          </p:cNvPr>
          <p:cNvSpPr txBox="1"/>
          <p:nvPr/>
        </p:nvSpPr>
        <p:spPr>
          <a:xfrm>
            <a:off x="323528" y="3356992"/>
            <a:ext cx="37337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56B72-A6EE-434E-BB61-8867CD6B4C13}"/>
              </a:ext>
            </a:extLst>
          </p:cNvPr>
          <p:cNvSpPr txBox="1"/>
          <p:nvPr/>
        </p:nvSpPr>
        <p:spPr>
          <a:xfrm>
            <a:off x="1475656" y="4005064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project</a:t>
            </a:r>
            <a:r>
              <a:rPr lang="ja-JP" altLang="en-US" sz="2800" dirty="0"/>
              <a:t>というディレクトリを作成し、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で初期化する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F96D7-D964-47D1-8828-0E7C3291A820}"/>
              </a:ext>
            </a:extLst>
          </p:cNvPr>
          <p:cNvSpPr txBox="1"/>
          <p:nvPr/>
        </p:nvSpPr>
        <p:spPr>
          <a:xfrm>
            <a:off x="323528" y="5229200"/>
            <a:ext cx="59025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--bare </a:t>
            </a:r>
            <a:r>
              <a:rPr lang="en-US" altLang="ja-JP" sz="2800" dirty="0" err="1">
                <a:latin typeface="Consolas" panose="020B0609020204030204" pitchFamily="49" charset="0"/>
              </a:rPr>
              <a:t>project.git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7D51BA-5461-419C-B803-018D665D23D5}"/>
              </a:ext>
            </a:extLst>
          </p:cNvPr>
          <p:cNvSpPr txBox="1"/>
          <p:nvPr/>
        </p:nvSpPr>
        <p:spPr>
          <a:xfrm>
            <a:off x="1475656" y="5877272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project.git</a:t>
            </a:r>
            <a:r>
              <a:rPr lang="ja-JP" altLang="en-US" sz="2800" dirty="0"/>
              <a:t>というベアリポジトリを作る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713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A09467-BEF1-491B-BA24-DA6BE6736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add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ECE05D-5857-46BF-B6F7-639811CF4968}"/>
              </a:ext>
            </a:extLst>
          </p:cNvPr>
          <p:cNvSpPr txBox="1"/>
          <p:nvPr/>
        </p:nvSpPr>
        <p:spPr>
          <a:xfrm>
            <a:off x="251520" y="1340768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add</a:t>
            </a:r>
            <a:r>
              <a:rPr kumimoji="1" lang="ja-JP" altLang="en-US" sz="2800" dirty="0"/>
              <a:t>には三つの役割がある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90319E-1307-41F0-B823-33E0A97C2BCA}"/>
              </a:ext>
            </a:extLst>
          </p:cNvPr>
          <p:cNvSpPr txBox="1"/>
          <p:nvPr/>
        </p:nvSpPr>
        <p:spPr>
          <a:xfrm>
            <a:off x="467544" y="1988840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リポジトリの管理下にないファイルを管理下に置く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リポジトリの管理下にあるファイルをステージングする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Gitに衝突の解消について教える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DDA3EA-B689-469A-B417-5944F6948AC6}"/>
              </a:ext>
            </a:extLst>
          </p:cNvPr>
          <p:cNvSpPr txBox="1"/>
          <p:nvPr/>
        </p:nvSpPr>
        <p:spPr>
          <a:xfrm>
            <a:off x="323528" y="350100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これらは全て</a:t>
            </a:r>
            <a:r>
              <a:rPr lang="ja-JP" altLang="en-US" sz="2800" dirty="0"/>
              <a:t>以下の動作をしている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E66324-61DE-40BA-BAA3-91BC407031C0}"/>
              </a:ext>
            </a:extLst>
          </p:cNvPr>
          <p:cNvSpPr txBox="1"/>
          <p:nvPr/>
        </p:nvSpPr>
        <p:spPr>
          <a:xfrm>
            <a:off x="467544" y="4221088"/>
            <a:ext cx="7632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ワーキングツリーにあるファイルをインデックスに登録する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DA4984-A547-4A36-9C12-CE8108C72342}"/>
              </a:ext>
            </a:extLst>
          </p:cNvPr>
          <p:cNvSpPr txBox="1"/>
          <p:nvPr/>
        </p:nvSpPr>
        <p:spPr>
          <a:xfrm>
            <a:off x="179512" y="537321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lang="ja-JP" altLang="en-US" sz="2400" dirty="0"/>
              <a:t>コミットされたとき、インデックスに登録されたスナップショットが歴史に登録される」と覚えておく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C1376C-B1A6-4D69-84B5-236B60F64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commit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E68FA-0183-4573-AD86-0D220B690EDE}"/>
              </a:ext>
            </a:extLst>
          </p:cNvPr>
          <p:cNvSpPr txBox="1"/>
          <p:nvPr/>
        </p:nvSpPr>
        <p:spPr>
          <a:xfrm>
            <a:off x="251520" y="134076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インデックスに登録されたスナップショットをコミットする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F53493-DDDB-4254-9E04-7DACAC4D9641}"/>
              </a:ext>
            </a:extLst>
          </p:cNvPr>
          <p:cNvSpPr txBox="1"/>
          <p:nvPr/>
        </p:nvSpPr>
        <p:spPr>
          <a:xfrm>
            <a:off x="251520" y="2204864"/>
            <a:ext cx="6494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89CD5-C33A-4646-81BD-790F846EFD0D}"/>
              </a:ext>
            </a:extLst>
          </p:cNvPr>
          <p:cNvSpPr txBox="1"/>
          <p:nvPr/>
        </p:nvSpPr>
        <p:spPr>
          <a:xfrm>
            <a:off x="1691680" y="29249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コミットメッセージを指定してコミット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926E29-3030-4EA4-9DAA-72906AC9067F}"/>
              </a:ext>
            </a:extLst>
          </p:cNvPr>
          <p:cNvSpPr txBox="1"/>
          <p:nvPr/>
        </p:nvSpPr>
        <p:spPr>
          <a:xfrm>
            <a:off x="251520" y="36450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C5FC42-7E85-4BDB-8B18-7D3DF04972FF}"/>
              </a:ext>
            </a:extLst>
          </p:cNvPr>
          <p:cNvSpPr txBox="1"/>
          <p:nvPr/>
        </p:nvSpPr>
        <p:spPr>
          <a:xfrm>
            <a:off x="1691680" y="429309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管理下にある修正されたファイルを自動でステージングしてコミット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149DAF-62FA-4560-B366-585DCFF81278}"/>
              </a:ext>
            </a:extLst>
          </p:cNvPr>
          <p:cNvSpPr txBox="1"/>
          <p:nvPr/>
        </p:nvSpPr>
        <p:spPr>
          <a:xfrm>
            <a:off x="251520" y="5301208"/>
            <a:ext cx="66912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5F017-AB34-479E-B7C3-2214624E290C}"/>
              </a:ext>
            </a:extLst>
          </p:cNvPr>
          <p:cNvSpPr txBox="1"/>
          <p:nvPr/>
        </p:nvSpPr>
        <p:spPr>
          <a:xfrm>
            <a:off x="1547664" y="59492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上記の合わせ技</a:t>
            </a:r>
          </a:p>
        </p:txBody>
      </p:sp>
    </p:spTree>
    <p:extLst>
      <p:ext uri="{BB962C8B-B14F-4D97-AF65-F5344CB8AC3E}">
        <p14:creationId xmlns:p14="http://schemas.microsoft.com/office/powerpoint/2010/main" val="99622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5DF056-FB0C-44AB-8AAF-72A4B954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diff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63CEA-45E9-41F0-BD58-7A61491D931C}"/>
              </a:ext>
            </a:extLst>
          </p:cNvPr>
          <p:cNvSpPr txBox="1"/>
          <p:nvPr/>
        </p:nvSpPr>
        <p:spPr>
          <a:xfrm>
            <a:off x="63989" y="1268760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ワーキングツリーやインデックス、コミット間の差分を表示する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5A9B2C-F97A-428F-AC2F-75EDA6600975}"/>
              </a:ext>
            </a:extLst>
          </p:cNvPr>
          <p:cNvSpPr txBox="1"/>
          <p:nvPr/>
        </p:nvSpPr>
        <p:spPr>
          <a:xfrm>
            <a:off x="251520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62A5B-F3FC-4096-9A1D-A986C893BED9}"/>
              </a:ext>
            </a:extLst>
          </p:cNvPr>
          <p:cNvSpPr txBox="1"/>
          <p:nvPr/>
        </p:nvSpPr>
        <p:spPr>
          <a:xfrm>
            <a:off x="1259632" y="285293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ワーキングツリーとインデックス間の差分を表示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AAADE9-4E66-4E8F-97A2-E9ADE298A1CF}"/>
              </a:ext>
            </a:extLst>
          </p:cNvPr>
          <p:cNvSpPr txBox="1"/>
          <p:nvPr/>
        </p:nvSpPr>
        <p:spPr>
          <a:xfrm>
            <a:off x="251520" y="357301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--cached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CFC2DC-79B3-4C41-A4BD-EA434DCD3349}"/>
              </a:ext>
            </a:extLst>
          </p:cNvPr>
          <p:cNvSpPr txBox="1"/>
          <p:nvPr/>
        </p:nvSpPr>
        <p:spPr>
          <a:xfrm>
            <a:off x="1187624" y="43651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インデックスとリポジトリ間の差分を表示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6DDD7C-FE8C-4BF3-8DE2-14501D9B055F}"/>
              </a:ext>
            </a:extLst>
          </p:cNvPr>
          <p:cNvSpPr txBox="1"/>
          <p:nvPr/>
        </p:nvSpPr>
        <p:spPr>
          <a:xfrm>
            <a:off x="251520" y="5085184"/>
            <a:ext cx="432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latin typeface="Consolas" panose="020B0609020204030204" pitchFamily="49" charset="0"/>
              </a:rPr>
              <a:t>branchname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C24FF5-DA65-44E4-8C47-EFC5A8618101}"/>
              </a:ext>
            </a:extLst>
          </p:cNvPr>
          <p:cNvSpPr txBox="1"/>
          <p:nvPr/>
        </p:nvSpPr>
        <p:spPr>
          <a:xfrm>
            <a:off x="1187624" y="580526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カレントブランチと指定したブランチ間の差分を表示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27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D3D696-D5E1-438F-B2B7-3EDF848B7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config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C8BBB7-A358-4660-AC8D-5100C8B0A8D3}"/>
              </a:ext>
            </a:extLst>
          </p:cNvPr>
          <p:cNvSpPr txBox="1"/>
          <p:nvPr/>
        </p:nvSpPr>
        <p:spPr>
          <a:xfrm>
            <a:off x="2555776" y="1196752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の様々な設定を行う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145A7B-28EB-4B14-A996-078DD9058AEB}"/>
              </a:ext>
            </a:extLst>
          </p:cNvPr>
          <p:cNvSpPr txBox="1"/>
          <p:nvPr/>
        </p:nvSpPr>
        <p:spPr>
          <a:xfrm>
            <a:off x="179512" y="17728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エイリアス機能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2E8590-EC12-47F0-B086-26940F05DE40}"/>
              </a:ext>
            </a:extLst>
          </p:cNvPr>
          <p:cNvSpPr txBox="1"/>
          <p:nvPr/>
        </p:nvSpPr>
        <p:spPr>
          <a:xfrm>
            <a:off x="755576" y="2420888"/>
            <a:ext cx="67249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–global alias.</a:t>
            </a:r>
            <a:r>
              <a:rPr lang="ja-JP" altLang="en-US" sz="2000" dirty="0">
                <a:latin typeface="Consolas" panose="020B0609020204030204" pitchFamily="49" charset="0"/>
              </a:rPr>
              <a:t>別名 </a:t>
            </a:r>
            <a:r>
              <a:rPr lang="en-US" altLang="ja-JP" sz="2000" dirty="0">
                <a:latin typeface="Consolas" panose="020B0609020204030204" pitchFamily="49" charset="0"/>
              </a:rPr>
              <a:t>“</a:t>
            </a:r>
            <a:r>
              <a:rPr lang="ja-JP" altLang="en-US" sz="2000" dirty="0">
                <a:latin typeface="Consolas" panose="020B0609020204030204" pitchFamily="49" charset="0"/>
              </a:rPr>
              <a:t>実際のコマンド</a:t>
            </a:r>
            <a:r>
              <a:rPr lang="en-US" altLang="ja-JP" sz="2000" dirty="0">
                <a:latin typeface="Consolas" panose="020B0609020204030204" pitchFamily="49" charset="0"/>
              </a:rPr>
              <a:t>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B26FC-0DF3-4D1A-9153-2180C4C37320}"/>
              </a:ext>
            </a:extLst>
          </p:cNvPr>
          <p:cNvSpPr txBox="1"/>
          <p:nvPr/>
        </p:nvSpPr>
        <p:spPr>
          <a:xfrm>
            <a:off x="1259632" y="285293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長いコマンドに別名を与える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969C64-888C-465E-9142-D7E166ABA1B3}"/>
              </a:ext>
            </a:extLst>
          </p:cNvPr>
          <p:cNvSpPr txBox="1"/>
          <p:nvPr/>
        </p:nvSpPr>
        <p:spPr>
          <a:xfrm>
            <a:off x="1043608" y="4221088"/>
            <a:ext cx="59683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–global alias.st “status –s”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887716-3F8D-4C26-9137-AD0274D8B25A}"/>
              </a:ext>
            </a:extLst>
          </p:cNvPr>
          <p:cNvSpPr txBox="1"/>
          <p:nvPr/>
        </p:nvSpPr>
        <p:spPr>
          <a:xfrm>
            <a:off x="1043608" y="48598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と設定すると、以後、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005A62-59BE-4809-A2D0-294947F02F3D}"/>
              </a:ext>
            </a:extLst>
          </p:cNvPr>
          <p:cNvSpPr txBox="1"/>
          <p:nvPr/>
        </p:nvSpPr>
        <p:spPr>
          <a:xfrm>
            <a:off x="1115616" y="5405154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</a:t>
            </a:r>
            <a:r>
              <a:rPr lang="en-US" altLang="ja-JP" sz="2000" dirty="0" err="1">
                <a:latin typeface="Consolas" panose="020B0609020204030204" pitchFamily="49" charset="0"/>
              </a:rPr>
              <a:t>st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EEBC81-F0D8-4990-9D51-E37F82C252D6}"/>
              </a:ext>
            </a:extLst>
          </p:cNvPr>
          <p:cNvSpPr txBox="1"/>
          <p:nvPr/>
        </p:nvSpPr>
        <p:spPr>
          <a:xfrm>
            <a:off x="2555776" y="5405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522293-0A83-4C9B-9A26-2782502F2D77}"/>
              </a:ext>
            </a:extLst>
          </p:cNvPr>
          <p:cNvSpPr txBox="1"/>
          <p:nvPr/>
        </p:nvSpPr>
        <p:spPr>
          <a:xfrm>
            <a:off x="179512" y="35730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エイリアスの例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D346-CE29-47DD-BC63-F8BAD5046C13}"/>
              </a:ext>
            </a:extLst>
          </p:cNvPr>
          <p:cNvSpPr txBox="1"/>
          <p:nvPr/>
        </p:nvSpPr>
        <p:spPr>
          <a:xfrm>
            <a:off x="3131840" y="5405154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status -s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65C63F-D6F8-40DA-934B-E43D10141A87}"/>
              </a:ext>
            </a:extLst>
          </p:cNvPr>
          <p:cNvSpPr txBox="1"/>
          <p:nvPr/>
        </p:nvSpPr>
        <p:spPr>
          <a:xfrm>
            <a:off x="5508104" y="54051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と等価になる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0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FC4564-712B-4F15-919B-8F666FD0A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BD6485-A410-4E9C-A988-10E670C1391B}"/>
              </a:ext>
            </a:extLst>
          </p:cNvPr>
          <p:cNvSpPr txBox="1"/>
          <p:nvPr/>
        </p:nvSpPr>
        <p:spPr>
          <a:xfrm>
            <a:off x="1403648" y="1196752"/>
            <a:ext cx="567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</a:t>
            </a:r>
            <a:r>
              <a:rPr lang="ja-JP" altLang="en-US" sz="2800" dirty="0"/>
              <a:t>で無視するファイルを指定する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69898-BB56-4790-A9C1-12E9A7E7A813}"/>
              </a:ext>
            </a:extLst>
          </p:cNvPr>
          <p:cNvSpPr txBox="1"/>
          <p:nvPr/>
        </p:nvSpPr>
        <p:spPr>
          <a:xfrm>
            <a:off x="323528" y="198884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test.dat</a:t>
            </a:r>
            <a:r>
              <a:rPr kumimoji="1" lang="ja-JP" altLang="en-US" sz="2400" dirty="0"/>
              <a:t>という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が管理していないファイルが存在する</a:t>
            </a:r>
            <a:r>
              <a:rPr lang="ja-JP" altLang="en-US" sz="2400" dirty="0"/>
              <a:t>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38945A-B6A4-4EB1-B4D9-7B6A8AABA514}"/>
              </a:ext>
            </a:extLst>
          </p:cNvPr>
          <p:cNvSpPr txBox="1"/>
          <p:nvPr/>
        </p:nvSpPr>
        <p:spPr>
          <a:xfrm>
            <a:off x="755576" y="2708920"/>
            <a:ext cx="30243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?? test.dat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3886CC-CAAD-410D-91E9-FDF7D6B54AE7}"/>
              </a:ext>
            </a:extLst>
          </p:cNvPr>
          <p:cNvSpPr txBox="1"/>
          <p:nvPr/>
        </p:nvSpPr>
        <p:spPr>
          <a:xfrm>
            <a:off x="395536" y="386104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と表示される。特に大量のデータファイルがあるときなどに不便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4BF36B32-D6BC-4BEE-AB2D-C398B4F232F1}"/>
              </a:ext>
            </a:extLst>
          </p:cNvPr>
          <p:cNvSpPr/>
          <p:nvPr/>
        </p:nvSpPr>
        <p:spPr>
          <a:xfrm>
            <a:off x="1547664" y="436510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44300A-419A-4A03-A898-3D94C8F0E2E3}"/>
              </a:ext>
            </a:extLst>
          </p:cNvPr>
          <p:cNvSpPr txBox="1"/>
          <p:nvPr/>
        </p:nvSpPr>
        <p:spPr>
          <a:xfrm>
            <a:off x="899592" y="5373216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*.</a:t>
            </a:r>
            <a:r>
              <a:rPr lang="en-US" altLang="ja-JP" sz="2400" dirty="0" err="1">
                <a:latin typeface="Consolas" panose="020B0609020204030204" pitchFamily="49" charset="0"/>
              </a:rPr>
              <a:t>dat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C5E065-349A-4243-9321-A7C8CB5349F2}"/>
              </a:ext>
            </a:extLst>
          </p:cNvPr>
          <p:cNvSpPr txBox="1"/>
          <p:nvPr/>
        </p:nvSpPr>
        <p:spPr>
          <a:xfrm>
            <a:off x="395536" y="4869160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ファイルに以下を記述すると、拡張子</a:t>
            </a:r>
            <a:r>
              <a:rPr kumimoji="1" lang="en-US" altLang="ja-JP" dirty="0" err="1"/>
              <a:t>dat</a:t>
            </a:r>
            <a:r>
              <a:rPr kumimoji="1" lang="ja-JP" altLang="en-US" dirty="0"/>
              <a:t>のファイルをすべて無視する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BF351-5C38-42FC-8327-B078F8884BC2}"/>
              </a:ext>
            </a:extLst>
          </p:cNvPr>
          <p:cNvSpPr txBox="1"/>
          <p:nvPr/>
        </p:nvSpPr>
        <p:spPr>
          <a:xfrm>
            <a:off x="467544" y="6021288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ファイルをプロジェクトに追加するのを忘れない事</a:t>
            </a:r>
          </a:p>
        </p:txBody>
      </p:sp>
    </p:spTree>
    <p:extLst>
      <p:ext uri="{BB962C8B-B14F-4D97-AF65-F5344CB8AC3E}">
        <p14:creationId xmlns:p14="http://schemas.microsoft.com/office/powerpoint/2010/main" val="4289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D87ABF-8329-4B85-BE54-4BFF8EDA2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6B2BE0-AED2-4D9E-A00F-CED9CF1B15B8}"/>
              </a:ext>
            </a:extLst>
          </p:cNvPr>
          <p:cNvSpPr txBox="1"/>
          <p:nvPr/>
        </p:nvSpPr>
        <p:spPr>
          <a:xfrm>
            <a:off x="611560" y="1340768"/>
            <a:ext cx="762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switch –c branch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119E8D-49FE-448C-850F-C711829DAAB7}"/>
              </a:ext>
            </a:extLst>
          </p:cNvPr>
          <p:cNvCxnSpPr>
            <a:cxnSpLocks/>
          </p:cNvCxnSpPr>
          <p:nvPr/>
        </p:nvCxnSpPr>
        <p:spPr>
          <a:xfrm flipH="1">
            <a:off x="539552" y="2204864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050B25-9988-4029-BBBA-F2819239841C}"/>
              </a:ext>
            </a:extLst>
          </p:cNvPr>
          <p:cNvSpPr txBox="1"/>
          <p:nvPr/>
        </p:nvSpPr>
        <p:spPr>
          <a:xfrm>
            <a:off x="323528" y="22768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0FF9BC-FE4F-42D2-BE9E-1004CD4E2F01}"/>
              </a:ext>
            </a:extLst>
          </p:cNvPr>
          <p:cNvCxnSpPr>
            <a:cxnSpLocks/>
          </p:cNvCxnSpPr>
          <p:nvPr/>
        </p:nvCxnSpPr>
        <p:spPr>
          <a:xfrm flipH="1">
            <a:off x="2699792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612377-6C06-4908-AC63-F9D3085D6FCF}"/>
              </a:ext>
            </a:extLst>
          </p:cNvPr>
          <p:cNvSpPr txBox="1"/>
          <p:nvPr/>
        </p:nvSpPr>
        <p:spPr>
          <a:xfrm>
            <a:off x="3203848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コマンド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7F083-7400-49EF-A7FE-B5CCC695CCA5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86409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28936B-0214-4AF6-8077-5691DCF044B0}"/>
              </a:ext>
            </a:extLst>
          </p:cNvPr>
          <p:cNvSpPr txBox="1"/>
          <p:nvPr/>
        </p:nvSpPr>
        <p:spPr>
          <a:xfrm>
            <a:off x="4716016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オプション</a:t>
            </a:r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23186-8A90-409B-8DDE-1CED8262865B}"/>
              </a:ext>
            </a:extLst>
          </p:cNvPr>
          <p:cNvCxnSpPr>
            <a:cxnSpLocks/>
          </p:cNvCxnSpPr>
          <p:nvPr/>
        </p:nvCxnSpPr>
        <p:spPr>
          <a:xfrm flipH="1">
            <a:off x="6084168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ABB75-8668-46B4-9296-B8FD5B1C017E}"/>
              </a:ext>
            </a:extLst>
          </p:cNvPr>
          <p:cNvSpPr txBox="1"/>
          <p:nvPr/>
        </p:nvSpPr>
        <p:spPr>
          <a:xfrm>
            <a:off x="6660232" y="227687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5B9DD-7592-4C98-87FE-04B806FD2157}"/>
              </a:ext>
            </a:extLst>
          </p:cNvPr>
          <p:cNvSpPr txBox="1"/>
          <p:nvPr/>
        </p:nvSpPr>
        <p:spPr>
          <a:xfrm>
            <a:off x="467544" y="350100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」の後にコマンドやオプション、引数を指定する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977226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AD9176-D88E-40DA-A778-0ADFE665F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8E4E4-2AA3-4308-A2E3-8F0EA2B62A7E}"/>
              </a:ext>
            </a:extLst>
          </p:cNvPr>
          <p:cNvSpPr txBox="1"/>
          <p:nvPr/>
        </p:nvSpPr>
        <p:spPr>
          <a:xfrm>
            <a:off x="467544" y="1988840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11893"/>
                </a:solidFill>
              </a:rPr>
              <a:t>.</a:t>
            </a:r>
            <a:r>
              <a:rPr lang="en-US" altLang="ja-JP" sz="2000" dirty="0" err="1">
                <a:solidFill>
                  <a:srgbClr val="011893"/>
                </a:solidFill>
              </a:rPr>
              <a:t>gitignore</a:t>
            </a:r>
            <a:r>
              <a:rPr lang="en-US" altLang="ja-JP" sz="2000" dirty="0">
                <a:solidFill>
                  <a:srgbClr val="011893"/>
                </a:solidFill>
              </a:rPr>
              <a:t> </a:t>
            </a:r>
            <a:r>
              <a:rPr lang="ja-JP" altLang="en-US" sz="2000" dirty="0"/>
              <a:t>無視するファイルを指定する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20B0E7-BACD-4919-8B78-3DB0B799C74D}"/>
              </a:ext>
            </a:extLst>
          </p:cNvPr>
          <p:cNvSpPr txBox="1"/>
          <p:nvPr/>
        </p:nvSpPr>
        <p:spPr>
          <a:xfrm>
            <a:off x="251520" y="126876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以下のコマンドや機能について説明した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85BB4-62A5-44BE-9CFC-50F454764428}"/>
              </a:ext>
            </a:extLst>
          </p:cNvPr>
          <p:cNvSpPr txBox="1"/>
          <p:nvPr/>
        </p:nvSpPr>
        <p:spPr>
          <a:xfrm>
            <a:off x="323528" y="4653136"/>
            <a:ext cx="8542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コマンドやオプションが非常に多いので、一度に</a:t>
            </a:r>
            <a:endParaRPr kumimoji="1" lang="en-US" altLang="ja-JP" sz="2800" dirty="0"/>
          </a:p>
          <a:p>
            <a:r>
              <a:rPr lang="ja-JP" altLang="en-US" sz="2800" dirty="0"/>
              <a:t>覚える必要はない</a:t>
            </a:r>
            <a:endParaRPr kumimoji="1" lang="en-US" altLang="ja-JP" sz="2800" dirty="0"/>
          </a:p>
          <a:p>
            <a:r>
              <a:rPr kumimoji="1" lang="en-US" altLang="ja-JP" sz="2800" dirty="0"/>
              <a:t>Git</a:t>
            </a:r>
            <a:r>
              <a:rPr kumimoji="1" lang="ja-JP" altLang="en-US" sz="2800" dirty="0"/>
              <a:t>はメッセージが非常に親切なので、ちゃんと読む</a:t>
            </a:r>
          </a:p>
        </p:txBody>
      </p:sp>
    </p:spTree>
    <p:extLst>
      <p:ext uri="{BB962C8B-B14F-4D97-AF65-F5344CB8AC3E}">
        <p14:creationId xmlns:p14="http://schemas.microsoft.com/office/powerpoint/2010/main" val="157060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0DB44E-F975-45A2-AD8C-EBE44C85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コマンドのヘルプ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B1AA4F-5DB0-42CE-A0CC-BA1B5825B314}"/>
              </a:ext>
            </a:extLst>
          </p:cNvPr>
          <p:cNvSpPr txBox="1"/>
          <p:nvPr/>
        </p:nvSpPr>
        <p:spPr>
          <a:xfrm>
            <a:off x="755576" y="1916832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help </a:t>
            </a:r>
            <a:r>
              <a:rPr lang="ja-JP" altLang="en-US" sz="4800" dirty="0">
                <a:latin typeface="Consolas" panose="020B0609020204030204" pitchFamily="49" charset="0"/>
              </a:rPr>
              <a:t>コマンド名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10211-57DD-4118-8B53-DFF8AC8DA543}"/>
              </a:ext>
            </a:extLst>
          </p:cNvPr>
          <p:cNvSpPr txBox="1"/>
          <p:nvPr/>
        </p:nvSpPr>
        <p:spPr>
          <a:xfrm>
            <a:off x="467544" y="112474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以下でヘルプが参照できる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E3C3E6-8227-4636-B00C-65BE318AC0E9}"/>
              </a:ext>
            </a:extLst>
          </p:cNvPr>
          <p:cNvSpPr txBox="1"/>
          <p:nvPr/>
        </p:nvSpPr>
        <p:spPr>
          <a:xfrm>
            <a:off x="467544" y="3212976"/>
            <a:ext cx="7685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に限らず、近代的なツールはヘルプが</a:t>
            </a:r>
            <a:endParaRPr lang="en-US" altLang="ja-JP" sz="3200" dirty="0"/>
          </a:p>
          <a:p>
            <a:r>
              <a:rPr kumimoji="1" lang="ja-JP" altLang="en-US" sz="3200" dirty="0"/>
              <a:t>非常に充実していることが多い</a:t>
            </a:r>
            <a:endParaRPr kumimoji="1"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「公式ヘルプを読む」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「エラーメッセージを読む」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この二つが上達の近道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9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59B7C-0E32-4ECC-92FB-380776F41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33707-9652-4D56-895D-2F486F87AE81}"/>
              </a:ext>
            </a:extLst>
          </p:cNvPr>
          <p:cNvSpPr txBox="1"/>
          <p:nvPr/>
        </p:nvSpPr>
        <p:spPr>
          <a:xfrm>
            <a:off x="323528" y="980728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lang="ja-JP" altLang="en-US" sz="2400" dirty="0"/>
              <a:t>は</a:t>
            </a:r>
            <a:r>
              <a:rPr kumimoji="1" lang="ja-JP" altLang="en-US" sz="2400" dirty="0"/>
              <a:t>「名前とメールアドレス」を教えないとコミット</a:t>
            </a:r>
            <a:r>
              <a:rPr lang="ja-JP" altLang="en-US" sz="2400" dirty="0"/>
              <a:t>できず</a:t>
            </a:r>
            <a:endParaRPr lang="en-US" altLang="ja-JP" sz="2400" dirty="0"/>
          </a:p>
          <a:p>
            <a:r>
              <a:rPr kumimoji="1" lang="ja-JP" altLang="en-US" sz="2400" dirty="0"/>
              <a:t>エラーになる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C1273-470E-46C9-B7C5-35EB744D90B8}"/>
              </a:ext>
            </a:extLst>
          </p:cNvPr>
          <p:cNvSpPr txBox="1"/>
          <p:nvPr/>
        </p:nvSpPr>
        <p:spPr>
          <a:xfrm>
            <a:off x="323528" y="1844824"/>
            <a:ext cx="849694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"initial commit"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 identity unknown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*** Please tell me who you are.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</a:t>
            </a:r>
            <a:r>
              <a:rPr lang="en-US" altLang="ja-JP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"you@example.com"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user.name "Your Name"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to set your account's default identity.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Omit --global to set the identity only in this repository.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auto-detect email address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48B802-33BB-452E-8A38-2D9EF08BEC8B}"/>
              </a:ext>
            </a:extLst>
          </p:cNvPr>
          <p:cNvSpPr/>
          <p:nvPr/>
        </p:nvSpPr>
        <p:spPr>
          <a:xfrm>
            <a:off x="395536" y="3212976"/>
            <a:ext cx="7200800" cy="1728192"/>
          </a:xfrm>
          <a:prstGeom prst="roundRect">
            <a:avLst>
              <a:gd name="adj" fmla="val 870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A2D2FC-E209-4DBE-8E37-94676F69DECA}"/>
              </a:ext>
            </a:extLst>
          </p:cNvPr>
          <p:cNvSpPr txBox="1"/>
          <p:nvPr/>
        </p:nvSpPr>
        <p:spPr>
          <a:xfrm>
            <a:off x="467544" y="6021288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は問題が起きたときに「こうすれば？」と提案してくれる</a:t>
            </a:r>
            <a:endParaRPr kumimoji="1" lang="en-US" altLang="ja-JP" dirty="0"/>
          </a:p>
          <a:p>
            <a:r>
              <a:rPr lang="ja-JP" altLang="en-US" dirty="0"/>
              <a:t>→エラーメッセージを読む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E521F5-4E57-4A53-BC72-88A230771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D0CE22-5B9D-4CE5-A3DD-2821766079B7}"/>
              </a:ext>
            </a:extLst>
          </p:cNvPr>
          <p:cNvSpPr txBox="1"/>
          <p:nvPr/>
        </p:nvSpPr>
        <p:spPr>
          <a:xfrm>
            <a:off x="395536" y="1700808"/>
            <a:ext cx="8136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user.name "H. Watanabe"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user.email hwatanabe@example.com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B5E521-C6EC-480E-9238-7BE762752F23}"/>
              </a:ext>
            </a:extLst>
          </p:cNvPr>
          <p:cNvSpPr txBox="1"/>
          <p:nvPr/>
        </p:nvSpPr>
        <p:spPr>
          <a:xfrm>
            <a:off x="107504" y="105273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名前とメールアドレスの設定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C7F7BC-FA0C-4157-94BA-3CED0288E410}"/>
              </a:ext>
            </a:extLst>
          </p:cNvPr>
          <p:cNvSpPr txBox="1"/>
          <p:nvPr/>
        </p:nvSpPr>
        <p:spPr>
          <a:xfrm>
            <a:off x="107504" y="328498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デフォルトエディタの設定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DFC98-EBE6-4382-8C5C-3EFC19933572}"/>
              </a:ext>
            </a:extLst>
          </p:cNvPr>
          <p:cNvSpPr txBox="1"/>
          <p:nvPr/>
        </p:nvSpPr>
        <p:spPr>
          <a:xfrm>
            <a:off x="395536" y="4005064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0B206-0C2E-48FC-ADA1-639AB30C5273}"/>
              </a:ext>
            </a:extLst>
          </p:cNvPr>
          <p:cNvSpPr txBox="1"/>
          <p:nvPr/>
        </p:nvSpPr>
        <p:spPr>
          <a:xfrm>
            <a:off x="2195736" y="263691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この情報は公開リポジトリでは全世界に公開されるので注意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BE258-E92E-496D-9B0A-C3562057E49A}"/>
              </a:ext>
            </a:extLst>
          </p:cNvPr>
          <p:cNvSpPr txBox="1"/>
          <p:nvPr/>
        </p:nvSpPr>
        <p:spPr>
          <a:xfrm>
            <a:off x="179512" y="486916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デフォルトブランチの設定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9DF76D-98F1-4953-B24A-65F50150DE85}"/>
              </a:ext>
            </a:extLst>
          </p:cNvPr>
          <p:cNvSpPr txBox="1"/>
          <p:nvPr/>
        </p:nvSpPr>
        <p:spPr>
          <a:xfrm>
            <a:off x="395536" y="5733256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init.defaultBranch</a:t>
            </a:r>
            <a:r>
              <a:rPr lang="en-US" altLang="ja-JP" sz="2000" dirty="0">
                <a:latin typeface="Consolas" panose="020B0609020204030204" pitchFamily="49" charset="0"/>
              </a:rPr>
              <a:t> main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562FA7-C046-4B23-9CDD-41A5E66E6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1E7CA8-6537-4B02-8818-CC8E84F2945B}"/>
              </a:ext>
            </a:extLst>
          </p:cNvPr>
          <p:cNvSpPr txBox="1"/>
          <p:nvPr/>
        </p:nvSpPr>
        <p:spPr>
          <a:xfrm>
            <a:off x="323528" y="1196752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--global</a:t>
            </a:r>
            <a:r>
              <a:rPr lang="ja-JP" altLang="en-US" dirty="0"/>
              <a:t>」をつけて設定した情報はホームディレクトリの</a:t>
            </a:r>
            <a:r>
              <a:rPr lang="en-US" altLang="ja-JP" dirty="0"/>
              <a:t>.</a:t>
            </a:r>
            <a:r>
              <a:rPr lang="en-US" altLang="ja-JP" dirty="0" err="1"/>
              <a:t>gitconfig</a:t>
            </a:r>
            <a:r>
              <a:rPr lang="ja-JP" altLang="en-US" dirty="0"/>
              <a:t>に保存される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EE0B-2BD9-42DE-B7A1-85119E3341F8}"/>
              </a:ext>
            </a:extLst>
          </p:cNvPr>
          <p:cNvSpPr txBox="1"/>
          <p:nvPr/>
        </p:nvSpPr>
        <p:spPr>
          <a:xfrm>
            <a:off x="827584" y="1916832"/>
            <a:ext cx="78488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cat .gitconfig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[user]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name = H. Watanabe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email = hwatanabe@example.com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[core]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editor = vim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[init]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defaultBranch =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0673-9ACB-4280-8C5F-8AA09D674C6F}"/>
              </a:ext>
            </a:extLst>
          </p:cNvPr>
          <p:cNvSpPr txBox="1"/>
          <p:nvPr/>
        </p:nvSpPr>
        <p:spPr>
          <a:xfrm>
            <a:off x="1043608" y="6237312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D3B266-DEE6-492C-B9D1-B4B9C6CB0748}"/>
              </a:ext>
            </a:extLst>
          </p:cNvPr>
          <p:cNvSpPr txBox="1"/>
          <p:nvPr/>
        </p:nvSpPr>
        <p:spPr>
          <a:xfrm>
            <a:off x="395536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コマンドとの対応関係に注意</a:t>
            </a:r>
          </a:p>
        </p:txBody>
      </p:sp>
    </p:spTree>
    <p:extLst>
      <p:ext uri="{BB962C8B-B14F-4D97-AF65-F5344CB8AC3E}">
        <p14:creationId xmlns:p14="http://schemas.microsoft.com/office/powerpoint/2010/main" val="29754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89A623-4526-4101-BAAE-DC996E321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BDA34-4452-4D6A-869B-5B5772D9165C}"/>
              </a:ext>
            </a:extLst>
          </p:cNvPr>
          <p:cNvSpPr txBox="1"/>
          <p:nvPr/>
        </p:nvSpPr>
        <p:spPr>
          <a:xfrm>
            <a:off x="827584" y="2060848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user.name "H. Watanabe"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17370-BF43-46C3-B432-07D7A03FCF92}"/>
              </a:ext>
            </a:extLst>
          </p:cNvPr>
          <p:cNvSpPr txBox="1"/>
          <p:nvPr/>
        </p:nvSpPr>
        <p:spPr>
          <a:xfrm>
            <a:off x="34445" y="1124744"/>
            <a:ext cx="822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--global</a:t>
            </a:r>
            <a:r>
              <a:rPr lang="ja-JP" altLang="en-US" sz="2000" dirty="0"/>
              <a:t>」をつけなかった場合は、そのリポジトリ固有の設定となる</a:t>
            </a:r>
            <a:endParaRPr lang="en-US" altLang="ja-JP" sz="2000" dirty="0"/>
          </a:p>
          <a:p>
            <a:r>
              <a:rPr kumimoji="1" lang="ja-JP" altLang="en-US" sz="2000" dirty="0"/>
              <a:t>リポジトリ毎に別の名前やアドレスを使いたい場合に有用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65B24B-8A32-40B4-AE7F-E74ECCAF6EC7}"/>
              </a:ext>
            </a:extLst>
          </p:cNvPr>
          <p:cNvSpPr txBox="1"/>
          <p:nvPr/>
        </p:nvSpPr>
        <p:spPr>
          <a:xfrm>
            <a:off x="179512" y="2780928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現在の設定は</a:t>
            </a:r>
            <a:r>
              <a:rPr lang="ja-JP" altLang="en-US" sz="2000" dirty="0"/>
              <a:t>「</a:t>
            </a:r>
            <a:r>
              <a:rPr lang="en-US" altLang="ja-JP" sz="2000" dirty="0"/>
              <a:t>-l</a:t>
            </a:r>
            <a:r>
              <a:rPr lang="ja-JP" altLang="en-US" sz="2000" dirty="0"/>
              <a:t>」で表示できる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FBF921-E986-48D5-94F2-119865281F16}"/>
              </a:ext>
            </a:extLst>
          </p:cNvPr>
          <p:cNvSpPr txBox="1"/>
          <p:nvPr/>
        </p:nvSpPr>
        <p:spPr>
          <a:xfrm>
            <a:off x="827584" y="3429000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-l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79C1E4-ED87-4C97-BBD7-B591FF5D5678}"/>
              </a:ext>
            </a:extLst>
          </p:cNvPr>
          <p:cNvSpPr txBox="1"/>
          <p:nvPr/>
        </p:nvSpPr>
        <p:spPr>
          <a:xfrm>
            <a:off x="251520" y="4149080"/>
            <a:ext cx="703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このオプション「</a:t>
            </a:r>
            <a:r>
              <a:rPr lang="en-US" altLang="ja-JP" sz="2000" dirty="0"/>
              <a:t>-l</a:t>
            </a:r>
            <a:r>
              <a:rPr lang="ja-JP" altLang="en-US" sz="2000" dirty="0"/>
              <a:t>」を忘れたのなら、</a:t>
            </a:r>
            <a:r>
              <a:rPr lang="en-US" altLang="ja-JP" sz="2000" dirty="0"/>
              <a:t>git help config</a:t>
            </a:r>
            <a:r>
              <a:rPr lang="ja-JP" altLang="en-US" sz="2000" dirty="0"/>
              <a:t>を実行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B17935-B8DB-4913-B36A-E7513097469E}"/>
              </a:ext>
            </a:extLst>
          </p:cNvPr>
          <p:cNvSpPr txBox="1"/>
          <p:nvPr/>
        </p:nvSpPr>
        <p:spPr>
          <a:xfrm>
            <a:off x="323528" y="4725144"/>
            <a:ext cx="8604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-l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--list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List all variables set in config file, along with their values.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71C04-08F0-477B-AC09-9D124F5A08BD}"/>
              </a:ext>
            </a:extLst>
          </p:cNvPr>
          <p:cNvSpPr txBox="1"/>
          <p:nvPr/>
        </p:nvSpPr>
        <p:spPr>
          <a:xfrm>
            <a:off x="395536" y="602128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上記の記述を見つけ、目的のオプションが「</a:t>
            </a:r>
            <a:r>
              <a:rPr lang="en-US" altLang="ja-JP" dirty="0"/>
              <a:t>-l</a:t>
            </a:r>
            <a:r>
              <a:rPr lang="ja-JP" altLang="en-US" dirty="0"/>
              <a:t>」「</a:t>
            </a:r>
            <a:r>
              <a:rPr lang="en-US" altLang="ja-JP" dirty="0"/>
              <a:t>--list</a:t>
            </a:r>
            <a:r>
              <a:rPr lang="ja-JP" altLang="en-US" dirty="0"/>
              <a:t>」であることがわかる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85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A9CBE-82B1-40D3-8FA3-5F70C63DB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の一連の操作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54E2C-693C-48C4-B4AF-D2F6C2495166}"/>
              </a:ext>
            </a:extLst>
          </p:cNvPr>
          <p:cNvSpPr txBox="1"/>
          <p:nvPr/>
        </p:nvSpPr>
        <p:spPr>
          <a:xfrm>
            <a:off x="323528" y="134076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Git</a:t>
            </a:r>
            <a:r>
              <a:rPr kumimoji="1" lang="ja-JP" altLang="en-US" sz="3600" dirty="0"/>
              <a:t>は以下のような操作を行う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B0F73-0D0A-4F40-9FD6-F4CBC9F98D4C}"/>
              </a:ext>
            </a:extLst>
          </p:cNvPr>
          <p:cNvSpPr txBox="1"/>
          <p:nvPr/>
        </p:nvSpPr>
        <p:spPr>
          <a:xfrm>
            <a:off x="467544" y="2420888"/>
            <a:ext cx="7398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リポジトリの初期化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ファイルをインデックスに登録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コミット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ファイルを修正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ステージング＆コミット</a:t>
            </a:r>
            <a:endParaRPr kumimoji="1" lang="ja-JP" altLang="en-US" sz="36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83CE721F-4958-4297-BA3D-AC9BACDA2935}"/>
              </a:ext>
            </a:extLst>
          </p:cNvPr>
          <p:cNvSpPr/>
          <p:nvPr/>
        </p:nvSpPr>
        <p:spPr>
          <a:xfrm>
            <a:off x="6444208" y="4077072"/>
            <a:ext cx="216024" cy="1224136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2487CB-21F1-4628-AE37-363FCD2E5925}"/>
              </a:ext>
            </a:extLst>
          </p:cNvPr>
          <p:cNvSpPr txBox="1"/>
          <p:nvPr/>
        </p:nvSpPr>
        <p:spPr>
          <a:xfrm>
            <a:off x="6732240" y="44371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以後繰り返し</a:t>
            </a:r>
          </a:p>
        </p:txBody>
      </p:sp>
    </p:spTree>
    <p:extLst>
      <p:ext uri="{BB962C8B-B14F-4D97-AF65-F5344CB8AC3E}">
        <p14:creationId xmlns:p14="http://schemas.microsoft.com/office/powerpoint/2010/main" val="163920960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7959</TotalTime>
  <Words>2095</Words>
  <Application>Microsoft Office PowerPoint</Application>
  <PresentationFormat>画面に合わせる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-apple-system</vt:lpstr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1472</cp:revision>
  <dcterms:created xsi:type="dcterms:W3CDTF">2019-01-02T05:23:01Z</dcterms:created>
  <dcterms:modified xsi:type="dcterms:W3CDTF">2021-09-29T10:10:19Z</dcterms:modified>
</cp:coreProperties>
</file>