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3784" autoAdjust="0"/>
  </p:normalViewPr>
  <p:slideViewPr>
    <p:cSldViewPr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8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9312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11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351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15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47613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17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2891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19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98934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smtClean="0"/>
              <a:t>28</a:t>
            </a:fld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13100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>
                <a:solidFill>
                  <a:srgbClr val="011893"/>
                </a:solidFill>
              </a:rPr>
              <a:t>Git</a:t>
            </a:r>
            <a:r>
              <a:rPr lang="ja-JP" altLang="en-US" sz="4000">
                <a:solidFill>
                  <a:srgbClr val="011893"/>
                </a:solidFill>
              </a:rPr>
              <a:t>の使い方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24F9F5-060C-44EC-8F5C-7656A55EC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F093C5-FA8E-4370-BB07-15A2CCB8CF0D}"/>
              </a:ext>
            </a:extLst>
          </p:cNvPr>
          <p:cNvSpPr txBox="1"/>
          <p:nvPr/>
        </p:nvSpPr>
        <p:spPr>
          <a:xfrm>
            <a:off x="467544" y="1268760"/>
            <a:ext cx="7295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git checkout</a:t>
            </a:r>
            <a:r>
              <a:rPr lang="ja-JP" altLang="en-US" sz="3200"/>
              <a:t>が担う役割が多すぎる問題</a:t>
            </a:r>
            <a:endParaRPr lang="en-US" altLang="ja-JP" sz="3200"/>
          </a:p>
          <a:p>
            <a:r>
              <a:rPr lang="ja-JP" altLang="en-US" sz="3200"/>
              <a:t>→</a:t>
            </a:r>
            <a:r>
              <a:rPr lang="en-US" altLang="ja-JP" sz="3200"/>
              <a:t>Git 2.23.0</a:t>
            </a:r>
            <a:r>
              <a:rPr lang="ja-JP" altLang="en-US" sz="3200"/>
              <a:t>から</a:t>
            </a:r>
            <a:r>
              <a:rPr lang="en-US" altLang="ja-JP" sz="3200"/>
              <a:t>switch</a:t>
            </a:r>
            <a:r>
              <a:rPr lang="ja-JP" altLang="en-US" sz="3200"/>
              <a:t>と</a:t>
            </a:r>
            <a:r>
              <a:rPr lang="en-US" altLang="ja-JP" sz="3200"/>
              <a:t>restore</a:t>
            </a:r>
            <a:r>
              <a:rPr lang="ja-JP" altLang="en-US" sz="3200"/>
              <a:t>が追加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EC0A26-2B1A-424A-906A-DD2C06F04525}"/>
              </a:ext>
            </a:extLst>
          </p:cNvPr>
          <p:cNvSpPr txBox="1"/>
          <p:nvPr/>
        </p:nvSpPr>
        <p:spPr>
          <a:xfrm>
            <a:off x="971600" y="2492896"/>
            <a:ext cx="67473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ブランチ切り替え機能 → </a:t>
            </a:r>
            <a:r>
              <a:rPr lang="en-US" altLang="ja-JP" sz="3200"/>
              <a:t>git switch</a:t>
            </a:r>
          </a:p>
          <a:p>
            <a:r>
              <a:rPr lang="ja-JP" altLang="en-US" sz="3200"/>
              <a:t>修正取り消し機能　　 → </a:t>
            </a:r>
            <a:r>
              <a:rPr lang="en-US" altLang="ja-JP" sz="3200"/>
              <a:t>git restore</a:t>
            </a:r>
            <a:endParaRPr 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340D2C-E119-4058-81DD-C8F1A58C5D81}"/>
              </a:ext>
            </a:extLst>
          </p:cNvPr>
          <p:cNvSpPr txBox="1"/>
          <p:nvPr/>
        </p:nvSpPr>
        <p:spPr>
          <a:xfrm>
            <a:off x="827584" y="5445224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原則として</a:t>
            </a:r>
            <a:r>
              <a:rPr lang="en-US" altLang="ja-JP" sz="3600"/>
              <a:t>git checkout</a:t>
            </a:r>
            <a:r>
              <a:rPr lang="ja-JP" altLang="en-US" sz="3600"/>
              <a:t>は使わない</a:t>
            </a:r>
            <a:endParaRPr lang="en-US" altLang="ja-JP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88A058-0ECE-493B-856C-E10EA76837F6}"/>
              </a:ext>
            </a:extLst>
          </p:cNvPr>
          <p:cNvSpPr txBox="1"/>
          <p:nvPr/>
        </p:nvSpPr>
        <p:spPr>
          <a:xfrm>
            <a:off x="323528" y="364502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git switch</a:t>
            </a:r>
            <a:r>
              <a:rPr lang="ja-JP" altLang="en-US" sz="2400"/>
              <a:t>もコミットハッシュを指定できるが、ブランチ名をつけることが強制される→より「安全」に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671DB0-C374-483E-9877-F414F812592F}"/>
              </a:ext>
            </a:extLst>
          </p:cNvPr>
          <p:cNvSpPr txBox="1"/>
          <p:nvPr/>
        </p:nvSpPr>
        <p:spPr>
          <a:xfrm>
            <a:off x="1043608" y="4653136"/>
            <a:ext cx="64807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$ git switch -c branchname 9b662ef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94495-77E9-476A-A5B1-249C05BAD57C}"/>
              </a:ext>
            </a:extLst>
          </p:cNvPr>
          <p:cNvSpPr txBox="1"/>
          <p:nvPr/>
        </p:nvSpPr>
        <p:spPr>
          <a:xfrm>
            <a:off x="1187624" y="630932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古い情報に</a:t>
            </a:r>
            <a:r>
              <a:rPr lang="en-US" altLang="ja-JP"/>
              <a:t>git checkout</a:t>
            </a:r>
            <a:r>
              <a:rPr lang="ja-JP" altLang="en-US"/>
              <a:t>の用法が載っていることがあるので注意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1D80689-4A11-4078-8427-F9392E268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リモートを間違えて登録した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8C1CE9-D091-448B-AD47-9A4381E07290}"/>
              </a:ext>
            </a:extLst>
          </p:cNvPr>
          <p:cNvSpPr txBox="1"/>
          <p:nvPr/>
        </p:nvSpPr>
        <p:spPr>
          <a:xfrm>
            <a:off x="264392" y="1268760"/>
            <a:ext cx="798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GitHub</a:t>
            </a:r>
            <a:r>
              <a:rPr lang="ja-JP" altLang="en-US" sz="2800"/>
              <a:t>を使っていて、</a:t>
            </a:r>
            <a:r>
              <a:rPr lang="en-US" altLang="ja-JP" sz="2800"/>
              <a:t>SSH</a:t>
            </a:r>
            <a:r>
              <a:rPr lang="ja-JP" altLang="en-US" sz="2800"/>
              <a:t>のつもりが</a:t>
            </a:r>
            <a:r>
              <a:rPr lang="en-US" altLang="ja-JP" sz="2800"/>
              <a:t>HTTPS</a:t>
            </a:r>
            <a:r>
              <a:rPr lang="ja-JP" altLang="en-US" sz="2800"/>
              <a:t>でリモートを登録してしまった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24067-4572-4EA7-B6D3-8F3826A872E7}"/>
              </a:ext>
            </a:extLst>
          </p:cNvPr>
          <p:cNvSpPr txBox="1"/>
          <p:nvPr/>
        </p:nvSpPr>
        <p:spPr>
          <a:xfrm>
            <a:off x="395536" y="2420888"/>
            <a:ext cx="824440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git remote add origin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https://github.com/appi-github/somerepository.git</a:t>
            </a:r>
          </a:p>
          <a:p>
            <a:r>
              <a:rPr lang="en-US" sz="1600">
                <a:latin typeface="Consolas" panose="020B0609020204030204" pitchFamily="49" charset="0"/>
              </a:rPr>
              <a:t>git branch -M main</a:t>
            </a:r>
          </a:p>
          <a:p>
            <a:r>
              <a:rPr lang="en-US" sz="1600">
                <a:latin typeface="Consolas" panose="020B0609020204030204" pitchFamily="49" charset="0"/>
              </a:rPr>
              <a:t>git push -u origin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668CA0-7591-4DCF-8F7D-14124B72B019}"/>
              </a:ext>
            </a:extLst>
          </p:cNvPr>
          <p:cNvSpPr txBox="1"/>
          <p:nvPr/>
        </p:nvSpPr>
        <p:spPr>
          <a:xfrm>
            <a:off x="107504" y="4437112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remote add origin git@github.com:appi-github/somerepository.git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remote origin already exists.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F66F63-432E-4FCC-8C53-49182A1A3709}"/>
              </a:ext>
            </a:extLst>
          </p:cNvPr>
          <p:cNvSpPr txBox="1"/>
          <p:nvPr/>
        </p:nvSpPr>
        <p:spPr>
          <a:xfrm>
            <a:off x="251520" y="3573016"/>
            <a:ext cx="630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改めて</a:t>
            </a:r>
            <a:r>
              <a:rPr lang="en-US" altLang="ja-JP" sz="2800"/>
              <a:t>SSH</a:t>
            </a:r>
            <a:r>
              <a:rPr lang="ja-JP" altLang="en-US" sz="2800"/>
              <a:t>で登録しようとしても</a:t>
            </a:r>
            <a:r>
              <a:rPr lang="en-US" altLang="ja-JP" sz="2800"/>
              <a:t>……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F21573-EDEF-41F5-8D9F-3FEA501E7E88}"/>
              </a:ext>
            </a:extLst>
          </p:cNvPr>
          <p:cNvSpPr txBox="1"/>
          <p:nvPr/>
        </p:nvSpPr>
        <p:spPr>
          <a:xfrm>
            <a:off x="323528" y="5373216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「既に</a:t>
            </a:r>
            <a:r>
              <a:rPr lang="en-US" altLang="ja-JP" sz="2800"/>
              <a:t>origin</a:t>
            </a:r>
            <a:r>
              <a:rPr lang="ja-JP" altLang="en-US" sz="2800"/>
              <a:t>という名前のリモートリポジトリが存在するよ」と言われて追加を拒否される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9448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89EB0A-331E-4143-80E3-1154FE159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リモートを間違えて登録した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0DE66F-DE34-44F0-AC1E-1E165B8E52F2}"/>
              </a:ext>
            </a:extLst>
          </p:cNvPr>
          <p:cNvSpPr txBox="1"/>
          <p:nvPr/>
        </p:nvSpPr>
        <p:spPr>
          <a:xfrm>
            <a:off x="251520" y="1268760"/>
            <a:ext cx="6552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remote 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remove origin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7EC0C7-E09E-43EB-94E9-502ABB9918B1}"/>
              </a:ext>
            </a:extLst>
          </p:cNvPr>
          <p:cNvSpPr txBox="1"/>
          <p:nvPr/>
        </p:nvSpPr>
        <p:spPr>
          <a:xfrm>
            <a:off x="611560" y="2060848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指定したリモートリポジトリを削除する</a:t>
            </a:r>
            <a:endParaRPr lang="en-US" altLang="ja-JP" sz="2800"/>
          </a:p>
          <a:p>
            <a:r>
              <a:rPr lang="ja-JP" altLang="en-US" sz="2800"/>
              <a:t>多くの場合</a:t>
            </a:r>
            <a:r>
              <a:rPr lang="en-US" altLang="ja-JP" sz="2800"/>
              <a:t>origin</a:t>
            </a:r>
            <a:r>
              <a:rPr lang="ja-JP" altLang="en-US" sz="2800"/>
              <a:t>を指定するはず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CEEFED-8CAC-44C9-9ECF-BF93D881E109}"/>
              </a:ext>
            </a:extLst>
          </p:cNvPr>
          <p:cNvSpPr txBox="1"/>
          <p:nvPr/>
        </p:nvSpPr>
        <p:spPr>
          <a:xfrm>
            <a:off x="70992" y="4293096"/>
            <a:ext cx="8893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remote add origin git@github.com:appi-github/somerepository.git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1C5DDC-A66D-44F0-B289-28D552110D27}"/>
              </a:ext>
            </a:extLst>
          </p:cNvPr>
          <p:cNvSpPr txBox="1"/>
          <p:nvPr/>
        </p:nvSpPr>
        <p:spPr>
          <a:xfrm>
            <a:off x="251520" y="3573016"/>
            <a:ext cx="6107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削除後に改めて</a:t>
            </a:r>
            <a:r>
              <a:rPr lang="en-US" altLang="ja-JP" sz="2800"/>
              <a:t>SSH</a:t>
            </a:r>
            <a:r>
              <a:rPr lang="ja-JP" altLang="en-US" sz="2800"/>
              <a:t>で登録すれば</a:t>
            </a:r>
            <a:r>
              <a:rPr lang="en-US" altLang="ja-JP" sz="2800"/>
              <a:t>OK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982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B4D3AB-500B-47C2-AAA2-6A6829797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563DDA-AD41-4B51-9AD5-A73F0F013D31}"/>
              </a:ext>
            </a:extLst>
          </p:cNvPr>
          <p:cNvSpPr txBox="1"/>
          <p:nvPr/>
        </p:nvSpPr>
        <p:spPr>
          <a:xfrm>
            <a:off x="539552" y="12687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では原則として</a:t>
            </a:r>
            <a:r>
              <a:rPr lang="en-US" altLang="ja-JP" sz="2800"/>
              <a:t>main</a:t>
            </a:r>
            <a:r>
              <a:rPr lang="ja-JP" altLang="en-US" sz="2800"/>
              <a:t>ブランチでは作業せず、新しいブランチを作成してからそこで作業する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FE78C1-93B5-4CA4-9973-2F292BFC9A28}"/>
              </a:ext>
            </a:extLst>
          </p:cNvPr>
          <p:cNvSpPr txBox="1"/>
          <p:nvPr/>
        </p:nvSpPr>
        <p:spPr>
          <a:xfrm>
            <a:off x="467544" y="306896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カレントブランチが</a:t>
            </a:r>
            <a:r>
              <a:rPr lang="en-US" altLang="ja-JP" sz="2800"/>
              <a:t>main</a:t>
            </a:r>
            <a:r>
              <a:rPr lang="ja-JP" altLang="en-US" sz="2800"/>
              <a:t>のまま、いろんなファイルを修正して保存しちゃった。</a:t>
            </a:r>
            <a:endParaRPr lang="en-US" altLang="ja-JP" sz="2800"/>
          </a:p>
        </p:txBody>
      </p:sp>
      <p:pic>
        <p:nvPicPr>
          <p:cNvPr id="5" name="Picture 2" descr="スーツを着た男性のイラスト（焦る顔）">
            <a:extLst>
              <a:ext uri="{FF2B5EF4-FFF2-40B4-BE49-F238E27FC236}">
                <a16:creationId xmlns:a16="http://schemas.microsoft.com/office/drawing/2014/main" id="{6AC3C16F-C9E9-4F0B-B210-4B18DD771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Kサインを出す人のイラスト（男性）">
            <a:extLst>
              <a:ext uri="{FF2B5EF4-FFF2-40B4-BE49-F238E27FC236}">
                <a16:creationId xmlns:a16="http://schemas.microsoft.com/office/drawing/2014/main" id="{3B49DAF5-8798-4609-B540-26E61EAD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475165-FF21-405B-9C03-306C55E0651F}"/>
              </a:ext>
            </a:extLst>
          </p:cNvPr>
          <p:cNvSpPr txBox="1"/>
          <p:nvPr/>
        </p:nvSpPr>
        <p:spPr>
          <a:xfrm>
            <a:off x="2627784" y="242088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にもかかわらず・・・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52312C-8FB4-4399-8104-B6BCF59673E2}"/>
              </a:ext>
            </a:extLst>
          </p:cNvPr>
          <p:cNvSpPr txBox="1"/>
          <p:nvPr/>
        </p:nvSpPr>
        <p:spPr>
          <a:xfrm>
            <a:off x="2627784" y="4941168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まだコミットしてなければ</a:t>
            </a:r>
            <a:endParaRPr lang="en-US" altLang="ja-JP" sz="2400"/>
          </a:p>
          <a:p>
            <a:r>
              <a:rPr lang="ja-JP" altLang="en-US" sz="2400"/>
              <a:t>対応可能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082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EC7837B0-0173-4A52-B3E4-9782FA6A2DB2}"/>
              </a:ext>
            </a:extLst>
          </p:cNvPr>
          <p:cNvSpPr/>
          <p:nvPr/>
        </p:nvSpPr>
        <p:spPr>
          <a:xfrm>
            <a:off x="7236296" y="3429000"/>
            <a:ext cx="1728192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C9869B-1953-46AB-AE21-7D1D36425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C07646-72F4-4E8E-B77D-F8C069605BD4}"/>
              </a:ext>
            </a:extLst>
          </p:cNvPr>
          <p:cNvSpPr txBox="1"/>
          <p:nvPr/>
        </p:nvSpPr>
        <p:spPr>
          <a:xfrm>
            <a:off x="251520" y="1268760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stash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57B993-5447-4076-B512-0BC6BEED049E}"/>
              </a:ext>
            </a:extLst>
          </p:cNvPr>
          <p:cNvSpPr txBox="1"/>
          <p:nvPr/>
        </p:nvSpPr>
        <p:spPr>
          <a:xfrm>
            <a:off x="611560" y="191683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修正を保存し、ワーキングツリーを最新のコミットの状態に戻す</a:t>
            </a:r>
            <a:endParaRPr lang="en-US" sz="2800"/>
          </a:p>
        </p:txBody>
      </p:sp>
      <p:pic>
        <p:nvPicPr>
          <p:cNvPr id="6146" name="Picture 2" descr="フォルダのイラスト">
            <a:extLst>
              <a:ext uri="{FF2B5EF4-FFF2-40B4-BE49-F238E27FC236}">
                <a16:creationId xmlns:a16="http://schemas.microsoft.com/office/drawing/2014/main" id="{8475DD0A-0354-4EA6-BDF3-7FC930FF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873244" cy="7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物置小屋のイラスト">
            <a:extLst>
              <a:ext uri="{FF2B5EF4-FFF2-40B4-BE49-F238E27FC236}">
                <a16:creationId xmlns:a16="http://schemas.microsoft.com/office/drawing/2014/main" id="{CB2A9BD8-C65D-419D-A38D-26A985CC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85293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ABA5D9-1002-4CFE-9C43-E16F9D3E8F72}"/>
              </a:ext>
            </a:extLst>
          </p:cNvPr>
          <p:cNvGrpSpPr/>
          <p:nvPr/>
        </p:nvGrpSpPr>
        <p:grpSpPr>
          <a:xfrm>
            <a:off x="1700828" y="501317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1 つの角を切り取った四角形 36">
              <a:extLst>
                <a:ext uri="{FF2B5EF4-FFF2-40B4-BE49-F238E27FC236}">
                  <a16:creationId xmlns:a16="http://schemas.microsoft.com/office/drawing/2014/main" id="{FD25CD3A-6DF1-4885-8A01-0B729D68C8D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60C548E9-E8B5-418A-82CF-A5E26515E989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FC3337B-0728-4FD9-8E7F-7482D26F423E}"/>
              </a:ext>
            </a:extLst>
          </p:cNvPr>
          <p:cNvGrpSpPr/>
          <p:nvPr/>
        </p:nvGrpSpPr>
        <p:grpSpPr>
          <a:xfrm>
            <a:off x="898466" y="5013176"/>
            <a:ext cx="576064" cy="720080"/>
            <a:chOff x="3851920" y="1268760"/>
            <a:chExt cx="2880320" cy="3600400"/>
          </a:xfrm>
        </p:grpSpPr>
        <p:sp>
          <p:nvSpPr>
            <p:cNvPr id="16" name="1 つの角を切り取った四角形 47">
              <a:extLst>
                <a:ext uri="{FF2B5EF4-FFF2-40B4-BE49-F238E27FC236}">
                  <a16:creationId xmlns:a16="http://schemas.microsoft.com/office/drawing/2014/main" id="{064184BA-A166-4B20-BEAF-1C0CDAB6BE0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B92E96CB-5CF6-4D55-B143-1AD03FF3B2C0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9B993706-1CCD-4365-B025-1DD4CDAE70D1}"/>
              </a:ext>
            </a:extLst>
          </p:cNvPr>
          <p:cNvCxnSpPr>
            <a:cxnSpLocks/>
            <a:stCxn id="6146" idx="2"/>
            <a:endCxn id="13" idx="3"/>
          </p:cNvCxnSpPr>
          <p:nvPr/>
        </p:nvCxnSpPr>
        <p:spPr>
          <a:xfrm rot="16200000" flipH="1">
            <a:off x="1416140" y="4440456"/>
            <a:ext cx="348778" cy="79666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54BFED-4098-4BE2-9A0D-5CA23E34ED51}"/>
              </a:ext>
            </a:extLst>
          </p:cNvPr>
          <p:cNvCxnSpPr>
            <a:stCxn id="6146" idx="2"/>
            <a:endCxn id="16" idx="3"/>
          </p:cNvCxnSpPr>
          <p:nvPr/>
        </p:nvCxnSpPr>
        <p:spPr>
          <a:xfrm flipH="1">
            <a:off x="1186498" y="4664398"/>
            <a:ext cx="5700" cy="3487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E6C020-B655-4737-BC66-4FFBAE50E01C}"/>
              </a:ext>
            </a:extLst>
          </p:cNvPr>
          <p:cNvSpPr txBox="1"/>
          <p:nvPr/>
        </p:nvSpPr>
        <p:spPr>
          <a:xfrm>
            <a:off x="1259632" y="59492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修正したファイル</a:t>
            </a:r>
            <a:endParaRPr lang="en-US"/>
          </a:p>
        </p:txBody>
      </p:sp>
      <p:pic>
        <p:nvPicPr>
          <p:cNvPr id="26" name="Picture 2" descr="フォルダのイラスト">
            <a:extLst>
              <a:ext uri="{FF2B5EF4-FFF2-40B4-BE49-F238E27FC236}">
                <a16:creationId xmlns:a16="http://schemas.microsoft.com/office/drawing/2014/main" id="{0CA3665B-9634-4F76-9BD2-D2D9A58E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4356"/>
            <a:ext cx="873244" cy="7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9B604C3-6207-471A-AF51-62CDCA00EBF4}"/>
              </a:ext>
            </a:extLst>
          </p:cNvPr>
          <p:cNvGrpSpPr/>
          <p:nvPr/>
        </p:nvGrpSpPr>
        <p:grpSpPr>
          <a:xfrm>
            <a:off x="5074930" y="5094476"/>
            <a:ext cx="576064" cy="720080"/>
            <a:chOff x="3851920" y="1268760"/>
            <a:chExt cx="2880320" cy="3600400"/>
          </a:xfrm>
        </p:grpSpPr>
        <p:sp>
          <p:nvSpPr>
            <p:cNvPr id="31" name="1 つの角を切り取った四角形 47">
              <a:extLst>
                <a:ext uri="{FF2B5EF4-FFF2-40B4-BE49-F238E27FC236}">
                  <a16:creationId xmlns:a16="http://schemas.microsoft.com/office/drawing/2014/main" id="{ECAC2A35-6515-46AC-AE09-B4E1FB1FFF60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B7BEE1E-C37E-48CF-A42A-33474A47E0F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6729E774-5D5D-4072-B99F-8F86B5FFED3F}"/>
              </a:ext>
            </a:extLst>
          </p:cNvPr>
          <p:cNvCxnSpPr>
            <a:cxnSpLocks/>
            <a:stCxn id="26" idx="2"/>
            <a:endCxn id="40" idx="3"/>
          </p:cNvCxnSpPr>
          <p:nvPr/>
        </p:nvCxnSpPr>
        <p:spPr>
          <a:xfrm rot="16200000" flipH="1">
            <a:off x="5588030" y="4526330"/>
            <a:ext cx="348778" cy="7875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57B7EB5-95FC-48EE-8A88-6E0F24A0F177}"/>
              </a:ext>
            </a:extLst>
          </p:cNvPr>
          <p:cNvCxnSpPr>
            <a:stCxn id="26" idx="2"/>
            <a:endCxn id="31" idx="3"/>
          </p:cNvCxnSpPr>
          <p:nvPr/>
        </p:nvCxnSpPr>
        <p:spPr>
          <a:xfrm flipH="1">
            <a:off x="5362962" y="4745698"/>
            <a:ext cx="5700" cy="34877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F0567F7-025A-43D9-A5DA-1C0909FD015B}"/>
              </a:ext>
            </a:extLst>
          </p:cNvPr>
          <p:cNvGrpSpPr/>
          <p:nvPr/>
        </p:nvGrpSpPr>
        <p:grpSpPr>
          <a:xfrm>
            <a:off x="7812360" y="4077072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>
              <a:extLst>
                <a:ext uri="{FF2B5EF4-FFF2-40B4-BE49-F238E27FC236}">
                  <a16:creationId xmlns:a16="http://schemas.microsoft.com/office/drawing/2014/main" id="{CFA6C90A-20E6-4DD3-ABAC-E843472B3AF6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CE60BF1-B9EE-478A-91AB-22AA430C8E3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F3FC35E-56F4-40A0-ABF9-03A3C3417B45}"/>
              </a:ext>
            </a:extLst>
          </p:cNvPr>
          <p:cNvGrpSpPr/>
          <p:nvPr/>
        </p:nvGrpSpPr>
        <p:grpSpPr>
          <a:xfrm>
            <a:off x="5868144" y="5094476"/>
            <a:ext cx="576064" cy="720080"/>
            <a:chOff x="3851920" y="1268760"/>
            <a:chExt cx="2880320" cy="3600400"/>
          </a:xfrm>
        </p:grpSpPr>
        <p:sp>
          <p:nvSpPr>
            <p:cNvPr id="40" name="1 つの角を切り取った四角形 47">
              <a:extLst>
                <a:ext uri="{FF2B5EF4-FFF2-40B4-BE49-F238E27FC236}">
                  <a16:creationId xmlns:a16="http://schemas.microsoft.com/office/drawing/2014/main" id="{0049ED8B-7443-46C9-8F5B-43F9FDDB913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389BDACF-B39B-48E8-A807-89831E5AAAB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9AB4840-BC56-4010-996A-0929322E42F0}"/>
              </a:ext>
            </a:extLst>
          </p:cNvPr>
          <p:cNvSpPr/>
          <p:nvPr/>
        </p:nvSpPr>
        <p:spPr>
          <a:xfrm>
            <a:off x="2987824" y="480644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4AD02C2-BE50-4E8D-BDFD-B3919D0DEFA0}"/>
              </a:ext>
            </a:extLst>
          </p:cNvPr>
          <p:cNvSpPr txBox="1"/>
          <p:nvPr/>
        </p:nvSpPr>
        <p:spPr>
          <a:xfrm>
            <a:off x="2195736" y="4014356"/>
            <a:ext cx="194421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ja-JP" altLang="en-US" sz="200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altLang="ja-JP" sz="2000">
                <a:solidFill>
                  <a:schemeClr val="bg1"/>
                </a:solidFill>
                <a:latin typeface="Consolas" panose="020B0609020204030204" pitchFamily="49" charset="0"/>
              </a:rPr>
              <a:t>stash</a:t>
            </a:r>
            <a:endParaRPr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D00DC68-76DC-4587-8B5E-D9533DFA0842}"/>
              </a:ext>
            </a:extLst>
          </p:cNvPr>
          <p:cNvCxnSpPr/>
          <p:nvPr/>
        </p:nvCxnSpPr>
        <p:spPr>
          <a:xfrm flipV="1">
            <a:off x="6804248" y="4446404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54C7AF-3620-4DC1-AD9B-D9E5DC2824D5}"/>
              </a:ext>
            </a:extLst>
          </p:cNvPr>
          <p:cNvSpPr txBox="1"/>
          <p:nvPr/>
        </p:nvSpPr>
        <p:spPr>
          <a:xfrm>
            <a:off x="6804248" y="53012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修正が退避</a:t>
            </a:r>
            <a:endParaRPr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8983359-2A43-4386-AA43-0FC8B7DA917B}"/>
              </a:ext>
            </a:extLst>
          </p:cNvPr>
          <p:cNvSpPr txBox="1"/>
          <p:nvPr/>
        </p:nvSpPr>
        <p:spPr>
          <a:xfrm>
            <a:off x="5004048" y="59585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最新のコミットのスナップショットに戻る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B9978F8-9554-450E-909E-991D05DD8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E6B6A39D-61BB-4CDC-A947-7110A2D109A6}"/>
              </a:ext>
            </a:extLst>
          </p:cNvPr>
          <p:cNvSpPr/>
          <p:nvPr/>
        </p:nvSpPr>
        <p:spPr>
          <a:xfrm>
            <a:off x="1979712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3F9768-0139-4056-9CAA-A57C0AF62B8E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555776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904B9BB-9CC4-4385-98F3-80EF2036E0A9}"/>
              </a:ext>
            </a:extLst>
          </p:cNvPr>
          <p:cNvSpPr/>
          <p:nvPr/>
        </p:nvSpPr>
        <p:spPr>
          <a:xfrm>
            <a:off x="241176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9E9AAA-272D-43B4-841E-125D5CE0D860}"/>
              </a:ext>
            </a:extLst>
          </p:cNvPr>
          <p:cNvSpPr/>
          <p:nvPr/>
        </p:nvSpPr>
        <p:spPr>
          <a:xfrm>
            <a:off x="755576" y="23488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0F8CA93-B489-4334-9E5E-025F6AC74681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1581275" y="2518048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86DDF9-8191-4524-A63C-210CFB8B021A}"/>
              </a:ext>
            </a:extLst>
          </p:cNvPr>
          <p:cNvSpPr txBox="1"/>
          <p:nvPr/>
        </p:nvSpPr>
        <p:spPr>
          <a:xfrm>
            <a:off x="467544" y="112474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ブランチを切り替える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995A89-0097-4B58-AD1A-5C7D51B0F786}"/>
              </a:ext>
            </a:extLst>
          </p:cNvPr>
          <p:cNvSpPr txBox="1"/>
          <p:nvPr/>
        </p:nvSpPr>
        <p:spPr>
          <a:xfrm>
            <a:off x="2555776" y="1700808"/>
            <a:ext cx="32403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switch -c feature</a:t>
            </a:r>
            <a:endParaRPr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65D44C0-4F86-41D5-8991-24DD925F6B36}"/>
              </a:ext>
            </a:extLst>
          </p:cNvPr>
          <p:cNvSpPr/>
          <p:nvPr/>
        </p:nvSpPr>
        <p:spPr>
          <a:xfrm>
            <a:off x="3707904" y="249289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B1F04F7C-B8A1-4CF4-BF3B-DC9FFA8FB73E}"/>
              </a:ext>
            </a:extLst>
          </p:cNvPr>
          <p:cNvSpPr/>
          <p:nvPr/>
        </p:nvSpPr>
        <p:spPr>
          <a:xfrm>
            <a:off x="6765851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0260A1D-F41F-4F95-8243-8510B4EE385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341915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3006621E-5DED-487B-AE8E-488639773F42}"/>
              </a:ext>
            </a:extLst>
          </p:cNvPr>
          <p:cNvSpPr/>
          <p:nvPr/>
        </p:nvSpPr>
        <p:spPr>
          <a:xfrm>
            <a:off x="7197899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229C13F-D67B-4BF9-A973-FBD36C3D9048}"/>
              </a:ext>
            </a:extLst>
          </p:cNvPr>
          <p:cNvSpPr/>
          <p:nvPr/>
        </p:nvSpPr>
        <p:spPr>
          <a:xfrm>
            <a:off x="5508104" y="313561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D36CA0-0EF6-4D21-A358-2BEE6FAB1722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6333803" y="3307457"/>
            <a:ext cx="432048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01F0C1C3-ECD9-48B1-B59A-91D4491B94FE}"/>
              </a:ext>
            </a:extLst>
          </p:cNvPr>
          <p:cNvSpPr/>
          <p:nvPr/>
        </p:nvSpPr>
        <p:spPr>
          <a:xfrm>
            <a:off x="6765851" y="3140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0184DE8-B4FD-49D7-A8BA-2C0528DC5D0A}"/>
              </a:ext>
            </a:extLst>
          </p:cNvPr>
          <p:cNvCxnSpPr>
            <a:stCxn id="16" idx="3"/>
            <a:endCxn id="13" idx="4"/>
          </p:cNvCxnSpPr>
          <p:nvPr/>
        </p:nvCxnSpPr>
        <p:spPr>
          <a:xfrm flipV="1">
            <a:off x="7341915" y="27089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8E04FC-3DAF-48BF-B50C-386E632335BA}"/>
              </a:ext>
            </a:extLst>
          </p:cNvPr>
          <p:cNvSpPr txBox="1"/>
          <p:nvPr/>
        </p:nvSpPr>
        <p:spPr>
          <a:xfrm>
            <a:off x="611560" y="42210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修正を適用する</a:t>
            </a:r>
            <a:endParaRPr 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C76CC9-FCEA-4D47-91DC-6891A3AF0ECE}"/>
              </a:ext>
            </a:extLst>
          </p:cNvPr>
          <p:cNvSpPr txBox="1"/>
          <p:nvPr/>
        </p:nvSpPr>
        <p:spPr>
          <a:xfrm>
            <a:off x="251520" y="3573016"/>
            <a:ext cx="3312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stash</a:t>
            </a:r>
            <a:r>
              <a:rPr lang="ja-JP" altLang="en-US" sz="2800">
                <a:latin typeface="Consolas" panose="020B0609020204030204" pitchFamily="49" charset="0"/>
              </a:rPr>
              <a:t> </a:t>
            </a:r>
            <a:r>
              <a:rPr lang="en-US" altLang="ja-JP" sz="2800">
                <a:latin typeface="Consolas" panose="020B0609020204030204" pitchFamily="49" charset="0"/>
              </a:rPr>
              <a:t>pop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374A2F-84A5-466F-B3C4-C457796405BD}"/>
              </a:ext>
            </a:extLst>
          </p:cNvPr>
          <p:cNvSpPr/>
          <p:nvPr/>
        </p:nvSpPr>
        <p:spPr>
          <a:xfrm>
            <a:off x="2915816" y="4797152"/>
            <a:ext cx="1008112" cy="9634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3" name="Picture 4" descr="物置小屋のイラスト">
            <a:extLst>
              <a:ext uri="{FF2B5EF4-FFF2-40B4-BE49-F238E27FC236}">
                <a16:creationId xmlns:a16="http://schemas.microsoft.com/office/drawing/2014/main" id="{CF975172-1463-471B-B6D6-A2713035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9AAA0F7-8502-4B99-9242-51831BE28D0F}"/>
              </a:ext>
            </a:extLst>
          </p:cNvPr>
          <p:cNvGrpSpPr/>
          <p:nvPr/>
        </p:nvGrpSpPr>
        <p:grpSpPr>
          <a:xfrm>
            <a:off x="3275856" y="5085184"/>
            <a:ext cx="360040" cy="504056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1 つの角を切り取った四角形 36">
              <a:extLst>
                <a:ext uri="{FF2B5EF4-FFF2-40B4-BE49-F238E27FC236}">
                  <a16:creationId xmlns:a16="http://schemas.microsoft.com/office/drawing/2014/main" id="{495258B1-04AB-4866-9554-B5C10EDCB7F3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FE2EA34-D179-412B-BADD-E1F63C36CA74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CA3BC44-335B-46CF-A579-E954A989913C}"/>
              </a:ext>
            </a:extLst>
          </p:cNvPr>
          <p:cNvGrpSpPr/>
          <p:nvPr/>
        </p:nvGrpSpPr>
        <p:grpSpPr>
          <a:xfrm>
            <a:off x="971600" y="5013176"/>
            <a:ext cx="1020469" cy="1214844"/>
            <a:chOff x="4932040" y="4014356"/>
            <a:chExt cx="1512168" cy="1800200"/>
          </a:xfrm>
        </p:grpSpPr>
        <p:pic>
          <p:nvPicPr>
            <p:cNvPr id="24" name="Picture 2" descr="フォルダのイラスト">
              <a:extLst>
                <a:ext uri="{FF2B5EF4-FFF2-40B4-BE49-F238E27FC236}">
                  <a16:creationId xmlns:a16="http://schemas.microsoft.com/office/drawing/2014/main" id="{6BF8EF5F-C465-42FD-9555-50AD4C671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014356"/>
              <a:ext cx="873244" cy="73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686759D9-C7AC-4817-B981-240E9D7ABBD7}"/>
                </a:ext>
              </a:extLst>
            </p:cNvPr>
            <p:cNvGrpSpPr/>
            <p:nvPr/>
          </p:nvGrpSpPr>
          <p:grpSpPr>
            <a:xfrm>
              <a:off x="5074930" y="5094476"/>
              <a:ext cx="576064" cy="720080"/>
              <a:chOff x="3851920" y="1268760"/>
              <a:chExt cx="2880320" cy="3600400"/>
            </a:xfrm>
          </p:grpSpPr>
          <p:sp>
            <p:nvSpPr>
              <p:cNvPr id="26" name="1 つの角を切り取った四角形 47">
                <a:extLst>
                  <a:ext uri="{FF2B5EF4-FFF2-40B4-BE49-F238E27FC236}">
                    <a16:creationId xmlns:a16="http://schemas.microsoft.com/office/drawing/2014/main" id="{D866305E-B91F-4560-BE4F-6F05552FC588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>
                <a:extLst>
                  <a:ext uri="{FF2B5EF4-FFF2-40B4-BE49-F238E27FC236}">
                    <a16:creationId xmlns:a16="http://schemas.microsoft.com/office/drawing/2014/main" id="{B484BBD3-1333-451D-A239-06C1F9BCCF37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2B19B57B-7342-4FBA-A193-B41EB577B6AE}"/>
                </a:ext>
              </a:extLst>
            </p:cNvPr>
            <p:cNvCxnSpPr>
              <a:cxnSpLocks/>
              <a:stCxn id="24" idx="2"/>
              <a:endCxn id="34" idx="3"/>
            </p:cNvCxnSpPr>
            <p:nvPr/>
          </p:nvCxnSpPr>
          <p:spPr>
            <a:xfrm rot="16200000" flipH="1">
              <a:off x="5588030" y="4526330"/>
              <a:ext cx="348778" cy="78751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BC1C1AD-EAC9-4237-A0BE-A240BEED506E}"/>
                </a:ext>
              </a:extLst>
            </p:cNvPr>
            <p:cNvCxnSpPr>
              <a:stCxn id="24" idx="2"/>
              <a:endCxn id="26" idx="3"/>
            </p:cNvCxnSpPr>
            <p:nvPr/>
          </p:nvCxnSpPr>
          <p:spPr>
            <a:xfrm flipH="1">
              <a:off x="5362962" y="4745698"/>
              <a:ext cx="5700" cy="3487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7B75353-F90E-42C9-A550-53E47427DE60}"/>
                </a:ext>
              </a:extLst>
            </p:cNvPr>
            <p:cNvGrpSpPr/>
            <p:nvPr/>
          </p:nvGrpSpPr>
          <p:grpSpPr>
            <a:xfrm>
              <a:off x="5868144" y="5094476"/>
              <a:ext cx="576064" cy="720080"/>
              <a:chOff x="3851920" y="1268760"/>
              <a:chExt cx="2880320" cy="3600400"/>
            </a:xfrm>
          </p:grpSpPr>
          <p:sp>
            <p:nvSpPr>
              <p:cNvPr id="34" name="1 つの角を切り取った四角形 47">
                <a:extLst>
                  <a:ext uri="{FF2B5EF4-FFF2-40B4-BE49-F238E27FC236}">
                    <a16:creationId xmlns:a16="http://schemas.microsoft.com/office/drawing/2014/main" id="{E1A5AA15-1A38-4275-BCA0-0C6165663109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直角三角形 34">
                <a:extLst>
                  <a:ext uri="{FF2B5EF4-FFF2-40B4-BE49-F238E27FC236}">
                    <a16:creationId xmlns:a16="http://schemas.microsoft.com/office/drawing/2014/main" id="{EB051F4D-6AA6-41A8-A104-0C94F65B08B8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604BBA-1A83-4244-AC95-BF70334F3D74}"/>
              </a:ext>
            </a:extLst>
          </p:cNvPr>
          <p:cNvCxnSpPr>
            <a:cxnSpLocks/>
          </p:cNvCxnSpPr>
          <p:nvPr/>
        </p:nvCxnSpPr>
        <p:spPr>
          <a:xfrm flipH="1">
            <a:off x="2483768" y="5373216"/>
            <a:ext cx="648072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1A3401A-A74C-447F-A915-7F2596BE5CF5}"/>
              </a:ext>
            </a:extLst>
          </p:cNvPr>
          <p:cNvGrpSpPr/>
          <p:nvPr/>
        </p:nvGrpSpPr>
        <p:grpSpPr>
          <a:xfrm>
            <a:off x="5652120" y="5085184"/>
            <a:ext cx="973643" cy="1152128"/>
            <a:chOff x="755576" y="3933056"/>
            <a:chExt cx="1521316" cy="1800200"/>
          </a:xfrm>
        </p:grpSpPr>
        <p:pic>
          <p:nvPicPr>
            <p:cNvPr id="41" name="Picture 2" descr="フォルダのイラスト">
              <a:extLst>
                <a:ext uri="{FF2B5EF4-FFF2-40B4-BE49-F238E27FC236}">
                  <a16:creationId xmlns:a16="http://schemas.microsoft.com/office/drawing/2014/main" id="{1D287E54-BF59-4733-B499-656DF5DB9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33056"/>
              <a:ext cx="873244" cy="73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806C7ED5-EA50-4BB5-BE11-1183474FD6A0}"/>
                </a:ext>
              </a:extLst>
            </p:cNvPr>
            <p:cNvGrpSpPr/>
            <p:nvPr/>
          </p:nvGrpSpPr>
          <p:grpSpPr>
            <a:xfrm>
              <a:off x="1700828" y="5013176"/>
              <a:ext cx="576064" cy="720080"/>
              <a:chOff x="3851920" y="1268760"/>
              <a:chExt cx="2880320" cy="36004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" name="1 つの角を切り取った四角形 36">
                <a:extLst>
                  <a:ext uri="{FF2B5EF4-FFF2-40B4-BE49-F238E27FC236}">
                    <a16:creationId xmlns:a16="http://schemas.microsoft.com/office/drawing/2014/main" id="{0AD5D88E-43E8-40AF-8514-E95BD5C3307A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直角三角形 43">
                <a:extLst>
                  <a:ext uri="{FF2B5EF4-FFF2-40B4-BE49-F238E27FC236}">
                    <a16:creationId xmlns:a16="http://schemas.microsoft.com/office/drawing/2014/main" id="{4B0CD9F2-A2A4-45D6-B41F-7074A6E19E75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4ED74890-CFF2-44E6-9CAE-389A7AF114E9}"/>
                </a:ext>
              </a:extLst>
            </p:cNvPr>
            <p:cNvGrpSpPr/>
            <p:nvPr/>
          </p:nvGrpSpPr>
          <p:grpSpPr>
            <a:xfrm>
              <a:off x="898466" y="5013176"/>
              <a:ext cx="576064" cy="720080"/>
              <a:chOff x="3851920" y="1268760"/>
              <a:chExt cx="2880320" cy="3600400"/>
            </a:xfrm>
          </p:grpSpPr>
          <p:sp>
            <p:nvSpPr>
              <p:cNvPr id="46" name="1 つの角を切り取った四角形 47">
                <a:extLst>
                  <a:ext uri="{FF2B5EF4-FFF2-40B4-BE49-F238E27FC236}">
                    <a16:creationId xmlns:a16="http://schemas.microsoft.com/office/drawing/2014/main" id="{A9FA5624-FE0F-49B0-8B2D-196703E6FDFC}"/>
                  </a:ext>
                </a:extLst>
              </p:cNvPr>
              <p:cNvSpPr/>
              <p:nvPr/>
            </p:nvSpPr>
            <p:spPr>
              <a:xfrm>
                <a:off x="3851920" y="1268760"/>
                <a:ext cx="2880320" cy="3600400"/>
              </a:xfrm>
              <a:prstGeom prst="snip1Rect">
                <a:avLst>
                  <a:gd name="adj" fmla="val 2494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直角三角形 46">
                <a:extLst>
                  <a:ext uri="{FF2B5EF4-FFF2-40B4-BE49-F238E27FC236}">
                    <a16:creationId xmlns:a16="http://schemas.microsoft.com/office/drawing/2014/main" id="{4B73CB6C-4643-4AC8-8737-15FF777FFF9D}"/>
                  </a:ext>
                </a:extLst>
              </p:cNvPr>
              <p:cNvSpPr/>
              <p:nvPr/>
            </p:nvSpPr>
            <p:spPr>
              <a:xfrm>
                <a:off x="6012160" y="1268760"/>
                <a:ext cx="720080" cy="72008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557C956F-BD4D-46F1-BFB4-603A61FD8FC9}"/>
                </a:ext>
              </a:extLst>
            </p:cNvPr>
            <p:cNvCxnSpPr>
              <a:cxnSpLocks/>
              <a:stCxn id="41" idx="2"/>
              <a:endCxn id="43" idx="3"/>
            </p:cNvCxnSpPr>
            <p:nvPr/>
          </p:nvCxnSpPr>
          <p:spPr>
            <a:xfrm rot="16200000" flipH="1">
              <a:off x="1416140" y="4440456"/>
              <a:ext cx="348778" cy="79666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B7F4363-B9BF-44C4-B67B-B02D3124F40C}"/>
                </a:ext>
              </a:extLst>
            </p:cNvPr>
            <p:cNvCxnSpPr>
              <a:stCxn id="41" idx="2"/>
              <a:endCxn id="46" idx="3"/>
            </p:cNvCxnSpPr>
            <p:nvPr/>
          </p:nvCxnSpPr>
          <p:spPr>
            <a:xfrm flipH="1">
              <a:off x="1186498" y="4664398"/>
              <a:ext cx="5700" cy="34877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807BA28-C4D9-4146-8827-8FB29764F66F}"/>
              </a:ext>
            </a:extLst>
          </p:cNvPr>
          <p:cNvSpPr/>
          <p:nvPr/>
        </p:nvSpPr>
        <p:spPr>
          <a:xfrm>
            <a:off x="7308304" y="4437112"/>
            <a:ext cx="936104" cy="9361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52" name="Picture 4" descr="物置小屋のイラスト">
            <a:extLst>
              <a:ext uri="{FF2B5EF4-FFF2-40B4-BE49-F238E27FC236}">
                <a16:creationId xmlns:a16="http://schemas.microsoft.com/office/drawing/2014/main" id="{32A0972A-55F4-44B8-8DC7-3B2B6B8C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14908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矢印: 右 52">
            <a:extLst>
              <a:ext uri="{FF2B5EF4-FFF2-40B4-BE49-F238E27FC236}">
                <a16:creationId xmlns:a16="http://schemas.microsoft.com/office/drawing/2014/main" id="{D9950614-3C24-4E77-B4A2-7864BF11C7FD}"/>
              </a:ext>
            </a:extLst>
          </p:cNvPr>
          <p:cNvSpPr/>
          <p:nvPr/>
        </p:nvSpPr>
        <p:spPr>
          <a:xfrm>
            <a:off x="4211960" y="537321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CBE308F-C688-4C5E-9586-C42C4E161F00}"/>
              </a:ext>
            </a:extLst>
          </p:cNvPr>
          <p:cNvSpPr txBox="1"/>
          <p:nvPr/>
        </p:nvSpPr>
        <p:spPr>
          <a:xfrm>
            <a:off x="1187624" y="630932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ブランチを切り替えてから修正した状態になる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374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47391A-9458-42FF-B58A-761515165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メインブランチで作業を開始してた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3EF118-DA02-4090-B44D-BB9A1A82B9F4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A48D5B-9BCF-4D3A-9D91-F0DAF6E39FA0}"/>
              </a:ext>
            </a:extLst>
          </p:cNvPr>
          <p:cNvSpPr txBox="1"/>
          <p:nvPr/>
        </p:nvSpPr>
        <p:spPr>
          <a:xfrm>
            <a:off x="683568" y="1988840"/>
            <a:ext cx="833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git stash </a:t>
            </a:r>
            <a:r>
              <a:rPr lang="ja-JP" altLang="en-US" sz="2400"/>
              <a:t>で修正内容を退避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sz="2400"/>
              <a:t>git switch -c branchname </a:t>
            </a:r>
            <a:r>
              <a:rPr lang="ja-JP" altLang="en-US" sz="2400"/>
              <a:t>でブランチを作成して切り替え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sz="2400"/>
              <a:t>git stash pop </a:t>
            </a:r>
            <a:r>
              <a:rPr lang="ja-JP" altLang="en-US" sz="2400"/>
              <a:t>で修正内容をワーキングツリーに適用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E2A2C3-B590-40B6-929A-5BC6DEE3AFFE}"/>
              </a:ext>
            </a:extLst>
          </p:cNvPr>
          <p:cNvSpPr txBox="1"/>
          <p:nvPr/>
        </p:nvSpPr>
        <p:spPr>
          <a:xfrm>
            <a:off x="251520" y="3501008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git stash</a:t>
            </a:r>
            <a:r>
              <a:rPr lang="ja-JP" altLang="en-US" sz="3200"/>
              <a:t>について</a:t>
            </a:r>
            <a:endParaRPr 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CADB9-8A63-4DB3-9383-251C303D6807}"/>
              </a:ext>
            </a:extLst>
          </p:cNvPr>
          <p:cNvSpPr txBox="1"/>
          <p:nvPr/>
        </p:nvSpPr>
        <p:spPr>
          <a:xfrm>
            <a:off x="690914" y="4149080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複数の状態を退避可能</a:t>
            </a:r>
            <a:r>
              <a:rPr lang="en-US" altLang="ja-JP" sz="2400" dirty="0"/>
              <a:t>(</a:t>
            </a:r>
            <a:r>
              <a:rPr lang="ja-JP" altLang="en-US" sz="2400" dirty="0"/>
              <a:t>スタックになっている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退避した状態は</a:t>
            </a:r>
            <a:r>
              <a:rPr lang="en-US" altLang="ja-JP" sz="2400" dirty="0"/>
              <a:t>git stash list</a:t>
            </a:r>
            <a:r>
              <a:rPr lang="ja-JP" altLang="en-US" sz="2400" dirty="0"/>
              <a:t>で表示できる</a:t>
            </a:r>
            <a:endParaRPr lang="en-US" altLang="ja-JP" sz="2400" dirty="0"/>
          </a:p>
          <a:p>
            <a:r>
              <a:rPr lang="ja-JP" altLang="en-US" sz="2400" dirty="0"/>
              <a:t>指定した状態を適用するには</a:t>
            </a:r>
            <a:r>
              <a:rPr lang="en-US" altLang="ja-JP" sz="2400" dirty="0"/>
              <a:t>git apply</a:t>
            </a:r>
          </a:p>
          <a:p>
            <a:r>
              <a:rPr lang="ja-JP" altLang="en-US" sz="2400" dirty="0"/>
              <a:t>ただし、複数退避する</a:t>
            </a:r>
            <a:r>
              <a:rPr lang="ja-JP" altLang="en-US" sz="2400"/>
              <a:t>と混乱しやすい</a:t>
            </a:r>
            <a:endParaRPr 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74E2E6-C9DE-4AEE-B54C-2B2A7027D83B}"/>
              </a:ext>
            </a:extLst>
          </p:cNvPr>
          <p:cNvSpPr txBox="1"/>
          <p:nvPr/>
        </p:nvSpPr>
        <p:spPr>
          <a:xfrm>
            <a:off x="971600" y="5877272"/>
            <a:ext cx="734481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/>
              <a:t>「退避は一つだけ」「退避したらすぐ適用」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45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932CE-13B3-4420-A5C3-62BA6DBF7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952A90-0DF2-4E64-87A5-E0638610D25B}"/>
              </a:ext>
            </a:extLst>
          </p:cNvPr>
          <p:cNvSpPr txBox="1"/>
          <p:nvPr/>
        </p:nvSpPr>
        <p:spPr>
          <a:xfrm>
            <a:off x="179512" y="2348880"/>
            <a:ext cx="8838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$ </a:t>
            </a:r>
            <a:r>
              <a:rPr lang="en-US" sz="2000">
                <a:solidFill>
                  <a:srgbClr val="011893"/>
                </a:solidFill>
              </a:rPr>
              <a:t>git push</a:t>
            </a:r>
          </a:p>
          <a:p>
            <a:r>
              <a:rPr lang="en-US" sz="2000"/>
              <a:t>To /URL/to/repository.git</a:t>
            </a:r>
          </a:p>
          <a:p>
            <a:r>
              <a:rPr lang="en-US" sz="2000">
                <a:solidFill>
                  <a:srgbClr val="FF0000"/>
                </a:solidFill>
              </a:rPr>
              <a:t> ! [rejected]        </a:t>
            </a:r>
            <a:r>
              <a:rPr lang="en-US" sz="2000"/>
              <a:t>main -&gt; main (fetch first)</a:t>
            </a:r>
          </a:p>
          <a:p>
            <a:r>
              <a:rPr lang="en-US" sz="2000">
                <a:solidFill>
                  <a:srgbClr val="FF0000"/>
                </a:solidFill>
              </a:rPr>
              <a:t>error: failed to push some refs to '/URL/to/test.git'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Updates were rejected because the remote contains work that you do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not have locally. This is usually caused by another repository pushing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to the same ref. You may want to first integrate the remote changes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(e.g., 'git pull ...') before pushing again.</a:t>
            </a:r>
          </a:p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hint: See the 'Note about fast-forwards' in 'git push --help' for details.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93417F-D586-414D-8F07-282212856767}"/>
              </a:ext>
            </a:extLst>
          </p:cNvPr>
          <p:cNvSpPr txBox="1"/>
          <p:nvPr/>
        </p:nvSpPr>
        <p:spPr>
          <a:xfrm>
            <a:off x="251520" y="1340768"/>
            <a:ext cx="835292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家で作業して、ある程度まとまったので、プッシュしようとしたら拒否された</a:t>
            </a:r>
            <a:endParaRPr lang="en-US" sz="2400"/>
          </a:p>
        </p:txBody>
      </p:sp>
      <p:pic>
        <p:nvPicPr>
          <p:cNvPr id="6" name="Picture 2" descr="スーツを着た男性のイラスト（焦る顔）">
            <a:extLst>
              <a:ext uri="{FF2B5EF4-FFF2-40B4-BE49-F238E27FC236}">
                <a16:creationId xmlns:a16="http://schemas.microsoft.com/office/drawing/2014/main" id="{057E9F20-65E0-444D-B914-1DA277ED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73216"/>
            <a:ext cx="936104" cy="12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B8928B-CB85-4C6D-A278-9AB4AA3C56B9}"/>
              </a:ext>
            </a:extLst>
          </p:cNvPr>
          <p:cNvSpPr txBox="1"/>
          <p:nvPr/>
        </p:nvSpPr>
        <p:spPr>
          <a:xfrm>
            <a:off x="1880473" y="566124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あ、大学でプッシュした内容をフェッチし忘れた！</a:t>
            </a:r>
            <a:endParaRPr 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0FCCE-A197-4F48-A12F-DC97154C2F3D}"/>
              </a:ext>
            </a:extLst>
          </p:cNvPr>
          <p:cNvSpPr txBox="1"/>
          <p:nvPr/>
        </p:nvSpPr>
        <p:spPr>
          <a:xfrm>
            <a:off x="5148064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ここに拒否の理由が書いてある</a:t>
            </a:r>
            <a:endParaRPr 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78E11E-F234-417D-9562-798B3119749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856224" y="2646204"/>
            <a:ext cx="0" cy="7827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1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670DE1-A527-427A-AE82-CD27ECA29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512F698-7BCC-4E51-9D47-402A705878A8}"/>
              </a:ext>
            </a:extLst>
          </p:cNvPr>
          <p:cNvSpPr/>
          <p:nvPr/>
        </p:nvSpPr>
        <p:spPr>
          <a:xfrm>
            <a:off x="176368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02A9C4D6-6F76-4E6D-8647-B8D129CFD9CF}"/>
              </a:ext>
            </a:extLst>
          </p:cNvPr>
          <p:cNvSpPr/>
          <p:nvPr/>
        </p:nvSpPr>
        <p:spPr>
          <a:xfrm>
            <a:off x="2771800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FD682-A7E8-4FB5-BFF9-64F6EBBC1E2C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347864" y="2327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2FFCC9B-4499-4BC2-99AC-1E905DCFA61B}"/>
              </a:ext>
            </a:extLst>
          </p:cNvPr>
          <p:cNvSpPr/>
          <p:nvPr/>
        </p:nvSpPr>
        <p:spPr>
          <a:xfrm>
            <a:off x="104360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FF8EBB-4D15-4108-A5DB-7B489986DBC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5D75559-918F-4958-B626-42A8E3D6390E}"/>
              </a:ext>
            </a:extLst>
          </p:cNvPr>
          <p:cNvSpPr/>
          <p:nvPr/>
        </p:nvSpPr>
        <p:spPr>
          <a:xfrm>
            <a:off x="2483768" y="27089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DA4450-8598-40DC-B1C1-6FFA4DD8A155}"/>
              </a:ext>
            </a:extLst>
          </p:cNvPr>
          <p:cNvCxnSpPr>
            <a:cxnSpLocks/>
          </p:cNvCxnSpPr>
          <p:nvPr/>
        </p:nvCxnSpPr>
        <p:spPr>
          <a:xfrm>
            <a:off x="2051720" y="28529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225113D8-E1D5-4C00-A668-14C75115DD47}"/>
              </a:ext>
            </a:extLst>
          </p:cNvPr>
          <p:cNvSpPr/>
          <p:nvPr/>
        </p:nvSpPr>
        <p:spPr>
          <a:xfrm>
            <a:off x="3203848" y="27089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BA6F977-A261-4E37-9C24-4144E49FC19F}"/>
              </a:ext>
            </a:extLst>
          </p:cNvPr>
          <p:cNvCxnSpPr>
            <a:cxnSpLocks/>
          </p:cNvCxnSpPr>
          <p:nvPr/>
        </p:nvCxnSpPr>
        <p:spPr>
          <a:xfrm>
            <a:off x="2771800" y="285293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CBAD5B9-523C-48F4-BABF-7975DD929109}"/>
              </a:ext>
            </a:extLst>
          </p:cNvPr>
          <p:cNvSpPr/>
          <p:nvPr/>
        </p:nvSpPr>
        <p:spPr>
          <a:xfrm>
            <a:off x="971600" y="1772816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172DE4-A9F6-4B36-A31C-B34684B06468}"/>
              </a:ext>
            </a:extLst>
          </p:cNvPr>
          <p:cNvSpPr txBox="1"/>
          <p:nvPr/>
        </p:nvSpPr>
        <p:spPr>
          <a:xfrm>
            <a:off x="1547664" y="1268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40F92F2-19F2-406D-AB60-1D471F81F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F2A0F1F-3A68-4062-A264-12CA6C91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246CEF8E-4355-4DA6-BD23-63358277885D}"/>
              </a:ext>
            </a:extLst>
          </p:cNvPr>
          <p:cNvSpPr/>
          <p:nvPr/>
        </p:nvSpPr>
        <p:spPr>
          <a:xfrm>
            <a:off x="183569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DA54B36-966C-421B-AF6C-89A2F022B75E}"/>
              </a:ext>
            </a:extLst>
          </p:cNvPr>
          <p:cNvSpPr/>
          <p:nvPr/>
        </p:nvSpPr>
        <p:spPr>
          <a:xfrm>
            <a:off x="2843808" y="4530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0F38121-E580-468F-B627-47394C39888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419872" y="4869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8D13D838-43CE-4461-A6C5-8639EEFEA272}"/>
              </a:ext>
            </a:extLst>
          </p:cNvPr>
          <p:cNvSpPr/>
          <p:nvPr/>
        </p:nvSpPr>
        <p:spPr>
          <a:xfrm>
            <a:off x="111561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A481C07-9936-4759-9FCB-C44D30B9D09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B5B7596A-58C7-42DA-90E4-E2758524D403}"/>
              </a:ext>
            </a:extLst>
          </p:cNvPr>
          <p:cNvSpPr/>
          <p:nvPr/>
        </p:nvSpPr>
        <p:spPr>
          <a:xfrm>
            <a:off x="255577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23D2A15-F39D-467E-A95B-A233E7CE008F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BA73F7CF-6BD2-42A9-A7B7-F95BEBE8FC4C}"/>
              </a:ext>
            </a:extLst>
          </p:cNvPr>
          <p:cNvSpPr/>
          <p:nvPr/>
        </p:nvSpPr>
        <p:spPr>
          <a:xfrm>
            <a:off x="3275856" y="52292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E048DD-C14B-4A4C-AD8A-73F4D121F8B9}"/>
              </a:ext>
            </a:extLst>
          </p:cNvPr>
          <p:cNvCxnSpPr>
            <a:cxnSpLocks/>
          </p:cNvCxnSpPr>
          <p:nvPr/>
        </p:nvCxnSpPr>
        <p:spPr>
          <a:xfrm>
            <a:off x="2843808" y="537321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08A8D5-4FBD-42A7-A6F8-A0BC2A60950C}"/>
              </a:ext>
            </a:extLst>
          </p:cNvPr>
          <p:cNvSpPr/>
          <p:nvPr/>
        </p:nvSpPr>
        <p:spPr>
          <a:xfrm>
            <a:off x="971600" y="429309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03A2751D-E594-485F-9BA4-9FCA522294E5}"/>
              </a:ext>
            </a:extLst>
          </p:cNvPr>
          <p:cNvSpPr/>
          <p:nvPr/>
        </p:nvSpPr>
        <p:spPr>
          <a:xfrm>
            <a:off x="1876882" y="587727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6A91DF0-AFA3-4FD6-95AD-0B4F90B7775E}"/>
              </a:ext>
            </a:extLst>
          </p:cNvPr>
          <p:cNvCxnSpPr>
            <a:cxnSpLocks/>
            <a:stCxn id="26" idx="3"/>
            <a:endCxn id="21" idx="4"/>
          </p:cNvCxnSpPr>
          <p:nvPr/>
        </p:nvCxnSpPr>
        <p:spPr>
          <a:xfrm flipH="1" flipV="1">
            <a:off x="2699792" y="5517232"/>
            <a:ext cx="518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BA1997A-C3C6-4855-9A80-F60B89050E07}"/>
              </a:ext>
            </a:extLst>
          </p:cNvPr>
          <p:cNvSpPr txBox="1"/>
          <p:nvPr/>
        </p:nvSpPr>
        <p:spPr>
          <a:xfrm>
            <a:off x="1691680" y="3861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1" name="矢印: 左カーブ 30">
            <a:extLst>
              <a:ext uri="{FF2B5EF4-FFF2-40B4-BE49-F238E27FC236}">
                <a16:creationId xmlns:a16="http://schemas.microsoft.com/office/drawing/2014/main" id="{0D31F331-FC3C-49CA-97B2-7C7ECA884410}"/>
              </a:ext>
            </a:extLst>
          </p:cNvPr>
          <p:cNvSpPr/>
          <p:nvPr/>
        </p:nvSpPr>
        <p:spPr>
          <a:xfrm flipV="1">
            <a:off x="4644008" y="2420888"/>
            <a:ext cx="792088" cy="259228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09DCD9E2-3CC3-4A4E-9F77-9F05E9FF6713}"/>
              </a:ext>
            </a:extLst>
          </p:cNvPr>
          <p:cNvSpPr/>
          <p:nvPr/>
        </p:nvSpPr>
        <p:spPr>
          <a:xfrm>
            <a:off x="5004048" y="3429000"/>
            <a:ext cx="936104" cy="6983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E8337C-0644-47D3-ACAD-CA92D6F1795F}"/>
              </a:ext>
            </a:extLst>
          </p:cNvPr>
          <p:cNvSpPr txBox="1"/>
          <p:nvPr/>
        </p:nvSpPr>
        <p:spPr>
          <a:xfrm>
            <a:off x="6012160" y="335699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歴史を共有していないので</a:t>
            </a:r>
            <a:endParaRPr lang="en-US" altLang="ja-JP"/>
          </a:p>
          <a:p>
            <a:r>
              <a:rPr lang="ja-JP" altLang="en-US"/>
              <a:t>プッシュできない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C2752A-1FB3-4C2F-866E-4ED69660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8919A3C-0126-4102-B8A8-FC61746A6F1D}"/>
              </a:ext>
            </a:extLst>
          </p:cNvPr>
          <p:cNvSpPr/>
          <p:nvPr/>
        </p:nvSpPr>
        <p:spPr>
          <a:xfrm>
            <a:off x="183569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D046C834-4095-4FA9-9269-4B5D3C0AC884}"/>
              </a:ext>
            </a:extLst>
          </p:cNvPr>
          <p:cNvSpPr/>
          <p:nvPr/>
        </p:nvSpPr>
        <p:spPr>
          <a:xfrm>
            <a:off x="2843808" y="1628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63E37A-9C12-46AC-A405-C2C964E75C8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1967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C5900E4-F0FB-4722-A25C-7042208A4454}"/>
              </a:ext>
            </a:extLst>
          </p:cNvPr>
          <p:cNvSpPr/>
          <p:nvPr/>
        </p:nvSpPr>
        <p:spPr>
          <a:xfrm>
            <a:off x="111561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7C14AE-76D8-4CF8-8246-4D1A97F07C1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27AC6F1B-CAD7-498D-A72F-444855237D6D}"/>
              </a:ext>
            </a:extLst>
          </p:cNvPr>
          <p:cNvSpPr/>
          <p:nvPr/>
        </p:nvSpPr>
        <p:spPr>
          <a:xfrm>
            <a:off x="2555776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155D99-A56A-4ED0-8F2E-101B0DF3AD3F}"/>
              </a:ext>
            </a:extLst>
          </p:cNvPr>
          <p:cNvCxnSpPr>
            <a:cxnSpLocks/>
          </p:cNvCxnSpPr>
          <p:nvPr/>
        </p:nvCxnSpPr>
        <p:spPr>
          <a:xfrm>
            <a:off x="2123728" y="24928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FFCB366E-5481-4BD6-A48E-E4D41B8776B0}"/>
              </a:ext>
            </a:extLst>
          </p:cNvPr>
          <p:cNvSpPr/>
          <p:nvPr/>
        </p:nvSpPr>
        <p:spPr>
          <a:xfrm>
            <a:off x="3275856" y="234888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61CC41-82DC-43A8-8BD7-FCB2ECEF17A8}"/>
              </a:ext>
            </a:extLst>
          </p:cNvPr>
          <p:cNvCxnSpPr>
            <a:cxnSpLocks/>
          </p:cNvCxnSpPr>
          <p:nvPr/>
        </p:nvCxnSpPr>
        <p:spPr>
          <a:xfrm>
            <a:off x="2843808" y="249289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EF6258-14A3-4295-886A-7B5BCBF0F6DD}"/>
              </a:ext>
            </a:extLst>
          </p:cNvPr>
          <p:cNvSpPr/>
          <p:nvPr/>
        </p:nvSpPr>
        <p:spPr>
          <a:xfrm>
            <a:off x="1043608" y="1412776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0ADEB8-28E3-4B40-81D1-ECD1E1A8A2F8}"/>
              </a:ext>
            </a:extLst>
          </p:cNvPr>
          <p:cNvSpPr txBox="1"/>
          <p:nvPr/>
        </p:nvSpPr>
        <p:spPr>
          <a:xfrm>
            <a:off x="1619672" y="9087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3FCBBEC-4168-45BD-8AC2-8002F7ED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FE16A5BD-2B63-4E21-8685-3A5D66F0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8124A9F3-ACC4-446D-8E3E-19CCE3FDB0DB}"/>
              </a:ext>
            </a:extLst>
          </p:cNvPr>
          <p:cNvSpPr/>
          <p:nvPr/>
        </p:nvSpPr>
        <p:spPr>
          <a:xfrm>
            <a:off x="190770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E470DEF-7884-4B2A-8602-3C0554E440A8}"/>
              </a:ext>
            </a:extLst>
          </p:cNvPr>
          <p:cNvSpPr/>
          <p:nvPr/>
        </p:nvSpPr>
        <p:spPr>
          <a:xfrm>
            <a:off x="2915816" y="40987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66D485C-012C-4BA7-AD5A-995635575A76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3491880" y="44371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1B14B0CC-C250-4DE3-8A2C-7C514941AC0F}"/>
              </a:ext>
            </a:extLst>
          </p:cNvPr>
          <p:cNvSpPr/>
          <p:nvPr/>
        </p:nvSpPr>
        <p:spPr>
          <a:xfrm>
            <a:off x="118762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C42DB2D-B5E8-46AD-B51B-3AB6F74123ED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7565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B796423E-EE82-435C-9E2A-7DFB32BA4493}"/>
              </a:ext>
            </a:extLst>
          </p:cNvPr>
          <p:cNvSpPr/>
          <p:nvPr/>
        </p:nvSpPr>
        <p:spPr>
          <a:xfrm>
            <a:off x="262778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D0BB916-72C3-4F35-BE57-6E31EC7A2AA3}"/>
              </a:ext>
            </a:extLst>
          </p:cNvPr>
          <p:cNvCxnSpPr>
            <a:cxnSpLocks/>
          </p:cNvCxnSpPr>
          <p:nvPr/>
        </p:nvCxnSpPr>
        <p:spPr>
          <a:xfrm>
            <a:off x="219573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050EBD6F-4D6B-4E37-83D3-D92AEE3CAAAF}"/>
              </a:ext>
            </a:extLst>
          </p:cNvPr>
          <p:cNvSpPr/>
          <p:nvPr/>
        </p:nvSpPr>
        <p:spPr>
          <a:xfrm>
            <a:off x="3347864" y="47971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812CC3B-24C8-4C3E-87F0-8A022BB8C791}"/>
              </a:ext>
            </a:extLst>
          </p:cNvPr>
          <p:cNvCxnSpPr>
            <a:cxnSpLocks/>
          </p:cNvCxnSpPr>
          <p:nvPr/>
        </p:nvCxnSpPr>
        <p:spPr>
          <a:xfrm>
            <a:off x="2915816" y="49411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25AD48F-D983-44BE-B8E6-85100A08F74E}"/>
              </a:ext>
            </a:extLst>
          </p:cNvPr>
          <p:cNvSpPr/>
          <p:nvPr/>
        </p:nvSpPr>
        <p:spPr>
          <a:xfrm>
            <a:off x="1043608" y="3861048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35413A6D-55B9-4D08-BEF3-C9077DAF480D}"/>
              </a:ext>
            </a:extLst>
          </p:cNvPr>
          <p:cNvSpPr/>
          <p:nvPr/>
        </p:nvSpPr>
        <p:spPr>
          <a:xfrm>
            <a:off x="1948890" y="5445224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CD0C13C-7541-40B2-9834-8C16CFEE1CEF}"/>
              </a:ext>
            </a:extLst>
          </p:cNvPr>
          <p:cNvCxnSpPr>
            <a:cxnSpLocks/>
            <a:stCxn id="26" idx="3"/>
            <a:endCxn id="21" idx="4"/>
          </p:cNvCxnSpPr>
          <p:nvPr/>
        </p:nvCxnSpPr>
        <p:spPr>
          <a:xfrm flipH="1" flipV="1">
            <a:off x="2771800" y="5085184"/>
            <a:ext cx="518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CD1972-4F67-4803-A181-AB74CA79FA60}"/>
              </a:ext>
            </a:extLst>
          </p:cNvPr>
          <p:cNvSpPr txBox="1"/>
          <p:nvPr/>
        </p:nvSpPr>
        <p:spPr>
          <a:xfrm>
            <a:off x="1763688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29" name="楕円 4">
            <a:extLst>
              <a:ext uri="{FF2B5EF4-FFF2-40B4-BE49-F238E27FC236}">
                <a16:creationId xmlns:a16="http://schemas.microsoft.com/office/drawing/2014/main" id="{89AA580B-1326-46EC-8E6C-1D159393645A}"/>
              </a:ext>
            </a:extLst>
          </p:cNvPr>
          <p:cNvSpPr/>
          <p:nvPr/>
        </p:nvSpPr>
        <p:spPr>
          <a:xfrm>
            <a:off x="622818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5AA2A3A4-1899-4983-BEF2-B5E7A95C6946}"/>
              </a:ext>
            </a:extLst>
          </p:cNvPr>
          <p:cNvSpPr/>
          <p:nvPr/>
        </p:nvSpPr>
        <p:spPr>
          <a:xfrm>
            <a:off x="7236296" y="40987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8559D58-72F4-4BFF-9531-A8ABC5475BBE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7812360" y="44371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A741717C-5749-4235-B366-3ED1C4DD87AA}"/>
              </a:ext>
            </a:extLst>
          </p:cNvPr>
          <p:cNvSpPr/>
          <p:nvPr/>
        </p:nvSpPr>
        <p:spPr>
          <a:xfrm>
            <a:off x="550810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1ADEC9B-DF6A-4163-95F0-0D5347BF612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79613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4">
            <a:extLst>
              <a:ext uri="{FF2B5EF4-FFF2-40B4-BE49-F238E27FC236}">
                <a16:creationId xmlns:a16="http://schemas.microsoft.com/office/drawing/2014/main" id="{E11DEF1D-678A-4658-AE01-B7F6DC09664D}"/>
              </a:ext>
            </a:extLst>
          </p:cNvPr>
          <p:cNvSpPr/>
          <p:nvPr/>
        </p:nvSpPr>
        <p:spPr>
          <a:xfrm>
            <a:off x="6948264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D4DFCA-DEF7-4427-BC07-B5B375BB2D92}"/>
              </a:ext>
            </a:extLst>
          </p:cNvPr>
          <p:cNvCxnSpPr>
            <a:cxnSpLocks/>
          </p:cNvCxnSpPr>
          <p:nvPr/>
        </p:nvCxnSpPr>
        <p:spPr>
          <a:xfrm>
            <a:off x="6516216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608DAC95-DCFA-42F3-AF6C-90DD0D8B71A5}"/>
              </a:ext>
            </a:extLst>
          </p:cNvPr>
          <p:cNvSpPr/>
          <p:nvPr/>
        </p:nvSpPr>
        <p:spPr>
          <a:xfrm>
            <a:off x="7668344" y="47971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6701917-8F70-4E67-8585-2AF38A8E7684}"/>
              </a:ext>
            </a:extLst>
          </p:cNvPr>
          <p:cNvCxnSpPr>
            <a:cxnSpLocks/>
          </p:cNvCxnSpPr>
          <p:nvPr/>
        </p:nvCxnSpPr>
        <p:spPr>
          <a:xfrm>
            <a:off x="7236296" y="49411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B777D59-09DB-4775-B00B-8D4E960D00BF}"/>
              </a:ext>
            </a:extLst>
          </p:cNvPr>
          <p:cNvSpPr/>
          <p:nvPr/>
        </p:nvSpPr>
        <p:spPr>
          <a:xfrm>
            <a:off x="5364088" y="3861048"/>
            <a:ext cx="3384376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0B84D676-F909-4C13-BF07-28EA6453BB5E}"/>
              </a:ext>
            </a:extLst>
          </p:cNvPr>
          <p:cNvSpPr/>
          <p:nvPr/>
        </p:nvSpPr>
        <p:spPr>
          <a:xfrm>
            <a:off x="5580112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8D6DC61E-9D37-4787-8621-FD772F6B1BCC}"/>
              </a:ext>
            </a:extLst>
          </p:cNvPr>
          <p:cNvSpPr/>
          <p:nvPr/>
        </p:nvSpPr>
        <p:spPr>
          <a:xfrm>
            <a:off x="7668344" y="530120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3858CA3-4286-4717-9D77-5491E509C079}"/>
              </a:ext>
            </a:extLst>
          </p:cNvPr>
          <p:cNvCxnSpPr>
            <a:cxnSpLocks/>
            <a:stCxn id="34" idx="5"/>
            <a:endCxn id="41" idx="1"/>
          </p:cNvCxnSpPr>
          <p:nvPr/>
        </p:nvCxnSpPr>
        <p:spPr>
          <a:xfrm>
            <a:off x="7194115" y="5043003"/>
            <a:ext cx="516410" cy="3003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4B2D083-1FD9-4E64-9D75-76B9117DFCE2}"/>
              </a:ext>
            </a:extLst>
          </p:cNvPr>
          <p:cNvCxnSpPr>
            <a:stCxn id="39" idx="0"/>
            <a:endCxn id="41" idx="4"/>
          </p:cNvCxnSpPr>
          <p:nvPr/>
        </p:nvCxnSpPr>
        <p:spPr>
          <a:xfrm flipV="1">
            <a:off x="7236296" y="5589240"/>
            <a:ext cx="576064" cy="252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3">
            <a:extLst>
              <a:ext uri="{FF2B5EF4-FFF2-40B4-BE49-F238E27FC236}">
                <a16:creationId xmlns:a16="http://schemas.microsoft.com/office/drawing/2014/main" id="{D9196D6A-237D-4B56-A837-0FAABE8BD719}"/>
              </a:ext>
            </a:extLst>
          </p:cNvPr>
          <p:cNvSpPr/>
          <p:nvPr/>
        </p:nvSpPr>
        <p:spPr>
          <a:xfrm>
            <a:off x="4644008" y="4293097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3">
            <a:extLst>
              <a:ext uri="{FF2B5EF4-FFF2-40B4-BE49-F238E27FC236}">
                <a16:creationId xmlns:a16="http://schemas.microsoft.com/office/drawing/2014/main" id="{4022DA74-8E9E-4233-A82D-AA0C9103CC06}"/>
              </a:ext>
            </a:extLst>
          </p:cNvPr>
          <p:cNvSpPr/>
          <p:nvPr/>
        </p:nvSpPr>
        <p:spPr>
          <a:xfrm rot="2700000">
            <a:off x="4545279" y="29702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F9F1609-BC62-461F-94A1-4D63F5441FD4}"/>
              </a:ext>
            </a:extLst>
          </p:cNvPr>
          <p:cNvSpPr txBox="1"/>
          <p:nvPr/>
        </p:nvSpPr>
        <p:spPr>
          <a:xfrm>
            <a:off x="5364088" y="2564904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824D26D-0666-4D57-9D46-A5034BB71D54}"/>
              </a:ext>
            </a:extLst>
          </p:cNvPr>
          <p:cNvSpPr txBox="1"/>
          <p:nvPr/>
        </p:nvSpPr>
        <p:spPr>
          <a:xfrm>
            <a:off x="467544" y="6165304"/>
            <a:ext cx="507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origin/main</a:t>
            </a:r>
            <a:r>
              <a:rPr lang="ja-JP" altLang="en-US" sz="2400"/>
              <a:t>がリモートと同じ状態に</a:t>
            </a:r>
            <a:endParaRPr lang="en-US" sz="2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DEE81C-6A48-4EBC-9A10-69ABDB396495}"/>
              </a:ext>
            </a:extLst>
          </p:cNvPr>
          <p:cNvSpPr txBox="1"/>
          <p:nvPr/>
        </p:nvSpPr>
        <p:spPr>
          <a:xfrm>
            <a:off x="5076056" y="16288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まずフェッチする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8949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26876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>
                <a:solidFill>
                  <a:srgbClr val="FF0000"/>
                </a:solidFill>
              </a:rPr>
              <a:t>Git</a:t>
            </a:r>
            <a:r>
              <a:rPr lang="ja-JP" altLang="en-US" sz="4000">
                <a:solidFill>
                  <a:srgbClr val="FF0000"/>
                </a:solidFill>
              </a:rPr>
              <a:t>のトラブルシューティング</a:t>
            </a:r>
            <a:endParaRPr lang="en-US" altLang="ja-JP" sz="4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6F5BF8-1616-4B96-B360-B0F2814CFA30}"/>
              </a:ext>
            </a:extLst>
          </p:cNvPr>
          <p:cNvSpPr txBox="1"/>
          <p:nvPr/>
        </p:nvSpPr>
        <p:spPr>
          <a:xfrm>
            <a:off x="251520" y="371703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/>
              <a:t>Git</a:t>
            </a:r>
            <a:r>
              <a:rPr lang="ja-JP" altLang="en-US" sz="4000"/>
              <a:t>の便利機能</a:t>
            </a:r>
            <a:endParaRPr lang="en-US" altLang="ja-JP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F7EBD1-443A-402D-AAD7-36E7B8374FFD}"/>
              </a:ext>
            </a:extLst>
          </p:cNvPr>
          <p:cNvSpPr txBox="1"/>
          <p:nvPr/>
        </p:nvSpPr>
        <p:spPr>
          <a:xfrm>
            <a:off x="683568" y="227687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「しまった！」「あれ？」をなんとかする</a:t>
            </a:r>
            <a:endParaRPr 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2643B9-B5D2-4A64-A8CB-61E5241803EF}"/>
              </a:ext>
            </a:extLst>
          </p:cNvPr>
          <p:cNvSpPr txBox="1"/>
          <p:nvPr/>
        </p:nvSpPr>
        <p:spPr>
          <a:xfrm>
            <a:off x="899592" y="4725144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毎日使うわけではないが、知っていると</a:t>
            </a:r>
            <a:endParaRPr lang="en-US" altLang="ja-JP" sz="3200"/>
          </a:p>
          <a:p>
            <a:r>
              <a:rPr lang="ja-JP" altLang="en-US" sz="3200"/>
              <a:t>便利な機能の紹介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8A13EE-EBD9-4046-AC8E-13A1CA97D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A3F96E1-1195-4E81-BB3B-7FF12B5A77D6}"/>
              </a:ext>
            </a:extLst>
          </p:cNvPr>
          <p:cNvSpPr/>
          <p:nvPr/>
        </p:nvSpPr>
        <p:spPr>
          <a:xfrm>
            <a:off x="11156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345710EC-4D9C-4BFB-B6F2-DC036B4EBD5A}"/>
              </a:ext>
            </a:extLst>
          </p:cNvPr>
          <p:cNvSpPr/>
          <p:nvPr/>
        </p:nvSpPr>
        <p:spPr>
          <a:xfrm>
            <a:off x="2123728" y="33066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05EC759-6C5D-447C-B3EB-8F368B3C4444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699792" y="36450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18FFB76C-C68B-42DA-A977-6B64127C79EB}"/>
              </a:ext>
            </a:extLst>
          </p:cNvPr>
          <p:cNvSpPr/>
          <p:nvPr/>
        </p:nvSpPr>
        <p:spPr>
          <a:xfrm>
            <a:off x="3955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77CE5B7-D1CC-4385-A957-046B40DF499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83568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32AE6CAD-F483-4D27-93BF-077FA213443A}"/>
              </a:ext>
            </a:extLst>
          </p:cNvPr>
          <p:cNvSpPr/>
          <p:nvPr/>
        </p:nvSpPr>
        <p:spPr>
          <a:xfrm>
            <a:off x="183569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80DA3B-53F8-42F5-B651-1DD8D21A996D}"/>
              </a:ext>
            </a:extLst>
          </p:cNvPr>
          <p:cNvCxnSpPr>
            <a:cxnSpLocks/>
          </p:cNvCxnSpPr>
          <p:nvPr/>
        </p:nvCxnSpPr>
        <p:spPr>
          <a:xfrm>
            <a:off x="1403648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5EFC5A53-1A17-4D31-8965-FC7BE5E89F3D}"/>
              </a:ext>
            </a:extLst>
          </p:cNvPr>
          <p:cNvSpPr/>
          <p:nvPr/>
        </p:nvSpPr>
        <p:spPr>
          <a:xfrm>
            <a:off x="2555776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38BFCE-9B10-4C65-9056-806355EDF62B}"/>
              </a:ext>
            </a:extLst>
          </p:cNvPr>
          <p:cNvCxnSpPr>
            <a:cxnSpLocks/>
          </p:cNvCxnSpPr>
          <p:nvPr/>
        </p:nvCxnSpPr>
        <p:spPr>
          <a:xfrm>
            <a:off x="2123728" y="414908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9597FE7-D8BC-4C1C-BFA1-12F7536CE185}"/>
              </a:ext>
            </a:extLst>
          </p:cNvPr>
          <p:cNvSpPr/>
          <p:nvPr/>
        </p:nvSpPr>
        <p:spPr>
          <a:xfrm>
            <a:off x="251520" y="3068960"/>
            <a:ext cx="3384376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30D885EF-DF14-4AEC-94CA-66D6F63951AC}"/>
              </a:ext>
            </a:extLst>
          </p:cNvPr>
          <p:cNvSpPr/>
          <p:nvPr/>
        </p:nvSpPr>
        <p:spPr>
          <a:xfrm>
            <a:off x="467544" y="486916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4BCB23C3-1E0B-481B-A877-2698CDBDE7CF}"/>
              </a:ext>
            </a:extLst>
          </p:cNvPr>
          <p:cNvSpPr/>
          <p:nvPr/>
        </p:nvSpPr>
        <p:spPr>
          <a:xfrm>
            <a:off x="2555776" y="45091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9BDD6E9-78A7-418A-80FC-CC21B65A6524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2081547" y="4250915"/>
            <a:ext cx="516410" cy="3003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B8A66A1-C28E-4D8D-824A-189BD7AF4E61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2123728" y="4797152"/>
            <a:ext cx="576064" cy="25202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4">
            <a:extLst>
              <a:ext uri="{FF2B5EF4-FFF2-40B4-BE49-F238E27FC236}">
                <a16:creationId xmlns:a16="http://schemas.microsoft.com/office/drawing/2014/main" id="{4A234E58-0760-43A7-B5A7-A1FAA9C2C607}"/>
              </a:ext>
            </a:extLst>
          </p:cNvPr>
          <p:cNvSpPr/>
          <p:nvPr/>
        </p:nvSpPr>
        <p:spPr>
          <a:xfrm>
            <a:off x="536408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809818B4-75A2-4927-989A-8A9175EF8E1F}"/>
              </a:ext>
            </a:extLst>
          </p:cNvPr>
          <p:cNvSpPr/>
          <p:nvPr/>
        </p:nvSpPr>
        <p:spPr>
          <a:xfrm>
            <a:off x="7092280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A08816B-666E-4D94-86AF-BE566CF2EDE8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7668344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D37DF7B-FBFC-4720-87BA-14C7A02DDF91}"/>
              </a:ext>
            </a:extLst>
          </p:cNvPr>
          <p:cNvSpPr/>
          <p:nvPr/>
        </p:nvSpPr>
        <p:spPr>
          <a:xfrm>
            <a:off x="464400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98C7B74-3057-407A-A2C2-FE3A398283D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32040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01D8D232-8C3C-410C-821C-05DC0B6D40C5}"/>
              </a:ext>
            </a:extLst>
          </p:cNvPr>
          <p:cNvSpPr/>
          <p:nvPr/>
        </p:nvSpPr>
        <p:spPr>
          <a:xfrm>
            <a:off x="6084168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3D4543-FD69-4911-9858-64F7A245423F}"/>
              </a:ext>
            </a:extLst>
          </p:cNvPr>
          <p:cNvCxnSpPr>
            <a:cxnSpLocks/>
          </p:cNvCxnSpPr>
          <p:nvPr/>
        </p:nvCxnSpPr>
        <p:spPr>
          <a:xfrm>
            <a:off x="5652120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F2D7F3EB-DB9C-4DA3-BC74-9C6636AE1342}"/>
              </a:ext>
            </a:extLst>
          </p:cNvPr>
          <p:cNvSpPr/>
          <p:nvPr/>
        </p:nvSpPr>
        <p:spPr>
          <a:xfrm>
            <a:off x="6804248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22BF74-9534-4610-8EB2-750D406BA96D}"/>
              </a:ext>
            </a:extLst>
          </p:cNvPr>
          <p:cNvCxnSpPr>
            <a:cxnSpLocks/>
            <a:stCxn id="22" idx="7"/>
            <a:endCxn id="24" idx="2"/>
          </p:cNvCxnSpPr>
          <p:nvPr/>
        </p:nvCxnSpPr>
        <p:spPr>
          <a:xfrm flipV="1">
            <a:off x="6330019" y="3717032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B2D6646-3F3F-4780-9E13-EC1D8D849DFD}"/>
              </a:ext>
            </a:extLst>
          </p:cNvPr>
          <p:cNvSpPr/>
          <p:nvPr/>
        </p:nvSpPr>
        <p:spPr>
          <a:xfrm>
            <a:off x="4499992" y="3068960"/>
            <a:ext cx="4248472" cy="23762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2AA998E7-EEFA-42E3-85E1-5E7D37243F1C}"/>
              </a:ext>
            </a:extLst>
          </p:cNvPr>
          <p:cNvSpPr/>
          <p:nvPr/>
        </p:nvSpPr>
        <p:spPr>
          <a:xfrm>
            <a:off x="4716016" y="486916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楕円 4">
            <a:extLst>
              <a:ext uri="{FF2B5EF4-FFF2-40B4-BE49-F238E27FC236}">
                <a16:creationId xmlns:a16="http://schemas.microsoft.com/office/drawing/2014/main" id="{77ABB9B3-2062-4BE4-A64D-84D873E40ABE}"/>
              </a:ext>
            </a:extLst>
          </p:cNvPr>
          <p:cNvSpPr/>
          <p:nvPr/>
        </p:nvSpPr>
        <p:spPr>
          <a:xfrm>
            <a:off x="6804248" y="400506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BA0FC0-3331-4C9A-8308-0D83EBDA4BE1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6372200" y="4149080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9ED9749-75D8-4E05-8232-F88757E60E5F}"/>
              </a:ext>
            </a:extLst>
          </p:cNvPr>
          <p:cNvCxnSpPr>
            <a:stCxn id="27" idx="0"/>
            <a:endCxn id="28" idx="4"/>
          </p:cNvCxnSpPr>
          <p:nvPr/>
        </p:nvCxnSpPr>
        <p:spPr>
          <a:xfrm flipV="1">
            <a:off x="6372200" y="4293096"/>
            <a:ext cx="57606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CD06125F-04B7-467B-B725-0AB9F12677CC}"/>
              </a:ext>
            </a:extLst>
          </p:cNvPr>
          <p:cNvSpPr/>
          <p:nvPr/>
        </p:nvSpPr>
        <p:spPr>
          <a:xfrm>
            <a:off x="7524328" y="400506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2F86478-EBE7-4A3F-80FE-99C160C57D35}"/>
              </a:ext>
            </a:extLst>
          </p:cNvPr>
          <p:cNvCxnSpPr>
            <a:cxnSpLocks/>
          </p:cNvCxnSpPr>
          <p:nvPr/>
        </p:nvCxnSpPr>
        <p:spPr>
          <a:xfrm>
            <a:off x="7092280" y="4149080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E89E826-0D75-4800-A883-A6D6E34F215C}"/>
              </a:ext>
            </a:extLst>
          </p:cNvPr>
          <p:cNvCxnSpPr>
            <a:cxnSpLocks/>
            <a:stCxn id="24" idx="6"/>
            <a:endCxn id="40" idx="1"/>
          </p:cNvCxnSpPr>
          <p:nvPr/>
        </p:nvCxnSpPr>
        <p:spPr>
          <a:xfrm>
            <a:off x="7092280" y="3717032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3">
            <a:extLst>
              <a:ext uri="{FF2B5EF4-FFF2-40B4-BE49-F238E27FC236}">
                <a16:creationId xmlns:a16="http://schemas.microsoft.com/office/drawing/2014/main" id="{80A7C779-EB57-46E7-BCFF-05A699C85D6A}"/>
              </a:ext>
            </a:extLst>
          </p:cNvPr>
          <p:cNvSpPr/>
          <p:nvPr/>
        </p:nvSpPr>
        <p:spPr>
          <a:xfrm>
            <a:off x="3851920" y="400506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4764F3-3746-4FB6-80DF-12C3E3776C8E}"/>
              </a:ext>
            </a:extLst>
          </p:cNvPr>
          <p:cNvSpPr txBox="1"/>
          <p:nvPr/>
        </p:nvSpPr>
        <p:spPr>
          <a:xfrm>
            <a:off x="755576" y="24928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C40DA5C-6054-4F24-8E51-6D114ADFB00D}"/>
              </a:ext>
            </a:extLst>
          </p:cNvPr>
          <p:cNvSpPr txBox="1"/>
          <p:nvPr/>
        </p:nvSpPr>
        <p:spPr>
          <a:xfrm>
            <a:off x="3419872" y="2420888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6AE672-FF93-4760-A689-D052352AF201}"/>
              </a:ext>
            </a:extLst>
          </p:cNvPr>
          <p:cNvSpPr txBox="1"/>
          <p:nvPr/>
        </p:nvSpPr>
        <p:spPr>
          <a:xfrm>
            <a:off x="179512" y="141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次にマージする</a:t>
            </a:r>
            <a:endParaRPr lang="en-US" sz="28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07BC18B-BE6C-4AD8-A827-8AD4F4BF2E27}"/>
              </a:ext>
            </a:extLst>
          </p:cNvPr>
          <p:cNvSpPr txBox="1"/>
          <p:nvPr/>
        </p:nvSpPr>
        <p:spPr>
          <a:xfrm>
            <a:off x="467544" y="602128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ローカルに「リモートの歴史」が取り込まれた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295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7F6DF3-E1B3-40B5-AFEB-3E948CF83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  <a:p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114C9BB-5BB6-46CC-950A-A057233071E6}"/>
              </a:ext>
            </a:extLst>
          </p:cNvPr>
          <p:cNvSpPr/>
          <p:nvPr/>
        </p:nvSpPr>
        <p:spPr>
          <a:xfrm>
            <a:off x="154766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27C1D30C-D90A-46C5-B354-B00A8B1AB93B}"/>
              </a:ext>
            </a:extLst>
          </p:cNvPr>
          <p:cNvSpPr/>
          <p:nvPr/>
        </p:nvSpPr>
        <p:spPr>
          <a:xfrm>
            <a:off x="2555776" y="16380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EA2FBFB-33E9-4166-8CBA-CE2B5560E560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131840" y="19764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B6778415-7DD7-40AA-A596-D66511547C94}"/>
              </a:ext>
            </a:extLst>
          </p:cNvPr>
          <p:cNvSpPr/>
          <p:nvPr/>
        </p:nvSpPr>
        <p:spPr>
          <a:xfrm>
            <a:off x="82758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1CEC595-D830-4292-8AD4-DFBFE70F07A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115616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BB3034E9-5F9F-4028-BD7A-A11337660B1B}"/>
              </a:ext>
            </a:extLst>
          </p:cNvPr>
          <p:cNvSpPr/>
          <p:nvPr/>
        </p:nvSpPr>
        <p:spPr>
          <a:xfrm>
            <a:off x="2267744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7BCD54-2DB2-4B92-B3D5-ABA5D7AB97FD}"/>
              </a:ext>
            </a:extLst>
          </p:cNvPr>
          <p:cNvCxnSpPr>
            <a:cxnSpLocks/>
          </p:cNvCxnSpPr>
          <p:nvPr/>
        </p:nvCxnSpPr>
        <p:spPr>
          <a:xfrm>
            <a:off x="1835696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8E9363E-6F61-47A5-99B5-4F43E9BE4410}"/>
              </a:ext>
            </a:extLst>
          </p:cNvPr>
          <p:cNvSpPr/>
          <p:nvPr/>
        </p:nvSpPr>
        <p:spPr>
          <a:xfrm>
            <a:off x="2987824" y="235817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6E4FC99-379B-412B-96F8-ABC2BB4B5A25}"/>
              </a:ext>
            </a:extLst>
          </p:cNvPr>
          <p:cNvCxnSpPr>
            <a:cxnSpLocks/>
          </p:cNvCxnSpPr>
          <p:nvPr/>
        </p:nvCxnSpPr>
        <p:spPr>
          <a:xfrm>
            <a:off x="2555776" y="2502188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1C31668-4232-4A5A-B121-F3741B83DA52}"/>
              </a:ext>
            </a:extLst>
          </p:cNvPr>
          <p:cNvSpPr/>
          <p:nvPr/>
        </p:nvSpPr>
        <p:spPr>
          <a:xfrm>
            <a:off x="755576" y="1422068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132CA-6C5B-4C69-99E4-35349914385B}"/>
              </a:ext>
            </a:extLst>
          </p:cNvPr>
          <p:cNvSpPr txBox="1"/>
          <p:nvPr/>
        </p:nvSpPr>
        <p:spPr>
          <a:xfrm>
            <a:off x="1331640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15BBC1C-F161-4A8E-9342-670CAD90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926124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ACAFAD60-DCA5-40D8-BEEC-A3AF7E635712}"/>
              </a:ext>
            </a:extLst>
          </p:cNvPr>
          <p:cNvSpPr/>
          <p:nvPr/>
        </p:nvSpPr>
        <p:spPr>
          <a:xfrm>
            <a:off x="572412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7524AC98-72C3-47CB-A48C-F0180EA2B2B5}"/>
              </a:ext>
            </a:extLst>
          </p:cNvPr>
          <p:cNvSpPr/>
          <p:nvPr/>
        </p:nvSpPr>
        <p:spPr>
          <a:xfrm>
            <a:off x="7452320" y="16380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595AD2B-172F-4815-BCB4-0C4170EDFF3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8028384" y="19764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06B78123-5606-47BE-98BA-A4BE21FC892B}"/>
              </a:ext>
            </a:extLst>
          </p:cNvPr>
          <p:cNvSpPr/>
          <p:nvPr/>
        </p:nvSpPr>
        <p:spPr>
          <a:xfrm>
            <a:off x="500404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803B9A-8174-4313-BD69-7FBFE62799C5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292080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140DD072-D785-451C-B794-4BF406EA8A82}"/>
              </a:ext>
            </a:extLst>
          </p:cNvPr>
          <p:cNvSpPr/>
          <p:nvPr/>
        </p:nvSpPr>
        <p:spPr>
          <a:xfrm>
            <a:off x="6444208" y="23581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DEC9E5C-BE54-497C-B1D9-8278AC1F5369}"/>
              </a:ext>
            </a:extLst>
          </p:cNvPr>
          <p:cNvCxnSpPr>
            <a:cxnSpLocks/>
          </p:cNvCxnSpPr>
          <p:nvPr/>
        </p:nvCxnSpPr>
        <p:spPr>
          <a:xfrm>
            <a:off x="6012160" y="250218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51A6319-F7FB-493C-AB1C-3D09CE0BEB08}"/>
              </a:ext>
            </a:extLst>
          </p:cNvPr>
          <p:cNvSpPr/>
          <p:nvPr/>
        </p:nvSpPr>
        <p:spPr>
          <a:xfrm>
            <a:off x="7164288" y="19261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9A3DAA-A165-4C93-B1C2-8F3CB183E9BC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690059" y="2070140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C25FBFB5-D2FF-4D99-8A92-D7B0562E7655}"/>
              </a:ext>
            </a:extLst>
          </p:cNvPr>
          <p:cNvSpPr/>
          <p:nvPr/>
        </p:nvSpPr>
        <p:spPr>
          <a:xfrm>
            <a:off x="7164288" y="235817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854D9BE-3174-4CFB-A5E3-0A94A4271014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6732240" y="2502188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2A8D3940-EA39-4691-A940-BE445C932944}"/>
              </a:ext>
            </a:extLst>
          </p:cNvPr>
          <p:cNvSpPr/>
          <p:nvPr/>
        </p:nvSpPr>
        <p:spPr>
          <a:xfrm>
            <a:off x="7884368" y="235817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A1284A-3F4F-45A7-84F4-4118AB180F69}"/>
              </a:ext>
            </a:extLst>
          </p:cNvPr>
          <p:cNvCxnSpPr>
            <a:cxnSpLocks/>
          </p:cNvCxnSpPr>
          <p:nvPr/>
        </p:nvCxnSpPr>
        <p:spPr>
          <a:xfrm>
            <a:off x="7452320" y="2502188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C2DE589-F12D-4752-9F3D-5CF93FE2D930}"/>
              </a:ext>
            </a:extLst>
          </p:cNvPr>
          <p:cNvCxnSpPr>
            <a:cxnSpLocks/>
            <a:stCxn id="22" idx="6"/>
            <a:endCxn id="26" idx="1"/>
          </p:cNvCxnSpPr>
          <p:nvPr/>
        </p:nvCxnSpPr>
        <p:spPr>
          <a:xfrm>
            <a:off x="7452320" y="2070140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9A8DF8F-9266-47AF-AAB9-60891B070937}"/>
              </a:ext>
            </a:extLst>
          </p:cNvPr>
          <p:cNvSpPr/>
          <p:nvPr/>
        </p:nvSpPr>
        <p:spPr>
          <a:xfrm>
            <a:off x="4788024" y="1422068"/>
            <a:ext cx="388843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6B6B8C60-2789-4798-AB5F-D837B5DFD5D6}"/>
              </a:ext>
            </a:extLst>
          </p:cNvPr>
          <p:cNvSpPr/>
          <p:nvPr/>
        </p:nvSpPr>
        <p:spPr>
          <a:xfrm>
            <a:off x="4283968" y="1926124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6A6111-FAA5-4371-AD05-0B650322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7439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4">
            <a:extLst>
              <a:ext uri="{FF2B5EF4-FFF2-40B4-BE49-F238E27FC236}">
                <a16:creationId xmlns:a16="http://schemas.microsoft.com/office/drawing/2014/main" id="{00EB34A9-A411-452A-A91D-9D2015D911FD}"/>
              </a:ext>
            </a:extLst>
          </p:cNvPr>
          <p:cNvSpPr/>
          <p:nvPr/>
        </p:nvSpPr>
        <p:spPr>
          <a:xfrm>
            <a:off x="154766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3168B734-40CA-486F-BBFB-84557DB77823}"/>
              </a:ext>
            </a:extLst>
          </p:cNvPr>
          <p:cNvSpPr/>
          <p:nvPr/>
        </p:nvSpPr>
        <p:spPr>
          <a:xfrm>
            <a:off x="2483768" y="38920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CF5B5C2-0C17-45C7-A77E-0D589AB6B606}"/>
              </a:ext>
            </a:extLst>
          </p:cNvPr>
          <p:cNvSpPr/>
          <p:nvPr/>
        </p:nvSpPr>
        <p:spPr>
          <a:xfrm>
            <a:off x="82758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15FF5DE-3DEB-4B42-8340-A804740B50E8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1115616" y="48784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4">
            <a:extLst>
              <a:ext uri="{FF2B5EF4-FFF2-40B4-BE49-F238E27FC236}">
                <a16:creationId xmlns:a16="http://schemas.microsoft.com/office/drawing/2014/main" id="{92913584-431E-490C-A0CC-F9061EB4D4E0}"/>
              </a:ext>
            </a:extLst>
          </p:cNvPr>
          <p:cNvSpPr/>
          <p:nvPr/>
        </p:nvSpPr>
        <p:spPr>
          <a:xfrm>
            <a:off x="2267744" y="473443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3370C9-00EA-40BE-B93A-DBB2F04FFEA1}"/>
              </a:ext>
            </a:extLst>
          </p:cNvPr>
          <p:cNvCxnSpPr>
            <a:cxnSpLocks/>
          </p:cNvCxnSpPr>
          <p:nvPr/>
        </p:nvCxnSpPr>
        <p:spPr>
          <a:xfrm>
            <a:off x="1835696" y="487845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0B836639-2491-4CDF-AFC9-82026FC71C16}"/>
              </a:ext>
            </a:extLst>
          </p:cNvPr>
          <p:cNvSpPr/>
          <p:nvPr/>
        </p:nvSpPr>
        <p:spPr>
          <a:xfrm>
            <a:off x="2987824" y="43023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AC8D1DD-1C01-42B3-82A5-EE393D81225C}"/>
              </a:ext>
            </a:extLst>
          </p:cNvPr>
          <p:cNvCxnSpPr>
            <a:cxnSpLocks/>
            <a:stCxn id="37" idx="7"/>
            <a:endCxn id="39" idx="2"/>
          </p:cNvCxnSpPr>
          <p:nvPr/>
        </p:nvCxnSpPr>
        <p:spPr>
          <a:xfrm flipV="1">
            <a:off x="2513595" y="4446404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695CA91-F641-47C1-982C-2D23EBD6A4F5}"/>
              </a:ext>
            </a:extLst>
          </p:cNvPr>
          <p:cNvSpPr/>
          <p:nvPr/>
        </p:nvSpPr>
        <p:spPr>
          <a:xfrm>
            <a:off x="683568" y="3510300"/>
            <a:ext cx="345638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CB1B5EF4-864E-45FB-8624-CE34E68B46F1}"/>
              </a:ext>
            </a:extLst>
          </p:cNvPr>
          <p:cNvSpPr/>
          <p:nvPr/>
        </p:nvSpPr>
        <p:spPr>
          <a:xfrm>
            <a:off x="899592" y="55985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楕円 4">
            <a:extLst>
              <a:ext uri="{FF2B5EF4-FFF2-40B4-BE49-F238E27FC236}">
                <a16:creationId xmlns:a16="http://schemas.microsoft.com/office/drawing/2014/main" id="{4A34AE3E-9286-49BD-B04C-A0E944D09421}"/>
              </a:ext>
            </a:extLst>
          </p:cNvPr>
          <p:cNvSpPr/>
          <p:nvPr/>
        </p:nvSpPr>
        <p:spPr>
          <a:xfrm>
            <a:off x="2987824" y="473443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FCCB2AA-CA6B-4216-91BC-F5A4DDF61DF6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2555776" y="4878452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915EA3AB-0C4F-4AE3-A545-0EEDBB210880}"/>
              </a:ext>
            </a:extLst>
          </p:cNvPr>
          <p:cNvCxnSpPr>
            <a:stCxn id="42" idx="0"/>
            <a:endCxn id="43" idx="4"/>
          </p:cNvCxnSpPr>
          <p:nvPr/>
        </p:nvCxnSpPr>
        <p:spPr>
          <a:xfrm flipV="1">
            <a:off x="2555776" y="5022468"/>
            <a:ext cx="57606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">
            <a:extLst>
              <a:ext uri="{FF2B5EF4-FFF2-40B4-BE49-F238E27FC236}">
                <a16:creationId xmlns:a16="http://schemas.microsoft.com/office/drawing/2014/main" id="{902F7CD2-4DFC-4EC2-B2FC-1D7B050F87B5}"/>
              </a:ext>
            </a:extLst>
          </p:cNvPr>
          <p:cNvSpPr/>
          <p:nvPr/>
        </p:nvSpPr>
        <p:spPr>
          <a:xfrm>
            <a:off x="3707904" y="47344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2B76D9-262E-4C28-9E67-9B5CAA67D31F}"/>
              </a:ext>
            </a:extLst>
          </p:cNvPr>
          <p:cNvCxnSpPr>
            <a:cxnSpLocks/>
          </p:cNvCxnSpPr>
          <p:nvPr/>
        </p:nvCxnSpPr>
        <p:spPr>
          <a:xfrm>
            <a:off x="3275856" y="4878452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F0E542-C500-44EE-B076-F1263A98029E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3275856" y="4446404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0B41956A-CB13-4E61-AF48-688151BFFDB7}"/>
              </a:ext>
            </a:extLst>
          </p:cNvPr>
          <p:cNvCxnSpPr>
            <a:stCxn id="33" idx="0"/>
            <a:endCxn id="46" idx="0"/>
          </p:cNvCxnSpPr>
          <p:nvPr/>
        </p:nvCxnSpPr>
        <p:spPr>
          <a:xfrm>
            <a:off x="3635896" y="4061212"/>
            <a:ext cx="216024" cy="673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4">
            <a:extLst>
              <a:ext uri="{FF2B5EF4-FFF2-40B4-BE49-F238E27FC236}">
                <a16:creationId xmlns:a16="http://schemas.microsoft.com/office/drawing/2014/main" id="{D38F724C-31F3-4913-855A-2564F1DFBEE5}"/>
              </a:ext>
            </a:extLst>
          </p:cNvPr>
          <p:cNvSpPr/>
          <p:nvPr/>
        </p:nvSpPr>
        <p:spPr>
          <a:xfrm>
            <a:off x="608416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E7C316F6-D2E6-474A-8C06-6D522E796EA6}"/>
              </a:ext>
            </a:extLst>
          </p:cNvPr>
          <p:cNvSpPr/>
          <p:nvPr/>
        </p:nvSpPr>
        <p:spPr>
          <a:xfrm>
            <a:off x="7020272" y="37480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0EB1F92-9E7E-421A-9EDA-960D80815851}"/>
              </a:ext>
            </a:extLst>
          </p:cNvPr>
          <p:cNvSpPr/>
          <p:nvPr/>
        </p:nvSpPr>
        <p:spPr>
          <a:xfrm>
            <a:off x="536408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0C87FB-B511-499B-AB8D-F9993333740B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5652120" y="47344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BDC85F1A-7F9D-42AA-8B44-58477180CF7B}"/>
              </a:ext>
            </a:extLst>
          </p:cNvPr>
          <p:cNvSpPr/>
          <p:nvPr/>
        </p:nvSpPr>
        <p:spPr>
          <a:xfrm>
            <a:off x="6804248" y="45904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120BBF-2A84-4214-90F8-6F49F0F4B28E}"/>
              </a:ext>
            </a:extLst>
          </p:cNvPr>
          <p:cNvCxnSpPr>
            <a:cxnSpLocks/>
          </p:cNvCxnSpPr>
          <p:nvPr/>
        </p:nvCxnSpPr>
        <p:spPr>
          <a:xfrm>
            <a:off x="6372200" y="473443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4">
            <a:extLst>
              <a:ext uri="{FF2B5EF4-FFF2-40B4-BE49-F238E27FC236}">
                <a16:creationId xmlns:a16="http://schemas.microsoft.com/office/drawing/2014/main" id="{D3E43078-F419-4D87-A873-A99B7FE0D877}"/>
              </a:ext>
            </a:extLst>
          </p:cNvPr>
          <p:cNvSpPr/>
          <p:nvPr/>
        </p:nvSpPr>
        <p:spPr>
          <a:xfrm>
            <a:off x="7524328" y="415837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8A56F87-1B73-49B0-BB54-90ADCAD97592}"/>
              </a:ext>
            </a:extLst>
          </p:cNvPr>
          <p:cNvCxnSpPr>
            <a:cxnSpLocks/>
            <a:stCxn id="55" idx="7"/>
            <a:endCxn id="57" idx="2"/>
          </p:cNvCxnSpPr>
          <p:nvPr/>
        </p:nvCxnSpPr>
        <p:spPr>
          <a:xfrm flipV="1">
            <a:off x="7050099" y="4302388"/>
            <a:ext cx="474229" cy="33021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C09D07F3-B2EC-42C1-A0CE-5746F4FA2764}"/>
              </a:ext>
            </a:extLst>
          </p:cNvPr>
          <p:cNvSpPr/>
          <p:nvPr/>
        </p:nvSpPr>
        <p:spPr>
          <a:xfrm>
            <a:off x="5220072" y="3366284"/>
            <a:ext cx="345638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3CED3CC8-09DE-417D-9211-5CE41DCEA2CF}"/>
              </a:ext>
            </a:extLst>
          </p:cNvPr>
          <p:cNvSpPr/>
          <p:nvPr/>
        </p:nvSpPr>
        <p:spPr>
          <a:xfrm>
            <a:off x="5436096" y="54545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楕円 4">
            <a:extLst>
              <a:ext uri="{FF2B5EF4-FFF2-40B4-BE49-F238E27FC236}">
                <a16:creationId xmlns:a16="http://schemas.microsoft.com/office/drawing/2014/main" id="{CB86BE4E-1FEC-4BD9-AA71-401D55F1FF7D}"/>
              </a:ext>
            </a:extLst>
          </p:cNvPr>
          <p:cNvSpPr/>
          <p:nvPr/>
        </p:nvSpPr>
        <p:spPr>
          <a:xfrm>
            <a:off x="7524328" y="459042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39EF42-7F8F-4337-A867-195E2A07EE6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>
            <a:off x="7092280" y="4734436"/>
            <a:ext cx="432048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66019E66-3C17-43E9-9CC1-90E518AA55E5}"/>
              </a:ext>
            </a:extLst>
          </p:cNvPr>
          <p:cNvCxnSpPr>
            <a:cxnSpLocks/>
            <a:stCxn id="60" idx="0"/>
            <a:endCxn id="64" idx="4"/>
          </p:cNvCxnSpPr>
          <p:nvPr/>
        </p:nvCxnSpPr>
        <p:spPr>
          <a:xfrm flipV="1">
            <a:off x="7092280" y="4878452"/>
            <a:ext cx="1296144" cy="7560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BC34200A-B7C9-46E8-A426-414B20AEC156}"/>
              </a:ext>
            </a:extLst>
          </p:cNvPr>
          <p:cNvSpPr/>
          <p:nvPr/>
        </p:nvSpPr>
        <p:spPr>
          <a:xfrm>
            <a:off x="8244408" y="459042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31DED2A-0774-41D9-84B8-6B8D8907655B}"/>
              </a:ext>
            </a:extLst>
          </p:cNvPr>
          <p:cNvCxnSpPr>
            <a:cxnSpLocks/>
          </p:cNvCxnSpPr>
          <p:nvPr/>
        </p:nvCxnSpPr>
        <p:spPr>
          <a:xfrm>
            <a:off x="7812360" y="4734436"/>
            <a:ext cx="43204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05EA4CF-90B3-419B-B4A9-37A8001A017F}"/>
              </a:ext>
            </a:extLst>
          </p:cNvPr>
          <p:cNvCxnSpPr>
            <a:cxnSpLocks/>
            <a:stCxn id="57" idx="6"/>
            <a:endCxn id="64" idx="1"/>
          </p:cNvCxnSpPr>
          <p:nvPr/>
        </p:nvCxnSpPr>
        <p:spPr>
          <a:xfrm>
            <a:off x="7812360" y="4302388"/>
            <a:ext cx="474229" cy="3302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3AF8B19E-CBBC-40E2-8944-8FFEF8F08AE2}"/>
              </a:ext>
            </a:extLst>
          </p:cNvPr>
          <p:cNvCxnSpPr>
            <a:stCxn id="52" idx="0"/>
            <a:endCxn id="64" idx="0"/>
          </p:cNvCxnSpPr>
          <p:nvPr/>
        </p:nvCxnSpPr>
        <p:spPr>
          <a:xfrm>
            <a:off x="8172400" y="3917196"/>
            <a:ext cx="216024" cy="673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矢印 43">
            <a:extLst>
              <a:ext uri="{FF2B5EF4-FFF2-40B4-BE49-F238E27FC236}">
                <a16:creationId xmlns:a16="http://schemas.microsoft.com/office/drawing/2014/main" id="{5F9B2BBC-4CA4-4F32-95D5-A4F964442662}"/>
              </a:ext>
            </a:extLst>
          </p:cNvPr>
          <p:cNvSpPr/>
          <p:nvPr/>
        </p:nvSpPr>
        <p:spPr>
          <a:xfrm>
            <a:off x="4355976" y="4590420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43">
            <a:extLst>
              <a:ext uri="{FF2B5EF4-FFF2-40B4-BE49-F238E27FC236}">
                <a16:creationId xmlns:a16="http://schemas.microsoft.com/office/drawing/2014/main" id="{AE6CC496-BD73-4570-9D9B-8D534CD8E19E}"/>
              </a:ext>
            </a:extLst>
          </p:cNvPr>
          <p:cNvSpPr/>
          <p:nvPr/>
        </p:nvSpPr>
        <p:spPr>
          <a:xfrm rot="18900000">
            <a:off x="4395473" y="3230617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6B47DDE-F380-4222-ABD4-B4F3D10B2096}"/>
              </a:ext>
            </a:extLst>
          </p:cNvPr>
          <p:cNvSpPr txBox="1"/>
          <p:nvPr/>
        </p:nvSpPr>
        <p:spPr>
          <a:xfrm>
            <a:off x="2411760" y="2996952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28BDF8-8D60-4C4F-A32B-926D1A536D31}"/>
              </a:ext>
            </a:extLst>
          </p:cNvPr>
          <p:cNvSpPr txBox="1"/>
          <p:nvPr/>
        </p:nvSpPr>
        <p:spPr>
          <a:xfrm>
            <a:off x="2123728" y="6309320"/>
            <a:ext cx="5109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歴史を共有したのでプッシュできる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4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DA388A-CF83-4CD1-849F-748D2F24C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プッシュしようとしたら拒否された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52A126-4FD2-457E-A72B-D51F9549A407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12DD9E-AD82-480C-B41D-A373A66BBE5C}"/>
              </a:ext>
            </a:extLst>
          </p:cNvPr>
          <p:cNvSpPr txBox="1"/>
          <p:nvPr/>
        </p:nvSpPr>
        <p:spPr>
          <a:xfrm>
            <a:off x="683568" y="1988840"/>
            <a:ext cx="6944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git fetch</a:t>
            </a:r>
            <a:r>
              <a:rPr lang="ja-JP" altLang="en-US" sz="2400"/>
              <a:t>で最新の情報をローカルに持ってくる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merge</a:t>
            </a:r>
            <a:r>
              <a:rPr lang="ja-JP" altLang="en-US" sz="2400"/>
              <a:t>で修正を取り込む</a:t>
            </a:r>
            <a:r>
              <a:rPr lang="en-US" altLang="ja-JP" sz="2400"/>
              <a:t>(</a:t>
            </a:r>
            <a:r>
              <a:rPr lang="ja-JP" altLang="en-US" sz="2400"/>
              <a:t>ここで歴史を共有</a:t>
            </a:r>
            <a:r>
              <a:rPr lang="en-US" altLang="ja-JP" sz="2400"/>
              <a:t>)</a:t>
            </a:r>
          </a:p>
          <a:p>
            <a:pPr marL="342900" indent="-342900">
              <a:buAutoNum type="arabicPeriod"/>
            </a:pPr>
            <a:r>
              <a:rPr lang="en-US" altLang="ja-JP" sz="2400"/>
              <a:t>git push</a:t>
            </a:r>
            <a:r>
              <a:rPr lang="ja-JP" altLang="en-US" sz="2400"/>
              <a:t>で修正をリモートに送る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94808A-DC8E-4D74-B97F-5361B6AB259B}"/>
              </a:ext>
            </a:extLst>
          </p:cNvPr>
          <p:cNvSpPr txBox="1"/>
          <p:nvPr/>
        </p:nvSpPr>
        <p:spPr>
          <a:xfrm>
            <a:off x="251520" y="342900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メッセージを読む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F0D173-E443-4574-A10E-A2CF054A90BC}"/>
              </a:ext>
            </a:extLst>
          </p:cNvPr>
          <p:cNvSpPr txBox="1"/>
          <p:nvPr/>
        </p:nvSpPr>
        <p:spPr>
          <a:xfrm>
            <a:off x="611560" y="407707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プッシュに失敗すると、赤字で</a:t>
            </a:r>
            <a:r>
              <a:rPr lang="en-US" altLang="ja-JP" sz="2400"/>
              <a:t>rejected</a:t>
            </a:r>
            <a:r>
              <a:rPr lang="ja-JP" altLang="en-US" sz="2400"/>
              <a:t>と言われ、いろいろメッセージが出てきて焦るが、ヒントに「リモートにローカルに存在しないコミットがあるからリジェクトされたよ」「まずリモートの修正を取り込んでからプッシュしろ」と書いてある。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39705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774BB6-6DED-4657-B892-B80E1D38D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5D1476C-3C87-4B04-AF48-E3D8F7075265}"/>
              </a:ext>
            </a:extLst>
          </p:cNvPr>
          <p:cNvSpPr/>
          <p:nvPr/>
        </p:nvSpPr>
        <p:spPr>
          <a:xfrm>
            <a:off x="687625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C517372D-5F43-44DF-B27F-D9B5AC12EA6E}"/>
              </a:ext>
            </a:extLst>
          </p:cNvPr>
          <p:cNvSpPr/>
          <p:nvPr/>
        </p:nvSpPr>
        <p:spPr>
          <a:xfrm>
            <a:off x="716428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B0B750-A2BB-4134-B37C-D177F979F038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74035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C458A13E-CD10-47B8-B7D9-4DD1060C284E}"/>
              </a:ext>
            </a:extLst>
          </p:cNvPr>
          <p:cNvSpPr/>
          <p:nvPr/>
        </p:nvSpPr>
        <p:spPr>
          <a:xfrm>
            <a:off x="61561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1091F0-A655-4F3E-94C5-607607F13BB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44420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8D759FA-BDA1-4208-A0DC-887476480549}"/>
              </a:ext>
            </a:extLst>
          </p:cNvPr>
          <p:cNvSpPr/>
          <p:nvPr/>
        </p:nvSpPr>
        <p:spPr>
          <a:xfrm>
            <a:off x="759633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A407CF-0901-4404-8E76-48DC01AF98F4}"/>
              </a:ext>
            </a:extLst>
          </p:cNvPr>
          <p:cNvCxnSpPr>
            <a:cxnSpLocks/>
          </p:cNvCxnSpPr>
          <p:nvPr/>
        </p:nvCxnSpPr>
        <p:spPr>
          <a:xfrm>
            <a:off x="716428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E792C3-07D3-4F82-8BB3-DFB1A570A70A}"/>
              </a:ext>
            </a:extLst>
          </p:cNvPr>
          <p:cNvSpPr/>
          <p:nvPr/>
        </p:nvSpPr>
        <p:spPr>
          <a:xfrm>
            <a:off x="6608772" y="306887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980BB5F-3F5B-42EC-969A-DBFDA7C8FF26}"/>
              </a:ext>
            </a:extLst>
          </p:cNvPr>
          <p:cNvCxnSpPr>
            <a:stCxn id="12" idx="0"/>
            <a:endCxn id="3" idx="4"/>
          </p:cNvCxnSpPr>
          <p:nvPr/>
        </p:nvCxnSpPr>
        <p:spPr>
          <a:xfrm flipH="1" flipV="1">
            <a:off x="7020272" y="2708920"/>
            <a:ext cx="1350" cy="359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6B7F9C-B1A5-44F1-A0A5-28BE77D641F2}"/>
              </a:ext>
            </a:extLst>
          </p:cNvPr>
          <p:cNvSpPr txBox="1"/>
          <p:nvPr/>
        </p:nvSpPr>
        <p:spPr>
          <a:xfrm>
            <a:off x="251520" y="1268760"/>
            <a:ext cx="401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Detached HEAD</a:t>
            </a:r>
            <a:r>
              <a:rPr lang="ja-JP" altLang="en-US" sz="3200"/>
              <a:t>状態</a:t>
            </a:r>
            <a:endParaRPr lang="en-US" sz="3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BA0F12-F5D6-4342-9DEE-67FA84900E90}"/>
              </a:ext>
            </a:extLst>
          </p:cNvPr>
          <p:cNvSpPr txBox="1"/>
          <p:nvPr/>
        </p:nvSpPr>
        <p:spPr>
          <a:xfrm>
            <a:off x="683568" y="2060848"/>
            <a:ext cx="4896544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HEAD</a:t>
            </a:r>
            <a:r>
              <a:rPr lang="ja-JP" altLang="en-US" sz="2400"/>
              <a:t>がブランチではなく、直接コミットを指した状態</a:t>
            </a:r>
            <a:endParaRPr 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B3C46A-D05D-4E01-8B0A-7A562A371769}"/>
              </a:ext>
            </a:extLst>
          </p:cNvPr>
          <p:cNvSpPr txBox="1"/>
          <p:nvPr/>
        </p:nvSpPr>
        <p:spPr>
          <a:xfrm>
            <a:off x="323528" y="350100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どんな状況でなるか？</a:t>
            </a:r>
            <a:endParaRPr 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F3188E-FC04-4F17-B4CD-D00764E5D9AF}"/>
              </a:ext>
            </a:extLst>
          </p:cNvPr>
          <p:cNvSpPr txBox="1"/>
          <p:nvPr/>
        </p:nvSpPr>
        <p:spPr>
          <a:xfrm>
            <a:off x="755576" y="422108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git checkout</a:t>
            </a:r>
            <a:r>
              <a:rPr lang="ja-JP" altLang="en-US" sz="2400"/>
              <a:t>で直接コミットを指定した←普通やらない</a:t>
            </a:r>
            <a:endParaRPr lang="en-US" altLang="ja-JP" sz="2400"/>
          </a:p>
          <a:p>
            <a:r>
              <a:rPr lang="en-US" sz="2400"/>
              <a:t>git rebase</a:t>
            </a:r>
            <a:r>
              <a:rPr lang="ja-JP" altLang="en-US" sz="2400"/>
              <a:t>の最中に衝突した←対応後述</a:t>
            </a:r>
            <a:endParaRPr lang="en-US" sz="2400"/>
          </a:p>
          <a:p>
            <a:r>
              <a:rPr lang="en-US" sz="2400"/>
              <a:t>git bisect</a:t>
            </a:r>
            <a:r>
              <a:rPr lang="ja-JP" altLang="en-US" sz="2400"/>
              <a:t>の実行中←</a:t>
            </a:r>
            <a:r>
              <a:rPr lang="en-US" altLang="ja-JP" sz="2400"/>
              <a:t>git bisect reset</a:t>
            </a:r>
            <a:r>
              <a:rPr lang="ja-JP" altLang="en-US" sz="2400"/>
              <a:t>で抜ける</a:t>
            </a:r>
            <a:endParaRPr lang="en-US" altLang="ja-JP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7831B43-D5F5-4719-9D92-B4379BF5BA45}"/>
              </a:ext>
            </a:extLst>
          </p:cNvPr>
          <p:cNvSpPr txBox="1"/>
          <p:nvPr/>
        </p:nvSpPr>
        <p:spPr>
          <a:xfrm>
            <a:off x="467544" y="587727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上記以外で「よくわからないけど頭が取れた」時の対処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2588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7B0A07-3AFC-4592-8A5E-FFE38FD5D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6AA234F0-F56A-46CF-94CE-CD4DBFC1F309}"/>
              </a:ext>
            </a:extLst>
          </p:cNvPr>
          <p:cNvSpPr/>
          <p:nvPr/>
        </p:nvSpPr>
        <p:spPr>
          <a:xfrm>
            <a:off x="111561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A94E9150-A916-4B44-856B-2243C58B3908}"/>
              </a:ext>
            </a:extLst>
          </p:cNvPr>
          <p:cNvSpPr/>
          <p:nvPr/>
        </p:nvSpPr>
        <p:spPr>
          <a:xfrm>
            <a:off x="1403648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2435225-3949-4240-9372-ED68B65852D6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979712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777CB48-1C20-4722-93D1-11E2646E3C73}"/>
              </a:ext>
            </a:extLst>
          </p:cNvPr>
          <p:cNvSpPr/>
          <p:nvPr/>
        </p:nvSpPr>
        <p:spPr>
          <a:xfrm>
            <a:off x="39553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5BAEAE-A31D-44C4-A211-4001C2EDB97E}"/>
              </a:ext>
            </a:extLst>
          </p:cNvPr>
          <p:cNvCxnSpPr>
            <a:cxnSpLocks/>
          </p:cNvCxnSpPr>
          <p:nvPr/>
        </p:nvCxnSpPr>
        <p:spPr>
          <a:xfrm>
            <a:off x="68356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F6ED57AC-CE3C-4E95-95CA-3965A1BEE1A1}"/>
              </a:ext>
            </a:extLst>
          </p:cNvPr>
          <p:cNvSpPr/>
          <p:nvPr/>
        </p:nvSpPr>
        <p:spPr>
          <a:xfrm>
            <a:off x="183569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062D1B-470F-4C89-8741-704869F723F1}"/>
              </a:ext>
            </a:extLst>
          </p:cNvPr>
          <p:cNvCxnSpPr>
            <a:cxnSpLocks/>
          </p:cNvCxnSpPr>
          <p:nvPr/>
        </p:nvCxnSpPr>
        <p:spPr>
          <a:xfrm>
            <a:off x="140364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CD52EF6-C5E9-428E-8658-E8350B766CEB}"/>
              </a:ext>
            </a:extLst>
          </p:cNvPr>
          <p:cNvSpPr/>
          <p:nvPr/>
        </p:nvSpPr>
        <p:spPr>
          <a:xfrm>
            <a:off x="2358950" y="41490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682DA-24FB-461E-9396-262088702BB1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V="1">
            <a:off x="2771800" y="378904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9BD79B2A-ED92-493B-95DB-4EC89DE606AC}"/>
              </a:ext>
            </a:extLst>
          </p:cNvPr>
          <p:cNvSpPr/>
          <p:nvPr/>
        </p:nvSpPr>
        <p:spPr>
          <a:xfrm>
            <a:off x="1835696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9E36509C-76B7-4F7B-9E0F-75C482BE2182}"/>
              </a:ext>
            </a:extLst>
          </p:cNvPr>
          <p:cNvSpPr/>
          <p:nvPr/>
        </p:nvSpPr>
        <p:spPr>
          <a:xfrm>
            <a:off x="2627784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C40893-4E65-4057-896C-68CD6DBA4F7F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361467" y="3242803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6AF45D9-E935-4C87-8194-6F4DA61601B8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123728" y="3645024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01553B-F59F-4B6C-80EC-609FCD2CCFA5}"/>
              </a:ext>
            </a:extLst>
          </p:cNvPr>
          <p:cNvSpPr txBox="1"/>
          <p:nvPr/>
        </p:nvSpPr>
        <p:spPr>
          <a:xfrm>
            <a:off x="179512" y="134076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なぜかわからないけど頭が取れた</a:t>
            </a:r>
            <a:endParaRPr lang="en-US" sz="3200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EFC3813C-1247-43B3-925F-4235C36529A9}"/>
              </a:ext>
            </a:extLst>
          </p:cNvPr>
          <p:cNvSpPr/>
          <p:nvPr/>
        </p:nvSpPr>
        <p:spPr>
          <a:xfrm>
            <a:off x="637220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018CA17B-6C1C-40DC-80E5-7702FA011597}"/>
              </a:ext>
            </a:extLst>
          </p:cNvPr>
          <p:cNvSpPr/>
          <p:nvPr/>
        </p:nvSpPr>
        <p:spPr>
          <a:xfrm>
            <a:off x="6660232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BF342DA-B480-4A36-96EA-58C0B33EF5B9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236296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91A6C9D-E010-41BA-B30F-4B930103DE94}"/>
              </a:ext>
            </a:extLst>
          </p:cNvPr>
          <p:cNvSpPr/>
          <p:nvPr/>
        </p:nvSpPr>
        <p:spPr>
          <a:xfrm>
            <a:off x="565212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21E23C-EF84-44AE-97B6-4A2848AFCCB3}"/>
              </a:ext>
            </a:extLst>
          </p:cNvPr>
          <p:cNvCxnSpPr>
            <a:cxnSpLocks/>
          </p:cNvCxnSpPr>
          <p:nvPr/>
        </p:nvCxnSpPr>
        <p:spPr>
          <a:xfrm>
            <a:off x="5940152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E43C67F5-91AF-41A4-99F7-FA67CDD70ACC}"/>
              </a:ext>
            </a:extLst>
          </p:cNvPr>
          <p:cNvSpPr/>
          <p:nvPr/>
        </p:nvSpPr>
        <p:spPr>
          <a:xfrm>
            <a:off x="70922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92FF591-5418-4271-A7AF-EF5E6459BE5A}"/>
              </a:ext>
            </a:extLst>
          </p:cNvPr>
          <p:cNvCxnSpPr>
            <a:cxnSpLocks/>
          </p:cNvCxnSpPr>
          <p:nvPr/>
        </p:nvCxnSpPr>
        <p:spPr>
          <a:xfrm>
            <a:off x="6660232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996D6A-79C0-4B43-A5DB-8BB054B42FBD}"/>
              </a:ext>
            </a:extLst>
          </p:cNvPr>
          <p:cNvSpPr/>
          <p:nvPr/>
        </p:nvSpPr>
        <p:spPr>
          <a:xfrm>
            <a:off x="5436096" y="2348880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527FEBD-0452-4135-885A-DB9835A96DB6}"/>
              </a:ext>
            </a:extLst>
          </p:cNvPr>
          <p:cNvCxnSpPr>
            <a:cxnSpLocks/>
            <a:stCxn id="38" idx="3"/>
            <a:endCxn id="32" idx="2"/>
          </p:cNvCxnSpPr>
          <p:nvPr/>
        </p:nvCxnSpPr>
        <p:spPr>
          <a:xfrm flipV="1">
            <a:off x="6261795" y="2518048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4">
            <a:extLst>
              <a:ext uri="{FF2B5EF4-FFF2-40B4-BE49-F238E27FC236}">
                <a16:creationId xmlns:a16="http://schemas.microsoft.com/office/drawing/2014/main" id="{DAB4335F-0BF6-4A02-B440-AC704013495E}"/>
              </a:ext>
            </a:extLst>
          </p:cNvPr>
          <p:cNvSpPr/>
          <p:nvPr/>
        </p:nvSpPr>
        <p:spPr>
          <a:xfrm>
            <a:off x="7092280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9C3646DB-3E76-4851-9650-FCF3F2B80707}"/>
              </a:ext>
            </a:extLst>
          </p:cNvPr>
          <p:cNvSpPr/>
          <p:nvPr/>
        </p:nvSpPr>
        <p:spPr>
          <a:xfrm>
            <a:off x="7884368" y="3573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3AE0092-0D02-4614-87A6-8349347EAF3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618051" y="3314811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E1C3ACB-0D8A-4643-AD33-937EFD894909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380312" y="3717032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3">
            <a:extLst>
              <a:ext uri="{FF2B5EF4-FFF2-40B4-BE49-F238E27FC236}">
                <a16:creationId xmlns:a16="http://schemas.microsoft.com/office/drawing/2014/main" id="{8BFF0FBA-2B15-4B32-A5C1-FE8A04287D53}"/>
              </a:ext>
            </a:extLst>
          </p:cNvPr>
          <p:cNvSpPr/>
          <p:nvPr/>
        </p:nvSpPr>
        <p:spPr>
          <a:xfrm>
            <a:off x="3923928" y="2996952"/>
            <a:ext cx="432048" cy="4943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2" name="Picture 4" descr="デュラハンのイラスト">
            <a:extLst>
              <a:ext uri="{FF2B5EF4-FFF2-40B4-BE49-F238E27FC236}">
                <a16:creationId xmlns:a16="http://schemas.microsoft.com/office/drawing/2014/main" id="{7B111E7C-9C59-4C80-A08C-8A269EAF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64376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FE32892-CBC4-4EEA-A2F6-C21FCCC68CFC}"/>
              </a:ext>
            </a:extLst>
          </p:cNvPr>
          <p:cNvSpPr txBox="1"/>
          <p:nvPr/>
        </p:nvSpPr>
        <p:spPr>
          <a:xfrm>
            <a:off x="2699792" y="2492896"/>
            <a:ext cx="2592288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 main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FFA2E92-5036-4255-A8AA-0D759908099E}"/>
              </a:ext>
            </a:extLst>
          </p:cNvPr>
          <p:cNvSpPr/>
          <p:nvPr/>
        </p:nvSpPr>
        <p:spPr>
          <a:xfrm>
            <a:off x="6948264" y="3429000"/>
            <a:ext cx="1368152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E90E6B-25D8-4AB9-905D-0B885E8C9404}"/>
              </a:ext>
            </a:extLst>
          </p:cNvPr>
          <p:cNvSpPr txBox="1"/>
          <p:nvPr/>
        </p:nvSpPr>
        <p:spPr>
          <a:xfrm>
            <a:off x="539552" y="508518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ここで</a:t>
            </a:r>
            <a:r>
              <a:rPr lang="en-US" altLang="ja-JP" sz="2800"/>
              <a:t>main</a:t>
            </a:r>
            <a:r>
              <a:rPr lang="ja-JP" altLang="en-US" sz="2800"/>
              <a:t>に戻ってしまうと、後でアクセスできなくなるコミットができてしまう</a:t>
            </a:r>
            <a:endParaRPr lang="en-US" sz="280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C36E923-7CAC-470D-B27B-5B25F19B191A}"/>
              </a:ext>
            </a:extLst>
          </p:cNvPr>
          <p:cNvCxnSpPr>
            <a:endCxn id="53" idx="2"/>
          </p:cNvCxnSpPr>
          <p:nvPr/>
        </p:nvCxnSpPr>
        <p:spPr>
          <a:xfrm flipV="1">
            <a:off x="6660232" y="4005064"/>
            <a:ext cx="972108" cy="864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9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62523C-3359-467D-8A30-6C2FF02C3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F9899D39-8354-4F18-A174-5EB2895DEA99}"/>
              </a:ext>
            </a:extLst>
          </p:cNvPr>
          <p:cNvSpPr/>
          <p:nvPr/>
        </p:nvSpPr>
        <p:spPr>
          <a:xfrm>
            <a:off x="125963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395341C-FF0D-42EC-9E8F-068086387EEE}"/>
              </a:ext>
            </a:extLst>
          </p:cNvPr>
          <p:cNvSpPr/>
          <p:nvPr/>
        </p:nvSpPr>
        <p:spPr>
          <a:xfrm>
            <a:off x="1547664" y="26369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5B700B-99FB-4CF0-A475-C5CF7DECDF6E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123728" y="297524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667B29ED-7DC0-4924-949E-3A061ECF99D0}"/>
              </a:ext>
            </a:extLst>
          </p:cNvPr>
          <p:cNvSpPr/>
          <p:nvPr/>
        </p:nvSpPr>
        <p:spPr>
          <a:xfrm>
            <a:off x="53955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B1AAECF-5CD8-44A8-9A9E-B852550CE5EE}"/>
              </a:ext>
            </a:extLst>
          </p:cNvPr>
          <p:cNvCxnSpPr>
            <a:cxnSpLocks/>
          </p:cNvCxnSpPr>
          <p:nvPr/>
        </p:nvCxnSpPr>
        <p:spPr>
          <a:xfrm>
            <a:off x="827584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EE520B90-C377-4667-B51A-947B0E395D84}"/>
              </a:ext>
            </a:extLst>
          </p:cNvPr>
          <p:cNvSpPr/>
          <p:nvPr/>
        </p:nvSpPr>
        <p:spPr>
          <a:xfrm>
            <a:off x="1979712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CC46F-C051-4D5C-82DE-4B3F6B352EF7}"/>
              </a:ext>
            </a:extLst>
          </p:cNvPr>
          <p:cNvCxnSpPr>
            <a:cxnSpLocks/>
          </p:cNvCxnSpPr>
          <p:nvPr/>
        </p:nvCxnSpPr>
        <p:spPr>
          <a:xfrm>
            <a:off x="1547664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72E935-DCFC-43A9-8FFB-644BC214F373}"/>
              </a:ext>
            </a:extLst>
          </p:cNvPr>
          <p:cNvSpPr/>
          <p:nvPr/>
        </p:nvSpPr>
        <p:spPr>
          <a:xfrm>
            <a:off x="1259632" y="209058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559D728-5250-4CD8-8D5E-C6E22A05C20D}"/>
              </a:ext>
            </a:extLst>
          </p:cNvPr>
          <p:cNvCxnSpPr>
            <a:cxnSpLocks/>
            <a:stCxn id="10" idx="3"/>
            <a:endCxn id="22" idx="2"/>
          </p:cNvCxnSpPr>
          <p:nvPr/>
        </p:nvCxnSpPr>
        <p:spPr>
          <a:xfrm>
            <a:off x="2085331" y="2262429"/>
            <a:ext cx="25442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88F89DE4-35CF-444C-8946-83BDD621767C}"/>
              </a:ext>
            </a:extLst>
          </p:cNvPr>
          <p:cNvSpPr/>
          <p:nvPr/>
        </p:nvSpPr>
        <p:spPr>
          <a:xfrm>
            <a:off x="1979712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906A07C-311D-463D-8411-9C742D7ED24C}"/>
              </a:ext>
            </a:extLst>
          </p:cNvPr>
          <p:cNvSpPr/>
          <p:nvPr/>
        </p:nvSpPr>
        <p:spPr>
          <a:xfrm>
            <a:off x="2771800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F1AABC6-6A1C-46AF-BC5A-537EFA5D1F3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1505483" y="3602843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10BBA3-D56D-45B0-8A41-49EE674848CA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267744" y="4005064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99C056-2506-4E48-9B53-AD7818ADCB6E}"/>
              </a:ext>
            </a:extLst>
          </p:cNvPr>
          <p:cNvSpPr txBox="1"/>
          <p:nvPr/>
        </p:nvSpPr>
        <p:spPr>
          <a:xfrm>
            <a:off x="467544" y="1268760"/>
            <a:ext cx="59046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branch 20210918_detached_head</a:t>
            </a:r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EB05B5E-9CF8-4AAC-94B3-6EBC604B124B}"/>
              </a:ext>
            </a:extLst>
          </p:cNvPr>
          <p:cNvSpPr/>
          <p:nvPr/>
        </p:nvSpPr>
        <p:spPr>
          <a:xfrm>
            <a:off x="2339752" y="2082409"/>
            <a:ext cx="309634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20210918_detached_head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50D4663-AB37-42D5-B71A-ECF7F4E7E9E4}"/>
              </a:ext>
            </a:extLst>
          </p:cNvPr>
          <p:cNvCxnSpPr>
            <a:stCxn id="22" idx="1"/>
            <a:endCxn id="13" idx="6"/>
          </p:cNvCxnSpPr>
          <p:nvPr/>
        </p:nvCxnSpPr>
        <p:spPr>
          <a:xfrm rot="5400000">
            <a:off x="2692571" y="2809710"/>
            <a:ext cx="1562615" cy="82809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26FDA1-F153-4526-8790-5E983E4DFA8C}"/>
              </a:ext>
            </a:extLst>
          </p:cNvPr>
          <p:cNvSpPr txBox="1"/>
          <p:nvPr/>
        </p:nvSpPr>
        <p:spPr>
          <a:xfrm>
            <a:off x="4283968" y="292494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いま</a:t>
            </a:r>
            <a:r>
              <a:rPr lang="en-US" altLang="ja-JP" sz="2000"/>
              <a:t>HEAD</a:t>
            </a:r>
            <a:r>
              <a:rPr lang="ja-JP" altLang="en-US" sz="2000"/>
              <a:t>が指しているコミットに</a:t>
            </a:r>
            <a:endParaRPr lang="en-US" altLang="ja-JP" sz="2000"/>
          </a:p>
          <a:p>
            <a:r>
              <a:rPr lang="ja-JP" altLang="en-US" sz="2000"/>
              <a:t>適当な名前のブランチをつけておく</a:t>
            </a:r>
            <a:endParaRPr lang="en-US" sz="2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62B86F-D103-45D2-A4F2-C32F3953EBF5}"/>
              </a:ext>
            </a:extLst>
          </p:cNvPr>
          <p:cNvSpPr txBox="1"/>
          <p:nvPr/>
        </p:nvSpPr>
        <p:spPr>
          <a:xfrm>
            <a:off x="467544" y="4293096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switch main</a:t>
            </a:r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C25A6FAF-02A3-4961-A47C-0AB7E5921ED1}"/>
              </a:ext>
            </a:extLst>
          </p:cNvPr>
          <p:cNvSpPr/>
          <p:nvPr/>
        </p:nvSpPr>
        <p:spPr>
          <a:xfrm>
            <a:off x="118762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CD458C79-2DD9-404A-B099-F3ADFEBD9609}"/>
              </a:ext>
            </a:extLst>
          </p:cNvPr>
          <p:cNvSpPr/>
          <p:nvPr/>
        </p:nvSpPr>
        <p:spPr>
          <a:xfrm>
            <a:off x="1475656" y="50131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02A7D88-A58E-4A92-943E-F07908128241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051720" y="53515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9C3DEE28-C0B8-4AD6-B081-1429B8192B4B}"/>
              </a:ext>
            </a:extLst>
          </p:cNvPr>
          <p:cNvSpPr/>
          <p:nvPr/>
        </p:nvSpPr>
        <p:spPr>
          <a:xfrm>
            <a:off x="4675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4FA220A-C653-4C3F-84B1-91D633DC523B}"/>
              </a:ext>
            </a:extLst>
          </p:cNvPr>
          <p:cNvCxnSpPr>
            <a:cxnSpLocks/>
          </p:cNvCxnSpPr>
          <p:nvPr/>
        </p:nvCxnSpPr>
        <p:spPr>
          <a:xfrm>
            <a:off x="755576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DA315201-C4A3-4469-B8FD-46EA61AA957A}"/>
              </a:ext>
            </a:extLst>
          </p:cNvPr>
          <p:cNvSpPr/>
          <p:nvPr/>
        </p:nvSpPr>
        <p:spPr>
          <a:xfrm>
            <a:off x="190770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6991E4A-7BB9-4A0E-AFF3-06B51DBA8476}"/>
              </a:ext>
            </a:extLst>
          </p:cNvPr>
          <p:cNvCxnSpPr>
            <a:cxnSpLocks/>
          </p:cNvCxnSpPr>
          <p:nvPr/>
        </p:nvCxnSpPr>
        <p:spPr>
          <a:xfrm>
            <a:off x="1475656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28452F68-642E-4F8A-9C4D-E367FADD9448}"/>
              </a:ext>
            </a:extLst>
          </p:cNvPr>
          <p:cNvSpPr/>
          <p:nvPr/>
        </p:nvSpPr>
        <p:spPr>
          <a:xfrm>
            <a:off x="1907704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">
            <a:extLst>
              <a:ext uri="{FF2B5EF4-FFF2-40B4-BE49-F238E27FC236}">
                <a16:creationId xmlns:a16="http://schemas.microsoft.com/office/drawing/2014/main" id="{834F3D80-F4E0-4D3E-A434-21696C0785F4}"/>
              </a:ext>
            </a:extLst>
          </p:cNvPr>
          <p:cNvSpPr/>
          <p:nvPr/>
        </p:nvSpPr>
        <p:spPr>
          <a:xfrm>
            <a:off x="2699792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2B3B028-02AE-4FE3-940A-653D179DF03F}"/>
              </a:ext>
            </a:extLst>
          </p:cNvPr>
          <p:cNvCxnSpPr>
            <a:cxnSpLocks/>
            <a:stCxn id="37" idx="5"/>
            <a:endCxn id="44" idx="1"/>
          </p:cNvCxnSpPr>
          <p:nvPr/>
        </p:nvCxnSpPr>
        <p:spPr>
          <a:xfrm>
            <a:off x="1433475" y="5979107"/>
            <a:ext cx="516410" cy="30038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D167629-AC3C-4078-B4C5-D72AAB4D40A6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2195736" y="6381328"/>
            <a:ext cx="50405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D3BC5921-CBB4-4562-A731-E1D8EACB3A99}"/>
              </a:ext>
            </a:extLst>
          </p:cNvPr>
          <p:cNvSpPr/>
          <p:nvPr/>
        </p:nvSpPr>
        <p:spPr>
          <a:xfrm>
            <a:off x="2843808" y="5013176"/>
            <a:ext cx="309634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20210918_detached_head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B040656-4452-4A4E-A99F-77405F49D180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rot="5400000">
            <a:off x="3185846" y="5175194"/>
            <a:ext cx="1008112" cy="14041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217EEF-C0B1-472A-A796-D5D2DA6FCE5A}"/>
              </a:ext>
            </a:extLst>
          </p:cNvPr>
          <p:cNvSpPr txBox="1"/>
          <p:nvPr/>
        </p:nvSpPr>
        <p:spPr>
          <a:xfrm>
            <a:off x="4860032" y="57332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main</a:t>
            </a:r>
            <a:r>
              <a:rPr lang="ja-JP" altLang="en-US" sz="2000"/>
              <a:t>ブランチに戻る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849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7E63FBF-0763-4C3E-BB9A-EB94F1652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頭が取れた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5D3F36-E92F-4E06-9350-D7805228E5C0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2EE390-3A0B-4A7D-8F98-2C1C72F38071}"/>
              </a:ext>
            </a:extLst>
          </p:cNvPr>
          <p:cNvSpPr txBox="1"/>
          <p:nvPr/>
        </p:nvSpPr>
        <p:spPr>
          <a:xfrm>
            <a:off x="683568" y="198884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/>
              <a:t>git branch</a:t>
            </a:r>
            <a:r>
              <a:rPr lang="ja-JP" altLang="en-US" sz="2400"/>
              <a:t>で適当な名前のブランチをつけておく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switch main</a:t>
            </a:r>
            <a:r>
              <a:rPr lang="ja-JP" altLang="en-US" sz="2400"/>
              <a:t>でメインブランチに戻る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必要があればマージ、しばらく待って不要だと思えばブランチを削除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E27C33-A04F-4B19-981B-FD14F7807435}"/>
              </a:ext>
            </a:extLst>
          </p:cNvPr>
          <p:cNvSpPr txBox="1"/>
          <p:nvPr/>
        </p:nvSpPr>
        <p:spPr>
          <a:xfrm>
            <a:off x="323528" y="4365104"/>
            <a:ext cx="792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普通にやっていれば</a:t>
            </a:r>
            <a:r>
              <a:rPr lang="en-US" altLang="ja-JP" sz="2800"/>
              <a:t>git rebase</a:t>
            </a:r>
            <a:r>
              <a:rPr lang="ja-JP" altLang="en-US" sz="2800"/>
              <a:t>と</a:t>
            </a:r>
            <a:r>
              <a:rPr lang="en-US" altLang="ja-JP" sz="2800"/>
              <a:t>git bisect</a:t>
            </a:r>
            <a:r>
              <a:rPr lang="ja-JP" altLang="en-US" sz="2800"/>
              <a:t>以外で頭は取れないはず。上記はあくまで緊急回避。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610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73FA783-EAFC-4738-81CA-BD0F153C3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888B28-A1ED-41A3-BBF9-C14B547DF17A}"/>
              </a:ext>
            </a:extLst>
          </p:cNvPr>
          <p:cNvSpPr txBox="1"/>
          <p:nvPr/>
        </p:nvSpPr>
        <p:spPr>
          <a:xfrm>
            <a:off x="251520" y="2204864"/>
            <a:ext cx="847868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 git rebase main</a:t>
            </a:r>
          </a:p>
          <a:p>
            <a:r>
              <a:rPr lang="en-US"/>
              <a:t>Auto-merging test.txt</a:t>
            </a:r>
          </a:p>
          <a:p>
            <a:r>
              <a:rPr lang="en-US">
                <a:solidFill>
                  <a:srgbClr val="FF0000"/>
                </a:solidFill>
              </a:rPr>
              <a:t>CONFLICT (content): Merge conflict in test.txt</a:t>
            </a:r>
          </a:p>
          <a:p>
            <a:r>
              <a:rPr lang="en-US"/>
              <a:t>error: 99a8712を適用できませんでした... f2</a:t>
            </a:r>
          </a:p>
          <a:p>
            <a:r>
              <a:rPr lang="en-US"/>
              <a:t>Resolve all conflicts manually, mark them as resolved with</a:t>
            </a:r>
          </a:p>
          <a:p>
            <a:r>
              <a:rPr lang="en-US"/>
              <a:t>"git add/rm &lt;conflicted_files&gt;", then run "git rebase --continue".</a:t>
            </a:r>
          </a:p>
          <a:p>
            <a:r>
              <a:rPr lang="en-US"/>
              <a:t>You can instead skip this commit: run "git rebase --skip".</a:t>
            </a:r>
          </a:p>
          <a:p>
            <a:r>
              <a:rPr lang="en-US"/>
              <a:t>To abort and get back to the state before "git rebase", run "git rebase --abort".</a:t>
            </a:r>
          </a:p>
          <a:p>
            <a:r>
              <a:rPr lang="en-US"/>
              <a:t>Could not apply 99a8712... f2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AB7D11-AF84-4639-83D0-62E13496FF4C}"/>
              </a:ext>
            </a:extLst>
          </p:cNvPr>
          <p:cNvSpPr txBox="1"/>
          <p:nvPr/>
        </p:nvSpPr>
        <p:spPr>
          <a:xfrm>
            <a:off x="323528" y="148478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リベースしようとしたら衝突が発生した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849C52-0A8C-4CB7-9350-47B2345C3EA6}"/>
              </a:ext>
            </a:extLst>
          </p:cNvPr>
          <p:cNvSpPr txBox="1"/>
          <p:nvPr/>
        </p:nvSpPr>
        <p:spPr>
          <a:xfrm>
            <a:off x="395536" y="5373216"/>
            <a:ext cx="7919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test.txt</a:t>
            </a:r>
            <a:r>
              <a:rPr lang="ja-JP" altLang="en-US" sz="2400"/>
              <a:t>で衝突が起きた</a:t>
            </a:r>
            <a:endParaRPr lang="en-US" altLang="ja-JP" sz="2400"/>
          </a:p>
          <a:p>
            <a:r>
              <a:rPr lang="ja-JP" altLang="en-US" sz="2400"/>
              <a:t>衝突を解消してから</a:t>
            </a:r>
            <a:r>
              <a:rPr lang="en-US" altLang="ja-JP" sz="2400"/>
              <a:t>git add</a:t>
            </a:r>
            <a:r>
              <a:rPr lang="ja-JP" altLang="en-US" sz="2400"/>
              <a:t>して</a:t>
            </a:r>
            <a:r>
              <a:rPr lang="en-US" altLang="ja-JP" sz="2400"/>
              <a:t>git rebase --continue</a:t>
            </a:r>
            <a:r>
              <a:rPr lang="ja-JP" altLang="en-US" sz="2400"/>
              <a:t>しろ</a:t>
            </a:r>
            <a:endParaRPr lang="en-US" altLang="ja-JP" sz="2400"/>
          </a:p>
          <a:p>
            <a:r>
              <a:rPr lang="ja-JP" altLang="en-US" sz="2400"/>
              <a:t>リベースを中止するなら </a:t>
            </a:r>
            <a:r>
              <a:rPr lang="en-US" altLang="ja-JP" sz="2400"/>
              <a:t>git rebase --abort</a:t>
            </a:r>
            <a:r>
              <a:rPr lang="ja-JP" altLang="en-US" sz="2400"/>
              <a:t>しろ</a:t>
            </a:r>
            <a:endParaRPr 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6CDEC6-A773-430D-B35E-B42B91ECD270}"/>
              </a:ext>
            </a:extLst>
          </p:cNvPr>
          <p:cNvCxnSpPr>
            <a:stCxn id="6" idx="0"/>
          </p:cNvCxnSpPr>
          <p:nvPr/>
        </p:nvCxnSpPr>
        <p:spPr>
          <a:xfrm flipV="1">
            <a:off x="4355114" y="4581128"/>
            <a:ext cx="862" cy="792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6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DCED65-47C2-4C95-ADEF-097A2F5C31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D3D76D9-90A0-46E5-BAEF-8FAAEDFE4851}"/>
              </a:ext>
            </a:extLst>
          </p:cNvPr>
          <p:cNvSpPr/>
          <p:nvPr/>
        </p:nvSpPr>
        <p:spPr>
          <a:xfrm>
            <a:off x="683568" y="19657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9663D9F-19F6-4505-AE9C-1C799949E5DF}"/>
              </a:ext>
            </a:extLst>
          </p:cNvPr>
          <p:cNvSpPr/>
          <p:nvPr/>
        </p:nvSpPr>
        <p:spPr>
          <a:xfrm>
            <a:off x="140364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C43091-BA3D-47DB-AD44-134AC3F0C34F}"/>
              </a:ext>
            </a:extLst>
          </p:cNvPr>
          <p:cNvSpPr/>
          <p:nvPr/>
        </p:nvSpPr>
        <p:spPr>
          <a:xfrm>
            <a:off x="140364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B169D29-CCEF-42D7-BF97-BDC70834E2AF}"/>
              </a:ext>
            </a:extLst>
          </p:cNvPr>
          <p:cNvSpPr/>
          <p:nvPr/>
        </p:nvSpPr>
        <p:spPr>
          <a:xfrm>
            <a:off x="248376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B01B01C-D8D1-43E4-AAFD-20951A9ABE30}"/>
              </a:ext>
            </a:extLst>
          </p:cNvPr>
          <p:cNvSpPr/>
          <p:nvPr/>
        </p:nvSpPr>
        <p:spPr>
          <a:xfrm>
            <a:off x="3563888" y="14287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EF6B1F3-B686-4AB8-A5FE-72C93144AD60}"/>
              </a:ext>
            </a:extLst>
          </p:cNvPr>
          <p:cNvSpPr/>
          <p:nvPr/>
        </p:nvSpPr>
        <p:spPr>
          <a:xfrm>
            <a:off x="248376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F317B37-79AE-4353-9907-28FE2550F58A}"/>
              </a:ext>
            </a:extLst>
          </p:cNvPr>
          <p:cNvSpPr/>
          <p:nvPr/>
        </p:nvSpPr>
        <p:spPr>
          <a:xfrm>
            <a:off x="3563888" y="249289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C8BFC9-A473-4CBF-96DC-79EAE7EC188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929419" y="2211578"/>
            <a:ext cx="516410" cy="3234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02815D-BCDC-4083-9E54-A8A086E3F924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1691680" y="263691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E06130-067B-406F-9DC3-867593FBB1B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1800" y="263691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4DC6FF9-02E4-416F-B3EB-99C66C094AD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157279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C13578E-49AA-4BD7-85D4-A99742726F7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691680" y="157279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2ADC777-1D28-4D8F-A586-92CDB832BD9E}"/>
              </a:ext>
            </a:extLst>
          </p:cNvPr>
          <p:cNvCxnSpPr>
            <a:cxnSpLocks/>
            <a:stCxn id="4" idx="3"/>
            <a:endCxn id="3" idx="7"/>
          </p:cNvCxnSpPr>
          <p:nvPr/>
        </p:nvCxnSpPr>
        <p:spPr>
          <a:xfrm flipH="1">
            <a:off x="929419" y="1674633"/>
            <a:ext cx="516410" cy="33327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FEB090C-3D19-43C6-805B-C099969EDCE7}"/>
              </a:ext>
            </a:extLst>
          </p:cNvPr>
          <p:cNvSpPr/>
          <p:nvPr/>
        </p:nvSpPr>
        <p:spPr>
          <a:xfrm>
            <a:off x="4355976" y="139697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F22880-08AD-497E-A4D3-CEC9C5EE051D}"/>
              </a:ext>
            </a:extLst>
          </p:cNvPr>
          <p:cNvCxnSpPr>
            <a:cxnSpLocks/>
            <a:stCxn id="16" idx="2"/>
            <a:endCxn id="7" idx="6"/>
          </p:cNvCxnSpPr>
          <p:nvPr/>
        </p:nvCxnSpPr>
        <p:spPr>
          <a:xfrm flipH="1">
            <a:off x="3851920" y="1566146"/>
            <a:ext cx="504056" cy="6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F8056A23-9FFB-4779-AF05-F59813B333EB}"/>
              </a:ext>
            </a:extLst>
          </p:cNvPr>
          <p:cNvSpPr/>
          <p:nvPr/>
        </p:nvSpPr>
        <p:spPr>
          <a:xfrm>
            <a:off x="4355976" y="247300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23ABDA7-E2FB-4326-821D-B410C491086B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 flipV="1">
            <a:off x="3851920" y="2636912"/>
            <a:ext cx="504056" cy="5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7E9E34-B90F-4FEA-AE1C-70A27A74A6CD}"/>
              </a:ext>
            </a:extLst>
          </p:cNvPr>
          <p:cNvSpPr txBox="1"/>
          <p:nvPr/>
        </p:nvSpPr>
        <p:spPr>
          <a:xfrm>
            <a:off x="1331640" y="17795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348484-F4D0-4B39-B819-9E12048826BB}"/>
              </a:ext>
            </a:extLst>
          </p:cNvPr>
          <p:cNvSpPr txBox="1"/>
          <p:nvPr/>
        </p:nvSpPr>
        <p:spPr>
          <a:xfrm>
            <a:off x="2405868" y="17795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A4E27D-4343-4EE0-A539-6F015863E1D3}"/>
              </a:ext>
            </a:extLst>
          </p:cNvPr>
          <p:cNvSpPr txBox="1"/>
          <p:nvPr/>
        </p:nvSpPr>
        <p:spPr>
          <a:xfrm>
            <a:off x="3491880" y="17888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D0438E-4AC7-46FB-BBBE-09632EC250C8}"/>
              </a:ext>
            </a:extLst>
          </p:cNvPr>
          <p:cNvSpPr txBox="1"/>
          <p:nvPr/>
        </p:nvSpPr>
        <p:spPr>
          <a:xfrm>
            <a:off x="1331640" y="2906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1FE8AE-50CA-40D4-BB2A-CEA1F02764AC}"/>
              </a:ext>
            </a:extLst>
          </p:cNvPr>
          <p:cNvSpPr txBox="1"/>
          <p:nvPr/>
        </p:nvSpPr>
        <p:spPr>
          <a:xfrm>
            <a:off x="2405868" y="29063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B83879-44B9-49DD-84CB-13500CA446F6}"/>
              </a:ext>
            </a:extLst>
          </p:cNvPr>
          <p:cNvSpPr txBox="1"/>
          <p:nvPr/>
        </p:nvSpPr>
        <p:spPr>
          <a:xfrm>
            <a:off x="3491880" y="29156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4F9B9D-1C0A-4F30-82D2-0B7F3BB32E25}"/>
              </a:ext>
            </a:extLst>
          </p:cNvPr>
          <p:cNvSpPr txBox="1"/>
          <p:nvPr/>
        </p:nvSpPr>
        <p:spPr>
          <a:xfrm>
            <a:off x="467544" y="23257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EEDB859-598E-4433-8413-DBD810097EC0}"/>
              </a:ext>
            </a:extLst>
          </p:cNvPr>
          <p:cNvSpPr/>
          <p:nvPr/>
        </p:nvSpPr>
        <p:spPr>
          <a:xfrm>
            <a:off x="416174" y="58042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265D54C-CE97-41A1-8D9E-E8B06A51600F}"/>
              </a:ext>
            </a:extLst>
          </p:cNvPr>
          <p:cNvSpPr/>
          <p:nvPr/>
        </p:nvSpPr>
        <p:spPr>
          <a:xfrm>
            <a:off x="140364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BE07670-8BC8-48A5-82E6-1FF701456065}"/>
              </a:ext>
            </a:extLst>
          </p:cNvPr>
          <p:cNvSpPr/>
          <p:nvPr/>
        </p:nvSpPr>
        <p:spPr>
          <a:xfrm>
            <a:off x="471601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1482F28-AF20-46AF-AE43-F256597A63F2}"/>
              </a:ext>
            </a:extLst>
          </p:cNvPr>
          <p:cNvSpPr/>
          <p:nvPr/>
        </p:nvSpPr>
        <p:spPr>
          <a:xfrm>
            <a:off x="248376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63C17E9-993B-4118-9B88-A3967F68615A}"/>
              </a:ext>
            </a:extLst>
          </p:cNvPr>
          <p:cNvSpPr/>
          <p:nvPr/>
        </p:nvSpPr>
        <p:spPr>
          <a:xfrm>
            <a:off x="3563888" y="58052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D0914C2-5072-4970-8138-C10763EEDB2F}"/>
              </a:ext>
            </a:extLst>
          </p:cNvPr>
          <p:cNvSpPr/>
          <p:nvPr/>
        </p:nvSpPr>
        <p:spPr>
          <a:xfrm>
            <a:off x="579613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70D12E4-CD17-4BD1-8E0C-722566016846}"/>
              </a:ext>
            </a:extLst>
          </p:cNvPr>
          <p:cNvSpPr/>
          <p:nvPr/>
        </p:nvSpPr>
        <p:spPr>
          <a:xfrm>
            <a:off x="6876256" y="58052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5D0807A-7FE7-401F-95AD-77480E7C6410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3851920" y="594928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09497F9-C777-4CD8-9124-2B1C9B67B7D1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5004048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B2F68F6-1B86-4D13-86D7-8401E60D7BAA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84168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49B501-4A05-491C-B694-64D3C5C0ABB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2771800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A2B392-4FF5-4046-869C-FC9B48DDDC43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1691680" y="59492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D8575B-4C21-40DE-A443-DDA28723F1C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 flipV="1">
            <a:off x="704206" y="59483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E681900D-98D3-48DA-ABD0-D9C0826B496F}"/>
              </a:ext>
            </a:extLst>
          </p:cNvPr>
          <p:cNvSpPr/>
          <p:nvPr/>
        </p:nvSpPr>
        <p:spPr>
          <a:xfrm>
            <a:off x="3131840" y="50851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15BD8-C6DA-473A-85BC-FEBCB4185639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07904" y="54235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12A7BDDF-667E-41A3-BAB6-2F722D48D1A5}"/>
              </a:ext>
            </a:extLst>
          </p:cNvPr>
          <p:cNvSpPr/>
          <p:nvPr/>
        </p:nvSpPr>
        <p:spPr>
          <a:xfrm>
            <a:off x="6444208" y="50851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2994CE-F02C-4AB3-96D4-887ECF31D4C1}"/>
              </a:ext>
            </a:extLst>
          </p:cNvPr>
          <p:cNvCxnSpPr>
            <a:cxnSpLocks/>
            <a:stCxn id="42" idx="1"/>
            <a:endCxn id="33" idx="0"/>
          </p:cNvCxnSpPr>
          <p:nvPr/>
        </p:nvCxnSpPr>
        <p:spPr>
          <a:xfrm>
            <a:off x="7020272" y="54235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2FED779-7BA2-4E2F-8DA8-36D9834976D2}"/>
              </a:ext>
            </a:extLst>
          </p:cNvPr>
          <p:cNvSpPr txBox="1"/>
          <p:nvPr/>
        </p:nvSpPr>
        <p:spPr>
          <a:xfrm>
            <a:off x="1403648" y="6174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748E2E-2B4A-4D5C-BE65-0D9B0769C6C2}"/>
              </a:ext>
            </a:extLst>
          </p:cNvPr>
          <p:cNvSpPr txBox="1"/>
          <p:nvPr/>
        </p:nvSpPr>
        <p:spPr>
          <a:xfrm>
            <a:off x="2405868" y="61653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4F3AC3-5DD3-40B2-9023-7E213718BD90}"/>
              </a:ext>
            </a:extLst>
          </p:cNvPr>
          <p:cNvSpPr txBox="1"/>
          <p:nvPr/>
        </p:nvSpPr>
        <p:spPr>
          <a:xfrm>
            <a:off x="3491880" y="6174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31F0A3-1459-48A5-826A-6C345B5122EF}"/>
              </a:ext>
            </a:extLst>
          </p:cNvPr>
          <p:cNvSpPr txBox="1"/>
          <p:nvPr/>
        </p:nvSpPr>
        <p:spPr>
          <a:xfrm>
            <a:off x="4644008" y="62187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22614B-475B-4BDE-BD3D-9BDD5809BF7B}"/>
              </a:ext>
            </a:extLst>
          </p:cNvPr>
          <p:cNvSpPr txBox="1"/>
          <p:nvPr/>
        </p:nvSpPr>
        <p:spPr>
          <a:xfrm>
            <a:off x="5718236" y="62187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FB34C6F-718A-414C-8627-FB20E5901A81}"/>
              </a:ext>
            </a:extLst>
          </p:cNvPr>
          <p:cNvSpPr txBox="1"/>
          <p:nvPr/>
        </p:nvSpPr>
        <p:spPr>
          <a:xfrm>
            <a:off x="6804248" y="6228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213C8D0-8EDB-460F-9C1A-087E9E34DFE0}"/>
              </a:ext>
            </a:extLst>
          </p:cNvPr>
          <p:cNvSpPr txBox="1"/>
          <p:nvPr/>
        </p:nvSpPr>
        <p:spPr>
          <a:xfrm>
            <a:off x="179512" y="62373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51" name="爆発: 8 pt 50">
            <a:extLst>
              <a:ext uri="{FF2B5EF4-FFF2-40B4-BE49-F238E27FC236}">
                <a16:creationId xmlns:a16="http://schemas.microsoft.com/office/drawing/2014/main" id="{3A27F9D9-B16F-4DCF-999E-08F0994D7E16}"/>
              </a:ext>
            </a:extLst>
          </p:cNvPr>
          <p:cNvSpPr/>
          <p:nvPr/>
        </p:nvSpPr>
        <p:spPr>
          <a:xfrm>
            <a:off x="5220072" y="5733256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23BF83-985F-4CD5-9274-40B331C83FDF}"/>
              </a:ext>
            </a:extLst>
          </p:cNvPr>
          <p:cNvSpPr txBox="1"/>
          <p:nvPr/>
        </p:nvSpPr>
        <p:spPr>
          <a:xfrm>
            <a:off x="4355976" y="3573017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rebase main</a:t>
            </a: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26C53162-86A9-4CFF-9F94-BB62A99E6745}"/>
              </a:ext>
            </a:extLst>
          </p:cNvPr>
          <p:cNvSpPr/>
          <p:nvPr/>
        </p:nvSpPr>
        <p:spPr>
          <a:xfrm>
            <a:off x="3563888" y="3573016"/>
            <a:ext cx="599331" cy="5844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F3FFE8A-0622-4E6C-8529-4260F19B54C7}"/>
              </a:ext>
            </a:extLst>
          </p:cNvPr>
          <p:cNvSpPr/>
          <p:nvPr/>
        </p:nvSpPr>
        <p:spPr>
          <a:xfrm>
            <a:off x="6012160" y="2472258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B1DD416-F1DB-4D62-ADB4-F0B3E064D304}"/>
              </a:ext>
            </a:extLst>
          </p:cNvPr>
          <p:cNvCxnSpPr>
            <a:stCxn id="68" idx="1"/>
            <a:endCxn id="18" idx="0"/>
          </p:cNvCxnSpPr>
          <p:nvPr/>
        </p:nvCxnSpPr>
        <p:spPr>
          <a:xfrm flipH="1" flipV="1">
            <a:off x="5508104" y="2642171"/>
            <a:ext cx="504056" cy="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FD990C5-6AEE-4883-ADBC-E74E576FDAFA}"/>
              </a:ext>
            </a:extLst>
          </p:cNvPr>
          <p:cNvSpPr/>
          <p:nvPr/>
        </p:nvSpPr>
        <p:spPr>
          <a:xfrm>
            <a:off x="4445833" y="509447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920A6C9-25EC-4382-813A-383F32DA084C}"/>
              </a:ext>
            </a:extLst>
          </p:cNvPr>
          <p:cNvCxnSpPr>
            <a:stCxn id="71" idx="2"/>
            <a:endCxn id="29" idx="0"/>
          </p:cNvCxnSpPr>
          <p:nvPr/>
        </p:nvCxnSpPr>
        <p:spPr>
          <a:xfrm>
            <a:off x="4858683" y="5438170"/>
            <a:ext cx="1349" cy="367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C48561-2CDE-4822-A57A-7520FB5DD364}"/>
              </a:ext>
            </a:extLst>
          </p:cNvPr>
          <p:cNvSpPr txBox="1"/>
          <p:nvPr/>
        </p:nvSpPr>
        <p:spPr>
          <a:xfrm>
            <a:off x="6516216" y="4221088"/>
            <a:ext cx="233775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まだこのブランチはここにきていない</a:t>
            </a:r>
            <a:endParaRPr 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1189B63-9A27-4DDC-B87D-6BC0996952D0}"/>
              </a:ext>
            </a:extLst>
          </p:cNvPr>
          <p:cNvSpPr txBox="1"/>
          <p:nvPr/>
        </p:nvSpPr>
        <p:spPr>
          <a:xfrm>
            <a:off x="4716016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ここで衝突</a:t>
            </a:r>
            <a:endParaRPr 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5F12083-CF03-4312-B0F2-74ECAD4D6F38}"/>
              </a:ext>
            </a:extLst>
          </p:cNvPr>
          <p:cNvCxnSpPr>
            <a:stCxn id="77" idx="2"/>
          </p:cNvCxnSpPr>
          <p:nvPr/>
        </p:nvCxnSpPr>
        <p:spPr>
          <a:xfrm>
            <a:off x="5436096" y="4734436"/>
            <a:ext cx="0" cy="8548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2A1CD4-B115-4429-AB13-AC0431B91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278079F-1F50-43CA-9D94-9E71D302EF2A}"/>
              </a:ext>
            </a:extLst>
          </p:cNvPr>
          <p:cNvSpPr/>
          <p:nvPr/>
        </p:nvSpPr>
        <p:spPr>
          <a:xfrm>
            <a:off x="488182" y="29146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87742-82A6-4B98-B3FB-09726197215F}"/>
              </a:ext>
            </a:extLst>
          </p:cNvPr>
          <p:cNvSpPr/>
          <p:nvPr/>
        </p:nvSpPr>
        <p:spPr>
          <a:xfrm>
            <a:off x="147565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BC9C2C-FC5C-44F1-A3CD-A428F99C2D23}"/>
              </a:ext>
            </a:extLst>
          </p:cNvPr>
          <p:cNvSpPr/>
          <p:nvPr/>
        </p:nvSpPr>
        <p:spPr>
          <a:xfrm>
            <a:off x="478802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536D7C9-66E5-46A7-998E-B7246BD5D74A}"/>
              </a:ext>
            </a:extLst>
          </p:cNvPr>
          <p:cNvSpPr/>
          <p:nvPr/>
        </p:nvSpPr>
        <p:spPr>
          <a:xfrm>
            <a:off x="255577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621FEB4-32ED-4D7D-A080-8D3530CA20BD}"/>
              </a:ext>
            </a:extLst>
          </p:cNvPr>
          <p:cNvSpPr/>
          <p:nvPr/>
        </p:nvSpPr>
        <p:spPr>
          <a:xfrm>
            <a:off x="3635896" y="29156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8047203-3CFB-4A95-BEA6-737D811AB487}"/>
              </a:ext>
            </a:extLst>
          </p:cNvPr>
          <p:cNvSpPr/>
          <p:nvPr/>
        </p:nvSpPr>
        <p:spPr>
          <a:xfrm>
            <a:off x="586814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39C024E-0EE8-4862-9F6A-D8320E4986C3}"/>
              </a:ext>
            </a:extLst>
          </p:cNvPr>
          <p:cNvSpPr/>
          <p:nvPr/>
        </p:nvSpPr>
        <p:spPr>
          <a:xfrm>
            <a:off x="6948264" y="2915652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967116-D460-4FA2-92EE-22458B78ADFE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3923928" y="3059668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6151AC-E5F8-45DB-B5FD-23A0FE8876C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076056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864596-2710-40E5-9300-D6FE64D1F3F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156176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501C114-82C4-4BAF-AA5A-BB79E8CC303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843808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BB6ECB9-A092-49F2-8D8F-7D57E4D48A8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763688" y="305966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FA3EBDE-A21C-4BD3-8295-07FAACFEA190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776214" y="3058695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292B24A-E0EB-4D8B-9A29-54367568135C}"/>
              </a:ext>
            </a:extLst>
          </p:cNvPr>
          <p:cNvSpPr/>
          <p:nvPr/>
        </p:nvSpPr>
        <p:spPr>
          <a:xfrm>
            <a:off x="3203848" y="21955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2B14AB1-6F82-4C77-A58D-3CB296F76758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779912" y="25339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14C55AF7-4C9F-4035-8EA2-F4A5FDC76BCE}"/>
              </a:ext>
            </a:extLst>
          </p:cNvPr>
          <p:cNvSpPr/>
          <p:nvPr/>
        </p:nvSpPr>
        <p:spPr>
          <a:xfrm>
            <a:off x="6516216" y="21955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9F3EE4A-358A-4FE1-939A-B768B3E712BB}"/>
              </a:ext>
            </a:extLst>
          </p:cNvPr>
          <p:cNvCxnSpPr>
            <a:cxnSpLocks/>
            <a:stCxn id="18" idx="1"/>
            <a:endCxn id="9" idx="0"/>
          </p:cNvCxnSpPr>
          <p:nvPr/>
        </p:nvCxnSpPr>
        <p:spPr>
          <a:xfrm>
            <a:off x="7092280" y="25339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269C4E-A908-40F0-B899-4CDC8FB0B4F7}"/>
              </a:ext>
            </a:extLst>
          </p:cNvPr>
          <p:cNvSpPr txBox="1"/>
          <p:nvPr/>
        </p:nvSpPr>
        <p:spPr>
          <a:xfrm>
            <a:off x="1475656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F426C-4FB2-4D72-8BA0-AE6845FBDB7B}"/>
              </a:ext>
            </a:extLst>
          </p:cNvPr>
          <p:cNvSpPr txBox="1"/>
          <p:nvPr/>
        </p:nvSpPr>
        <p:spPr>
          <a:xfrm>
            <a:off x="2477876" y="32756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437B9C-4C82-43EF-B075-60CEAAA16D71}"/>
              </a:ext>
            </a:extLst>
          </p:cNvPr>
          <p:cNvSpPr txBox="1"/>
          <p:nvPr/>
        </p:nvSpPr>
        <p:spPr>
          <a:xfrm>
            <a:off x="3563888" y="3284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907DB2-249F-4896-9474-513BE44B609F}"/>
              </a:ext>
            </a:extLst>
          </p:cNvPr>
          <p:cNvSpPr txBox="1"/>
          <p:nvPr/>
        </p:nvSpPr>
        <p:spPr>
          <a:xfrm>
            <a:off x="4716016" y="33291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BFB3B8-3994-473F-9B6D-C65A0CAA00AA}"/>
              </a:ext>
            </a:extLst>
          </p:cNvPr>
          <p:cNvSpPr txBox="1"/>
          <p:nvPr/>
        </p:nvSpPr>
        <p:spPr>
          <a:xfrm>
            <a:off x="5790244" y="33291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A58A2BB-D906-4D06-9661-F7103EAB6684}"/>
              </a:ext>
            </a:extLst>
          </p:cNvPr>
          <p:cNvSpPr txBox="1"/>
          <p:nvPr/>
        </p:nvSpPr>
        <p:spPr>
          <a:xfrm>
            <a:off x="6876256" y="33384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946F42-1F32-42E5-B820-6F7A2DF94AFD}"/>
              </a:ext>
            </a:extLst>
          </p:cNvPr>
          <p:cNvSpPr txBox="1"/>
          <p:nvPr/>
        </p:nvSpPr>
        <p:spPr>
          <a:xfrm>
            <a:off x="251520" y="33477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27" name="爆発: 8 pt 26">
            <a:extLst>
              <a:ext uri="{FF2B5EF4-FFF2-40B4-BE49-F238E27FC236}">
                <a16:creationId xmlns:a16="http://schemas.microsoft.com/office/drawing/2014/main" id="{EA9A0672-DE44-4028-BA51-89B17F73D8BA}"/>
              </a:ext>
            </a:extLst>
          </p:cNvPr>
          <p:cNvSpPr/>
          <p:nvPr/>
        </p:nvSpPr>
        <p:spPr>
          <a:xfrm>
            <a:off x="5292080" y="2843644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9941BCC-0F02-4C4B-9471-38F273056CA7}"/>
              </a:ext>
            </a:extLst>
          </p:cNvPr>
          <p:cNvSpPr/>
          <p:nvPr/>
        </p:nvSpPr>
        <p:spPr>
          <a:xfrm>
            <a:off x="4517841" y="2204864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7B39C5D-6686-40EC-89AA-DD853FD9AD87}"/>
              </a:ext>
            </a:extLst>
          </p:cNvPr>
          <p:cNvCxnSpPr>
            <a:stCxn id="28" idx="2"/>
            <a:endCxn id="5" idx="0"/>
          </p:cNvCxnSpPr>
          <p:nvPr/>
        </p:nvCxnSpPr>
        <p:spPr>
          <a:xfrm>
            <a:off x="4930691" y="2548558"/>
            <a:ext cx="1349" cy="367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0F0126-1E55-43FE-B04F-4F28F4D6A6FB}"/>
              </a:ext>
            </a:extLst>
          </p:cNvPr>
          <p:cNvSpPr txBox="1"/>
          <p:nvPr/>
        </p:nvSpPr>
        <p:spPr>
          <a:xfrm>
            <a:off x="3587274" y="120702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次に作りたいコミットはここ</a:t>
            </a:r>
            <a:endParaRPr 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67B24C-DA77-478B-975C-DF3AC63B407C}"/>
              </a:ext>
            </a:extLst>
          </p:cNvPr>
          <p:cNvCxnSpPr>
            <a:stCxn id="31" idx="2"/>
            <a:endCxn id="8" idx="0"/>
          </p:cNvCxnSpPr>
          <p:nvPr/>
        </p:nvCxnSpPr>
        <p:spPr>
          <a:xfrm flipH="1">
            <a:off x="6012160" y="1730246"/>
            <a:ext cx="1419" cy="11854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3908-7914-4B6F-8A12-0BFBE637FAB5}"/>
              </a:ext>
            </a:extLst>
          </p:cNvPr>
          <p:cNvSpPr txBox="1"/>
          <p:nvPr/>
        </p:nvSpPr>
        <p:spPr>
          <a:xfrm>
            <a:off x="323528" y="4077072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このコミットの「あるべき姿」をインデックスに登録してコミット</a:t>
            </a:r>
            <a:endParaRPr lang="en-US" sz="2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396220A-2350-48F7-A008-98A4AA608CEB}"/>
              </a:ext>
            </a:extLst>
          </p:cNvPr>
          <p:cNvSpPr txBox="1"/>
          <p:nvPr/>
        </p:nvSpPr>
        <p:spPr>
          <a:xfrm>
            <a:off x="251520" y="4581128"/>
            <a:ext cx="6336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add test.txt</a:t>
            </a:r>
          </a:p>
          <a:p>
            <a:r>
              <a:rPr lang="en-US" sz="2400"/>
              <a:t>$ git commit -m “resolved conflict of test.txt”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3CCAD44-EEDA-4467-98F0-11F442E2F752}"/>
              </a:ext>
            </a:extLst>
          </p:cNvPr>
          <p:cNvSpPr txBox="1"/>
          <p:nvPr/>
        </p:nvSpPr>
        <p:spPr>
          <a:xfrm>
            <a:off x="251520" y="566124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リベースを続行</a:t>
            </a:r>
            <a:endParaRPr lang="en-US" sz="2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C57C85-B3B7-4B14-B23F-8630D24C8869}"/>
              </a:ext>
            </a:extLst>
          </p:cNvPr>
          <p:cNvSpPr txBox="1"/>
          <p:nvPr/>
        </p:nvSpPr>
        <p:spPr>
          <a:xfrm>
            <a:off x="251520" y="6093296"/>
            <a:ext cx="33123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289779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06BD53-CCD4-41AC-AB42-81C787F50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001D9A-C971-4EF9-BD3F-AF48F6D2DFCF}"/>
              </a:ext>
            </a:extLst>
          </p:cNvPr>
          <p:cNvSpPr txBox="1"/>
          <p:nvPr/>
        </p:nvSpPr>
        <p:spPr>
          <a:xfrm>
            <a:off x="251520" y="1916832"/>
            <a:ext cx="69847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add test.txt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$ git commit -m “</a:t>
            </a:r>
            <a:r>
              <a:rPr lang="en-US" altLang="ja-JP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altLang="ja-JP" sz="2800">
                <a:latin typeface="Consolas" panose="020B0609020204030204" pitchFamily="49" charset="0"/>
              </a:rPr>
              <a:t> test.txt”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スーツを着た男性のイラスト（焦る顔）">
            <a:extLst>
              <a:ext uri="{FF2B5EF4-FFF2-40B4-BE49-F238E27FC236}">
                <a16:creationId xmlns:a16="http://schemas.microsoft.com/office/drawing/2014/main" id="{4746C5BD-26E3-47CF-AB60-B3936922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1296143" cy="17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0382BC-22A1-4ECA-8509-69AF51C34338}"/>
              </a:ext>
            </a:extLst>
          </p:cNvPr>
          <p:cNvSpPr txBox="1"/>
          <p:nvPr/>
        </p:nvSpPr>
        <p:spPr>
          <a:xfrm>
            <a:off x="179512" y="126876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スペルミスしたことにコミット後に気づいた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F0D096-8879-4CD8-8A30-218C28DA0A70}"/>
              </a:ext>
            </a:extLst>
          </p:cNvPr>
          <p:cNvSpPr txBox="1"/>
          <p:nvPr/>
        </p:nvSpPr>
        <p:spPr>
          <a:xfrm>
            <a:off x="251520" y="340983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既に歴史に誤りが刻まれてしまった</a:t>
            </a:r>
            <a:endParaRPr 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50B1BA-F586-49AB-B977-DFE3ACD51E2F}"/>
              </a:ext>
            </a:extLst>
          </p:cNvPr>
          <p:cNvSpPr txBox="1"/>
          <p:nvPr/>
        </p:nvSpPr>
        <p:spPr>
          <a:xfrm>
            <a:off x="251520" y="4149080"/>
            <a:ext cx="84969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latin typeface="Consolas" panose="020B0609020204030204" pitchFamily="49" charset="0"/>
              </a:rPr>
              <a:t>8f7d4f8 (HEAD -&gt; main)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68939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E13A39-1373-4584-BCE5-67BA6AE21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リベース中に衝突した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C6D7BD-6BC7-4B4B-9A50-0088DF37440F}"/>
              </a:ext>
            </a:extLst>
          </p:cNvPr>
          <p:cNvSpPr txBox="1"/>
          <p:nvPr/>
        </p:nvSpPr>
        <p:spPr>
          <a:xfrm>
            <a:off x="251520" y="12687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C537F8-800E-4368-959D-26434485BBDC}"/>
              </a:ext>
            </a:extLst>
          </p:cNvPr>
          <p:cNvSpPr txBox="1"/>
          <p:nvPr/>
        </p:nvSpPr>
        <p:spPr>
          <a:xfrm>
            <a:off x="683568" y="191683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/>
              <a:t>git add </a:t>
            </a:r>
            <a:r>
              <a:rPr lang="ja-JP" altLang="en-US" sz="2400"/>
              <a:t>により「次に作るべきコミット」をインデックスに登録する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commit</a:t>
            </a:r>
            <a:r>
              <a:rPr lang="ja-JP" altLang="en-US" sz="2400"/>
              <a:t>でコミット</a:t>
            </a:r>
            <a:r>
              <a:rPr lang="en-US" altLang="ja-JP" sz="2400"/>
              <a:t>(merge</a:t>
            </a:r>
            <a:r>
              <a:rPr lang="ja-JP" altLang="en-US" sz="2400"/>
              <a:t>実行時のマージコミットにあたるもの</a:t>
            </a:r>
            <a:r>
              <a:rPr lang="en-US" altLang="ja-JP" sz="2400"/>
              <a:t>)</a:t>
            </a:r>
            <a:r>
              <a:rPr lang="ja-JP" altLang="en-US" sz="2400"/>
              <a:t>を作る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rebase --continue</a:t>
            </a:r>
            <a:r>
              <a:rPr lang="ja-JP" altLang="en-US" sz="2400"/>
              <a:t>でリベース続行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衝突するたびに</a:t>
            </a:r>
            <a:r>
              <a:rPr lang="en-US" altLang="ja-JP" sz="2400"/>
              <a:t>1-3</a:t>
            </a:r>
            <a:r>
              <a:rPr lang="ja-JP" altLang="en-US" sz="2400"/>
              <a:t>を繰り返す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C896BA-AF22-4906-B003-E1BC0AA96CF6}"/>
              </a:ext>
            </a:extLst>
          </p:cNvPr>
          <p:cNvSpPr txBox="1"/>
          <p:nvPr/>
        </p:nvSpPr>
        <p:spPr>
          <a:xfrm>
            <a:off x="251520" y="4725144"/>
            <a:ext cx="8802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リベース中に衝突すると頭が取れるので焦りがち</a:t>
            </a:r>
            <a:endParaRPr lang="en-US" altLang="ja-JP" sz="2800"/>
          </a:p>
          <a:p>
            <a:r>
              <a:rPr lang="ja-JP" altLang="en-US" sz="2800"/>
              <a:t>「次に作るべきコミットはどういうものか」を考え、</a:t>
            </a:r>
            <a:endParaRPr lang="en-US" altLang="ja-JP" sz="2800"/>
          </a:p>
          <a:p>
            <a:r>
              <a:rPr lang="ja-JP" altLang="en-US" sz="2800"/>
              <a:t>それを作っていく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1245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F943AF-7075-4F71-A376-6B6D0352A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この部分はいつ誰が書いた？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C6E53C-3583-4D7E-80FE-3EBAA22D3913}"/>
              </a:ext>
            </a:extLst>
          </p:cNvPr>
          <p:cNvSpPr txBox="1"/>
          <p:nvPr/>
        </p:nvSpPr>
        <p:spPr>
          <a:xfrm>
            <a:off x="251520" y="1268760"/>
            <a:ext cx="43204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blame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FF8E53-71FB-46C6-BB1D-BF65AD386147}"/>
              </a:ext>
            </a:extLst>
          </p:cNvPr>
          <p:cNvSpPr txBox="1"/>
          <p:nvPr/>
        </p:nvSpPr>
        <p:spPr>
          <a:xfrm>
            <a:off x="107504" y="2060848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指定したファイルの、どの行をいつ、誰が修正したかを表示する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A2F36-3155-47E9-8FF4-0EA581CBE85B}"/>
              </a:ext>
            </a:extLst>
          </p:cNvPr>
          <p:cNvSpPr txBox="1"/>
          <p:nvPr/>
        </p:nvSpPr>
        <p:spPr>
          <a:xfrm>
            <a:off x="395536" y="3068960"/>
            <a:ext cx="3312368" cy="34163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def func1():</a:t>
            </a:r>
          </a:p>
          <a:p>
            <a:r>
              <a:rPr lang="en-US"/>
              <a:t>    print("Hello func1")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def func2():</a:t>
            </a:r>
          </a:p>
          <a:p>
            <a:r>
              <a:rPr lang="en-US"/>
              <a:t>    print("Hello func2")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if __name__ == '__main__':</a:t>
            </a:r>
          </a:p>
          <a:p>
            <a:r>
              <a:rPr lang="en-US"/>
              <a:t>    print("Hello")</a:t>
            </a:r>
          </a:p>
          <a:p>
            <a:r>
              <a:rPr lang="en-US"/>
              <a:t>    func1()</a:t>
            </a:r>
          </a:p>
          <a:p>
            <a:r>
              <a:rPr lang="en-US"/>
              <a:t>    func2()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2E0FE-7E79-417E-ADD4-F113C71BE844}"/>
              </a:ext>
            </a:extLst>
          </p:cNvPr>
          <p:cNvSpPr txBox="1"/>
          <p:nvPr/>
        </p:nvSpPr>
        <p:spPr>
          <a:xfrm>
            <a:off x="4283968" y="350100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例えばこの</a:t>
            </a:r>
            <a:r>
              <a:rPr lang="en-US" altLang="ja-JP"/>
              <a:t>Python</a:t>
            </a:r>
            <a:r>
              <a:rPr lang="ja-JP" altLang="en-US"/>
              <a:t>スクリプトの、それぞれの関数をいつ、だれが書いたか知りたい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75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C7F411-DCE1-4D0A-AB1B-906D7FB53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この部分はいつ誰が書いた？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B394F0-2AB1-4012-B66F-11BD6007BB3E}"/>
              </a:ext>
            </a:extLst>
          </p:cNvPr>
          <p:cNvSpPr txBox="1"/>
          <p:nvPr/>
        </p:nvSpPr>
        <p:spPr>
          <a:xfrm>
            <a:off x="23571" y="1268760"/>
            <a:ext cx="8820472" cy="36933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$ git blame test.py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1) def func1():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2)     print("Hello func1")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3)</a:t>
            </a:r>
          </a:p>
          <a:p>
            <a:r>
              <a:rPr lang="en-US">
                <a:solidFill>
                  <a:schemeClr val="accent1"/>
                </a:solidFill>
              </a:rPr>
              <a:t>56127fbb (H. Watanabe 2021-09-17 21:22:49 +0900  4)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5) def func2():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6)     print("Hello func2")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7)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26bdec20 (H. Watanabe 2021-09-17 21:23:31 +0900  8)</a:t>
            </a:r>
          </a:p>
          <a:p>
            <a:r>
              <a:rPr lang="en-US">
                <a:solidFill>
                  <a:srgbClr val="7030A0"/>
                </a:solidFill>
              </a:rPr>
              <a:t>^fea5775 (H. Watanabe 2021-09-17 21:22:08 +0900  9) if __name__ == '__main__':</a:t>
            </a:r>
          </a:p>
          <a:p>
            <a:r>
              <a:rPr lang="en-US">
                <a:solidFill>
                  <a:srgbClr val="7030A0"/>
                </a:solidFill>
              </a:rPr>
              <a:t>^fea5775 (H. Watanabe 2021-09-17 21:22:08 +0900 10)     print("Hello")</a:t>
            </a:r>
          </a:p>
          <a:p>
            <a:r>
              <a:rPr lang="en-US">
                <a:solidFill>
                  <a:srgbClr val="C00000"/>
                </a:solidFill>
              </a:rPr>
              <a:t>26bdec20 (H. Watanabe 2021-09-17 21:23:31 +0900 11)     func1()</a:t>
            </a:r>
          </a:p>
          <a:p>
            <a:r>
              <a:rPr lang="en-US">
                <a:solidFill>
                  <a:srgbClr val="C00000"/>
                </a:solidFill>
              </a:rPr>
              <a:t>26bdec20 (H. Watanabe 2021-09-17 21:23:31 +0900 12)     func2()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1DDBD-C95D-46E7-9DFF-AEDBF515F757}"/>
              </a:ext>
            </a:extLst>
          </p:cNvPr>
          <p:cNvSpPr txBox="1"/>
          <p:nvPr/>
        </p:nvSpPr>
        <p:spPr>
          <a:xfrm>
            <a:off x="251520" y="5157192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個人開発では著者は全て自分だが「あれ？これ書いたのいつだっけ？」と思うことがあるのでたまに便利</a:t>
            </a:r>
            <a:r>
              <a:rPr lang="en-US" altLang="ja-JP" sz="2800"/>
              <a:t>(</a:t>
            </a:r>
            <a:r>
              <a:rPr lang="ja-JP" altLang="en-US" sz="2800"/>
              <a:t>特にデバッグ時に</a:t>
            </a:r>
            <a:r>
              <a:rPr lang="en-US" altLang="ja-JP" sz="2800"/>
              <a:t>)</a:t>
            </a:r>
            <a:r>
              <a:rPr lang="ja-JP" altLang="en-US" sz="2800"/>
              <a:t>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3664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609A90D-5F6F-410F-A73B-5060ECBCB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5B57CBD-0F12-4BE7-B8AC-50D03885B773}"/>
              </a:ext>
            </a:extLst>
          </p:cNvPr>
          <p:cNvSpPr/>
          <p:nvPr/>
        </p:nvSpPr>
        <p:spPr>
          <a:xfrm>
            <a:off x="345583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07EA3E6-4141-41FF-8487-B20F1482B6A2}"/>
              </a:ext>
            </a:extLst>
          </p:cNvPr>
          <p:cNvSpPr/>
          <p:nvPr/>
        </p:nvSpPr>
        <p:spPr>
          <a:xfrm>
            <a:off x="1333057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E1DF8ED-009D-4F11-AE19-4369A422B35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633615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52F2025-0AF5-4453-9821-7EF0D23F8FD8}"/>
              </a:ext>
            </a:extLst>
          </p:cNvPr>
          <p:cNvSpPr/>
          <p:nvPr/>
        </p:nvSpPr>
        <p:spPr>
          <a:xfrm>
            <a:off x="2289799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ED4138-3412-46A1-85E2-9DC3CA2B552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90357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39E5F36-D241-436B-9DDF-661EF064F7B0}"/>
              </a:ext>
            </a:extLst>
          </p:cNvPr>
          <p:cNvSpPr/>
          <p:nvPr/>
        </p:nvSpPr>
        <p:spPr>
          <a:xfrm>
            <a:off x="3205265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A46C80C-D4C7-4C56-8761-473580ADCD0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505823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E83D4C94-BE10-41CA-82D9-973712B6651D}"/>
              </a:ext>
            </a:extLst>
          </p:cNvPr>
          <p:cNvSpPr/>
          <p:nvPr/>
        </p:nvSpPr>
        <p:spPr>
          <a:xfrm>
            <a:off x="4162007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92C8386-B58B-4D16-A27A-333CF50647E2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462565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61BB7A2-6F3F-446A-8F1C-996C3ACE96CB}"/>
              </a:ext>
            </a:extLst>
          </p:cNvPr>
          <p:cNvSpPr/>
          <p:nvPr/>
        </p:nvSpPr>
        <p:spPr>
          <a:xfrm>
            <a:off x="5149481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C856F2-2BFB-40B3-9C02-8D5220B1E98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450039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E8125547-48A6-42EA-92AB-7198C770B553}"/>
              </a:ext>
            </a:extLst>
          </p:cNvPr>
          <p:cNvSpPr/>
          <p:nvPr/>
        </p:nvSpPr>
        <p:spPr>
          <a:xfrm>
            <a:off x="6106223" y="313999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19350B9-066E-467B-9D0E-2FF7C439EFB9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406781" y="3283038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45ED32B-E3CD-4EBD-8C72-E52839523DDC}"/>
              </a:ext>
            </a:extLst>
          </p:cNvPr>
          <p:cNvSpPr/>
          <p:nvPr/>
        </p:nvSpPr>
        <p:spPr>
          <a:xfrm>
            <a:off x="7021689" y="31409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1E00893-A616-4EDA-8554-B47B784FEFD7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322247" y="3284011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爆発: 14 pt 19">
            <a:extLst>
              <a:ext uri="{FF2B5EF4-FFF2-40B4-BE49-F238E27FC236}">
                <a16:creationId xmlns:a16="http://schemas.microsoft.com/office/drawing/2014/main" id="{7E4D51B1-E1AF-457D-B748-33709493663D}"/>
              </a:ext>
            </a:extLst>
          </p:cNvPr>
          <p:cNvSpPr/>
          <p:nvPr/>
        </p:nvSpPr>
        <p:spPr>
          <a:xfrm>
            <a:off x="6898311" y="2564904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4D03EE-D627-4EB1-AA61-D607C1D038D2}"/>
              </a:ext>
            </a:extLst>
          </p:cNvPr>
          <p:cNvSpPr txBox="1"/>
          <p:nvPr/>
        </p:nvSpPr>
        <p:spPr>
          <a:xfrm>
            <a:off x="6106223" y="20608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ここでバグ発見</a:t>
            </a:r>
            <a:endParaRPr 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5F5AD6-4390-400D-9387-D251732C17C2}"/>
              </a:ext>
            </a:extLst>
          </p:cNvPr>
          <p:cNvSpPr txBox="1"/>
          <p:nvPr/>
        </p:nvSpPr>
        <p:spPr>
          <a:xfrm>
            <a:off x="705623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ここは確実に大丈夫</a:t>
            </a:r>
            <a:endParaRPr lang="en-US" sz="240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41AA9F3-CB76-45B1-B72C-298B6D993390}"/>
              </a:ext>
            </a:extLst>
          </p:cNvPr>
          <p:cNvCxnSpPr>
            <a:stCxn id="21" idx="3"/>
            <a:endCxn id="16" idx="6"/>
          </p:cNvCxnSpPr>
          <p:nvPr/>
        </p:nvCxnSpPr>
        <p:spPr>
          <a:xfrm flipH="1">
            <a:off x="7309721" y="2291681"/>
            <a:ext cx="1135604" cy="993303"/>
          </a:xfrm>
          <a:prstGeom prst="bentConnector3">
            <a:avLst>
              <a:gd name="adj1" fmla="val -201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9786FFC-8C2B-4EBF-8234-1EBF63EF0820}"/>
              </a:ext>
            </a:extLst>
          </p:cNvPr>
          <p:cNvCxnSpPr>
            <a:stCxn id="22" idx="1"/>
            <a:endCxn id="3" idx="0"/>
          </p:cNvCxnSpPr>
          <p:nvPr/>
        </p:nvCxnSpPr>
        <p:spPr>
          <a:xfrm rot="10800000" flipV="1">
            <a:off x="489599" y="2291681"/>
            <a:ext cx="216024" cy="8483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E9A20B6F-7F58-4C2D-B672-84382EE90FBA}"/>
              </a:ext>
            </a:extLst>
          </p:cNvPr>
          <p:cNvSpPr/>
          <p:nvPr/>
        </p:nvSpPr>
        <p:spPr>
          <a:xfrm rot="16200000">
            <a:off x="3621947" y="1088740"/>
            <a:ext cx="432048" cy="52565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50BE2-65A4-472F-85FB-9CED3608C8D2}"/>
              </a:ext>
            </a:extLst>
          </p:cNvPr>
          <p:cNvSpPr txBox="1"/>
          <p:nvPr/>
        </p:nvSpPr>
        <p:spPr>
          <a:xfrm>
            <a:off x="561607" y="414908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このどこかに「初めてバグが入ったコミット」があるはず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0810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9815C2-4F32-4FAF-93F5-9834340EE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74865C-B1B9-4F3F-AD1A-C995A704AC21}"/>
              </a:ext>
            </a:extLst>
          </p:cNvPr>
          <p:cNvSpPr txBox="1"/>
          <p:nvPr/>
        </p:nvSpPr>
        <p:spPr>
          <a:xfrm>
            <a:off x="251520" y="1268760"/>
            <a:ext cx="80648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latin typeface="Consolas" panose="020B0609020204030204" pitchFamily="49" charset="0"/>
              </a:rPr>
              <a:t>$ </a:t>
            </a:r>
            <a:r>
              <a:rPr lang="ja-JP" altLang="en-US" sz="2400">
                <a:latin typeface="Consolas" panose="020B0609020204030204" pitchFamily="49" charset="0"/>
              </a:rPr>
              <a:t>git </a:t>
            </a:r>
            <a:r>
              <a:rPr lang="en-US" altLang="ja-JP" sz="2400">
                <a:latin typeface="Consolas" panose="020B0609020204030204" pitchFamily="49" charset="0"/>
              </a:rPr>
              <a:t>bisect start </a:t>
            </a:r>
            <a:r>
              <a:rPr lang="ja-JP" altLang="en-US" sz="2400">
                <a:latin typeface="Consolas" panose="020B0609020204030204" pitchFamily="49" charset="0"/>
              </a:rPr>
              <a:t>問題のある場所　問題のない場所</a:t>
            </a:r>
            <a:endParaRPr lang="ja-JP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512A8C-6FA5-45D3-A198-A6DEC885E070}"/>
              </a:ext>
            </a:extLst>
          </p:cNvPr>
          <p:cNvSpPr txBox="1"/>
          <p:nvPr/>
        </p:nvSpPr>
        <p:spPr>
          <a:xfrm>
            <a:off x="611560" y="198884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二分探索開始。</a:t>
            </a:r>
            <a:r>
              <a:rPr lang="en-US" altLang="ja-JP" sz="2400"/>
              <a:t>Git</a:t>
            </a:r>
            <a:r>
              <a:rPr lang="ja-JP" altLang="en-US" sz="2400"/>
              <a:t>が候補となるコミットを次々に持ってくるので、そのたびに問題があるかないかを教える。</a:t>
            </a:r>
            <a:endParaRPr lang="en-US" sz="2400"/>
          </a:p>
        </p:txBody>
      </p:sp>
      <p:pic>
        <p:nvPicPr>
          <p:cNvPr id="1026" name="Picture 2" descr="玩具のロボットのイラスト（青）">
            <a:extLst>
              <a:ext uri="{FF2B5EF4-FFF2-40B4-BE49-F238E27FC236}">
                <a16:creationId xmlns:a16="http://schemas.microsoft.com/office/drawing/2014/main" id="{58E80891-1966-4631-AE1D-DAC2ECDF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1440160" cy="17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携帯電話で話す人のイラスト（男性）">
            <a:extLst>
              <a:ext uri="{FF2B5EF4-FFF2-40B4-BE49-F238E27FC236}">
                <a16:creationId xmlns:a16="http://schemas.microsoft.com/office/drawing/2014/main" id="{B8269883-FE70-4781-8521-E04615F8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1191157" cy="173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22C58DE-3883-4E20-A289-61C4E0BB0E7B}"/>
              </a:ext>
            </a:extLst>
          </p:cNvPr>
          <p:cNvSpPr/>
          <p:nvPr/>
        </p:nvSpPr>
        <p:spPr>
          <a:xfrm>
            <a:off x="3563888" y="3140968"/>
            <a:ext cx="2016224" cy="864096"/>
          </a:xfrm>
          <a:prstGeom prst="wedgeRectCallout">
            <a:avLst>
              <a:gd name="adj1" fmla="val 48979"/>
              <a:gd name="adj2" fmla="val 791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47CF77-72C8-443C-87C7-6713C05A4EF8}"/>
              </a:ext>
            </a:extLst>
          </p:cNvPr>
          <p:cNvSpPr/>
          <p:nvPr/>
        </p:nvSpPr>
        <p:spPr>
          <a:xfrm>
            <a:off x="3851920" y="34290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496C2-5B6E-4727-8702-13C9639BE2C7}"/>
              </a:ext>
            </a:extLst>
          </p:cNvPr>
          <p:cNvSpPr txBox="1"/>
          <p:nvPr/>
        </p:nvSpPr>
        <p:spPr>
          <a:xfrm>
            <a:off x="4283968" y="321297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？</a:t>
            </a:r>
            <a:endParaRPr lang="en-US" sz="400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44478D-6467-485A-8BE1-582004B6F2CA}"/>
              </a:ext>
            </a:extLst>
          </p:cNvPr>
          <p:cNvSpPr/>
          <p:nvPr/>
        </p:nvSpPr>
        <p:spPr>
          <a:xfrm>
            <a:off x="2051720" y="4725144"/>
            <a:ext cx="3456384" cy="1800200"/>
          </a:xfrm>
          <a:prstGeom prst="wedgeRoundRectCallout">
            <a:avLst>
              <a:gd name="adj1" fmla="val -70541"/>
              <a:gd name="adj2" fmla="val -159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883139A5-B9A3-4E6C-BDF4-58650F49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89240"/>
            <a:ext cx="752872" cy="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>
            <a:extLst>
              <a:ext uri="{FF2B5EF4-FFF2-40B4-BE49-F238E27FC236}">
                <a16:creationId xmlns:a16="http://schemas.microsoft.com/office/drawing/2014/main" id="{96CED5F4-390E-4D24-ACC9-56C27043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6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0E8D4-6593-40AB-9C3A-79CF9034EAED}"/>
              </a:ext>
            </a:extLst>
          </p:cNvPr>
          <p:cNvSpPr txBox="1"/>
          <p:nvPr/>
        </p:nvSpPr>
        <p:spPr>
          <a:xfrm>
            <a:off x="3131840" y="50131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bisect good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B870F4-1933-466C-A7E0-E349FDD841E4}"/>
              </a:ext>
            </a:extLst>
          </p:cNvPr>
          <p:cNvSpPr txBox="1"/>
          <p:nvPr/>
        </p:nvSpPr>
        <p:spPr>
          <a:xfrm>
            <a:off x="3131840" y="57332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git bisect bad</a:t>
            </a:r>
          </a:p>
        </p:txBody>
      </p:sp>
    </p:spTree>
    <p:extLst>
      <p:ext uri="{BB962C8B-B14F-4D97-AF65-F5344CB8AC3E}">
        <p14:creationId xmlns:p14="http://schemas.microsoft.com/office/powerpoint/2010/main" val="1302235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80C0096-B53E-42F3-B2E2-422E09091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5DDCB89-B744-4399-A386-5797EE8558BF}"/>
              </a:ext>
            </a:extLst>
          </p:cNvPr>
          <p:cNvSpPr/>
          <p:nvPr/>
        </p:nvSpPr>
        <p:spPr>
          <a:xfrm>
            <a:off x="488182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AC72922-3AF1-48AD-B2A8-151FA33B0C43}"/>
              </a:ext>
            </a:extLst>
          </p:cNvPr>
          <p:cNvSpPr/>
          <p:nvPr/>
        </p:nvSpPr>
        <p:spPr>
          <a:xfrm>
            <a:off x="147565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E2D242-3D07-421C-8651-FC38AD2D2A5F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 flipV="1">
            <a:off x="776214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3D58D3B-1517-40B7-97EC-EA28F9DA6309}"/>
              </a:ext>
            </a:extLst>
          </p:cNvPr>
          <p:cNvSpPr/>
          <p:nvPr/>
        </p:nvSpPr>
        <p:spPr>
          <a:xfrm>
            <a:off x="2432398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E6BEB6C-2BD7-4B37-AC6A-68088735D03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732956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C63D3981-3D33-4E25-AE7B-779326C1B836}"/>
              </a:ext>
            </a:extLst>
          </p:cNvPr>
          <p:cNvSpPr/>
          <p:nvPr/>
        </p:nvSpPr>
        <p:spPr>
          <a:xfrm>
            <a:off x="3347864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EC283C8-588B-4AFD-B9D4-B8D3A852FD8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2648422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97BC4A77-AF02-497C-AC45-3729361DCB19}"/>
              </a:ext>
            </a:extLst>
          </p:cNvPr>
          <p:cNvSpPr/>
          <p:nvPr/>
        </p:nvSpPr>
        <p:spPr>
          <a:xfrm>
            <a:off x="4304606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632A7DD-89FA-4927-97CF-93D8E4C0FB3D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605164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5542C130-3F66-471F-BA04-3C31D49C97EC}"/>
              </a:ext>
            </a:extLst>
          </p:cNvPr>
          <p:cNvSpPr/>
          <p:nvPr/>
        </p:nvSpPr>
        <p:spPr>
          <a:xfrm>
            <a:off x="5292080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6CA8AE-0D67-4929-87F1-E08C39363446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592638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8892217-B267-4A51-9F65-4EDA32E80DA7}"/>
              </a:ext>
            </a:extLst>
          </p:cNvPr>
          <p:cNvSpPr/>
          <p:nvPr/>
        </p:nvSpPr>
        <p:spPr>
          <a:xfrm>
            <a:off x="6248822" y="220389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52A9E32-CA1B-4C3B-842B-FC8052BC3EEB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549380" y="2346934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807DF22D-DF5C-415F-932E-4E1B0EC47329}"/>
              </a:ext>
            </a:extLst>
          </p:cNvPr>
          <p:cNvSpPr/>
          <p:nvPr/>
        </p:nvSpPr>
        <p:spPr>
          <a:xfrm>
            <a:off x="716428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791473-EB0D-4293-A6B0-AEB5F0547D88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464846" y="2347907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爆発: 14 pt 17">
            <a:extLst>
              <a:ext uri="{FF2B5EF4-FFF2-40B4-BE49-F238E27FC236}">
                <a16:creationId xmlns:a16="http://schemas.microsoft.com/office/drawing/2014/main" id="{99614789-A083-4CAA-B596-B60E55771789}"/>
              </a:ext>
            </a:extLst>
          </p:cNvPr>
          <p:cNvSpPr/>
          <p:nvPr/>
        </p:nvSpPr>
        <p:spPr>
          <a:xfrm>
            <a:off x="4644008" y="2060848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4E60EF-7A87-42E9-A755-A0965D5510BF}"/>
              </a:ext>
            </a:extLst>
          </p:cNvPr>
          <p:cNvSpPr txBox="1"/>
          <p:nvPr/>
        </p:nvSpPr>
        <p:spPr>
          <a:xfrm>
            <a:off x="6248822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ここでバグ発見</a:t>
            </a:r>
            <a:endParaRPr lang="en-US" sz="2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8D14C9C-4DDE-4A78-AB26-943E5FEA16F8}"/>
              </a:ext>
            </a:extLst>
          </p:cNvPr>
          <p:cNvSpPr txBox="1"/>
          <p:nvPr/>
        </p:nvSpPr>
        <p:spPr>
          <a:xfrm>
            <a:off x="848222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ここは確実に大丈夫</a:t>
            </a:r>
            <a:endParaRPr lang="en-US" sz="240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F24B225-4B58-4548-9646-32D3ADE46824}"/>
              </a:ext>
            </a:extLst>
          </p:cNvPr>
          <p:cNvCxnSpPr>
            <a:stCxn id="19" idx="3"/>
            <a:endCxn id="16" idx="6"/>
          </p:cNvCxnSpPr>
          <p:nvPr/>
        </p:nvCxnSpPr>
        <p:spPr>
          <a:xfrm flipH="1">
            <a:off x="7452320" y="1355577"/>
            <a:ext cx="1135604" cy="993303"/>
          </a:xfrm>
          <a:prstGeom prst="bentConnector3">
            <a:avLst>
              <a:gd name="adj1" fmla="val -201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8AD3F08-D7BB-4288-9753-567742ECAC03}"/>
              </a:ext>
            </a:extLst>
          </p:cNvPr>
          <p:cNvCxnSpPr>
            <a:stCxn id="20" idx="1"/>
            <a:endCxn id="3" idx="0"/>
          </p:cNvCxnSpPr>
          <p:nvPr/>
        </p:nvCxnSpPr>
        <p:spPr>
          <a:xfrm rot="10800000" flipV="1">
            <a:off x="632198" y="1355577"/>
            <a:ext cx="216024" cy="8483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玩具のロボットのイラスト（青）">
            <a:extLst>
              <a:ext uri="{FF2B5EF4-FFF2-40B4-BE49-F238E27FC236}">
                <a16:creationId xmlns:a16="http://schemas.microsoft.com/office/drawing/2014/main" id="{AC25C2CA-D440-4D56-AD39-D1793EB3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1008112" cy="122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EBC5FE-FD99-4626-8F9D-C2A0D7B47F55}"/>
              </a:ext>
            </a:extLst>
          </p:cNvPr>
          <p:cNvSpPr txBox="1"/>
          <p:nvPr/>
        </p:nvSpPr>
        <p:spPr>
          <a:xfrm>
            <a:off x="2051720" y="3140968"/>
            <a:ext cx="518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e6348e408b57fdb42eb1281cb77b5c331cd400e7 is the first bad commit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1FD9E4-CEC7-43AC-A72F-DA48F761B1B6}"/>
              </a:ext>
            </a:extLst>
          </p:cNvPr>
          <p:cNvSpPr txBox="1"/>
          <p:nvPr/>
        </p:nvSpPr>
        <p:spPr>
          <a:xfrm>
            <a:off x="4860032" y="2636912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e6348e4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DBE2F9E3-9B5D-406B-98A9-DA6E365B4AA6}"/>
              </a:ext>
            </a:extLst>
          </p:cNvPr>
          <p:cNvSpPr/>
          <p:nvPr/>
        </p:nvSpPr>
        <p:spPr>
          <a:xfrm>
            <a:off x="2051720" y="3140968"/>
            <a:ext cx="5328592" cy="648072"/>
          </a:xfrm>
          <a:prstGeom prst="wedgeRectCallout">
            <a:avLst>
              <a:gd name="adj1" fmla="val -56875"/>
              <a:gd name="adj2" fmla="val 395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4608F36-1A5E-47D9-94DF-D3F8023C7484}"/>
              </a:ext>
            </a:extLst>
          </p:cNvPr>
          <p:cNvSpPr/>
          <p:nvPr/>
        </p:nvSpPr>
        <p:spPr>
          <a:xfrm>
            <a:off x="344166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9145733-763C-400F-9EB6-8590F9177D6C}"/>
              </a:ext>
            </a:extLst>
          </p:cNvPr>
          <p:cNvSpPr/>
          <p:nvPr/>
        </p:nvSpPr>
        <p:spPr>
          <a:xfrm>
            <a:off x="1331640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25A3AC8-2353-453F-850E-55D42647894A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 flipV="1">
            <a:off x="632198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A6B978-2573-422D-92F9-7A85A99A45E2}"/>
              </a:ext>
            </a:extLst>
          </p:cNvPr>
          <p:cNvSpPr/>
          <p:nvPr/>
        </p:nvSpPr>
        <p:spPr>
          <a:xfrm>
            <a:off x="2288382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694B921-4174-4645-AA76-F7A088FD7B16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1588940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E22B4297-8518-47CF-B6D0-5DA83BB632BC}"/>
              </a:ext>
            </a:extLst>
          </p:cNvPr>
          <p:cNvSpPr/>
          <p:nvPr/>
        </p:nvSpPr>
        <p:spPr>
          <a:xfrm>
            <a:off x="3203848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AF332C1-C95F-4F5F-857E-2AD304D56997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2504406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0FA40BF0-16EA-4B1A-9602-6406B8F843E3}"/>
              </a:ext>
            </a:extLst>
          </p:cNvPr>
          <p:cNvSpPr/>
          <p:nvPr/>
        </p:nvSpPr>
        <p:spPr>
          <a:xfrm>
            <a:off x="4160590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0D29D5B-4E02-4EC4-8533-0747465F770E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3461148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E08D8CD-77C7-43C6-8C80-249D622E46E0}"/>
              </a:ext>
            </a:extLst>
          </p:cNvPr>
          <p:cNvSpPr/>
          <p:nvPr/>
        </p:nvSpPr>
        <p:spPr>
          <a:xfrm>
            <a:off x="5148064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D626FE-847F-424C-9A96-B8B9F03AD3AD}"/>
              </a:ext>
            </a:extLst>
          </p:cNvPr>
          <p:cNvCxnSpPr>
            <a:cxnSpLocks/>
            <a:stCxn id="39" idx="2"/>
          </p:cNvCxnSpPr>
          <p:nvPr/>
        </p:nvCxnSpPr>
        <p:spPr>
          <a:xfrm flipH="1" flipV="1">
            <a:off x="4448622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3BD65389-3CD1-4FFE-BF60-AC2A56B4F515}"/>
              </a:ext>
            </a:extLst>
          </p:cNvPr>
          <p:cNvSpPr/>
          <p:nvPr/>
        </p:nvSpPr>
        <p:spPr>
          <a:xfrm>
            <a:off x="6104806" y="62215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BBA3D16-66C9-4222-89E2-EE65331DA187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405364" y="6364573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315B6A-3E81-45CF-B873-3778EFE5A194}"/>
              </a:ext>
            </a:extLst>
          </p:cNvPr>
          <p:cNvSpPr/>
          <p:nvPr/>
        </p:nvSpPr>
        <p:spPr>
          <a:xfrm>
            <a:off x="7020272" y="622250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5DDCFE3-0F1D-4A0F-B9C6-6E93C69B35E7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6320830" y="6365546"/>
            <a:ext cx="699442" cy="97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爆発: 14 pt 44">
            <a:extLst>
              <a:ext uri="{FF2B5EF4-FFF2-40B4-BE49-F238E27FC236}">
                <a16:creationId xmlns:a16="http://schemas.microsoft.com/office/drawing/2014/main" id="{C9B597C6-4EC1-404C-89D1-90E9B8195B11}"/>
              </a:ext>
            </a:extLst>
          </p:cNvPr>
          <p:cNvSpPr/>
          <p:nvPr/>
        </p:nvSpPr>
        <p:spPr>
          <a:xfrm>
            <a:off x="4572000" y="6093296"/>
            <a:ext cx="576064" cy="504056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4CFD-212D-458A-8FAB-D7FF77107F9B}"/>
              </a:ext>
            </a:extLst>
          </p:cNvPr>
          <p:cNvSpPr txBox="1"/>
          <p:nvPr/>
        </p:nvSpPr>
        <p:spPr>
          <a:xfrm>
            <a:off x="251520" y="4869160"/>
            <a:ext cx="3888432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$ git branch bug e6348e4</a:t>
            </a:r>
          </a:p>
          <a:p>
            <a:r>
              <a:rPr lang="en-US" sz="2400"/>
              <a:t>$ git bisect reset</a:t>
            </a:r>
          </a:p>
        </p:txBody>
      </p: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5E27543D-A85D-44E8-96BB-9B6C52074284}"/>
              </a:ext>
            </a:extLst>
          </p:cNvPr>
          <p:cNvSpPr/>
          <p:nvPr/>
        </p:nvSpPr>
        <p:spPr>
          <a:xfrm>
            <a:off x="6588224" y="53012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EF0C106-8044-419B-B710-A338B7322A09}"/>
              </a:ext>
            </a:extLst>
          </p:cNvPr>
          <p:cNvCxnSpPr>
            <a:stCxn id="52" idx="1"/>
            <a:endCxn id="43" idx="0"/>
          </p:cNvCxnSpPr>
          <p:nvPr/>
        </p:nvCxnSpPr>
        <p:spPr>
          <a:xfrm>
            <a:off x="7164288" y="5639544"/>
            <a:ext cx="0" cy="58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C774E296-A75A-4157-9E53-A5C0AEDA6337}"/>
              </a:ext>
            </a:extLst>
          </p:cNvPr>
          <p:cNvSpPr/>
          <p:nvPr/>
        </p:nvSpPr>
        <p:spPr>
          <a:xfrm>
            <a:off x="4716016" y="53012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bug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C897A49-407A-48C4-8F6F-B03EC7CEBD91}"/>
              </a:ext>
            </a:extLst>
          </p:cNvPr>
          <p:cNvCxnSpPr>
            <a:stCxn id="55" idx="1"/>
          </p:cNvCxnSpPr>
          <p:nvPr/>
        </p:nvCxnSpPr>
        <p:spPr>
          <a:xfrm>
            <a:off x="5292080" y="5639544"/>
            <a:ext cx="0" cy="58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8B2FE1E-C4F8-463E-990C-BC00C195F22D}"/>
              </a:ext>
            </a:extLst>
          </p:cNvPr>
          <p:cNvSpPr txBox="1"/>
          <p:nvPr/>
        </p:nvSpPr>
        <p:spPr>
          <a:xfrm>
            <a:off x="1547664" y="4221088"/>
            <a:ext cx="745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見つけたコミットにブランチをつけて</a:t>
            </a:r>
            <a:r>
              <a:rPr lang="en-US" altLang="ja-JP" sz="2400"/>
              <a:t>bisect</a:t>
            </a:r>
            <a:r>
              <a:rPr lang="ja-JP" altLang="en-US" sz="2400"/>
              <a:t>を抜ける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778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0F34D20-7525-45C1-95AB-8D8BD13C8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このバグが入ったのはいつだ？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2C5F3C-23E0-4602-929D-C974418A9028}"/>
              </a:ext>
            </a:extLst>
          </p:cNvPr>
          <p:cNvSpPr txBox="1"/>
          <p:nvPr/>
        </p:nvSpPr>
        <p:spPr>
          <a:xfrm>
            <a:off x="251520" y="11833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作業のまとめ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5FC06-F438-4E40-8720-85E465626C8F}"/>
              </a:ext>
            </a:extLst>
          </p:cNvPr>
          <p:cNvSpPr txBox="1"/>
          <p:nvPr/>
        </p:nvSpPr>
        <p:spPr>
          <a:xfrm>
            <a:off x="611560" y="183146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/>
              <a:t>間違いなくバグっていないコミットを探す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bisect start</a:t>
            </a:r>
            <a:r>
              <a:rPr lang="ja-JP" altLang="en-US" sz="2400"/>
              <a:t>で二分探索開始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 bisect good/bad</a:t>
            </a:r>
            <a:r>
              <a:rPr lang="ja-JP" altLang="en-US" sz="2400"/>
              <a:t>で良いか悪いか</a:t>
            </a:r>
            <a:r>
              <a:rPr lang="en-US" altLang="ja-JP" sz="2400"/>
              <a:t>Git</a:t>
            </a:r>
            <a:r>
              <a:rPr lang="ja-JP" altLang="en-US" sz="2400"/>
              <a:t>に教える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en-US" altLang="ja-JP" sz="2400"/>
              <a:t>Git</a:t>
            </a:r>
            <a:r>
              <a:rPr lang="ja-JP" altLang="en-US" sz="2400"/>
              <a:t>が見つけた「最初にバグが入ったコミット」にブランチを付けて</a:t>
            </a:r>
            <a:r>
              <a:rPr lang="en-US" altLang="ja-JP" sz="2400"/>
              <a:t>git bisect</a:t>
            </a:r>
            <a:r>
              <a:rPr lang="ja-JP" altLang="en-US" sz="2400"/>
              <a:t>を抜ける</a:t>
            </a:r>
            <a:endParaRPr lang="en-US" altLang="ja-JP" sz="2400"/>
          </a:p>
          <a:p>
            <a:pPr marL="342900" indent="-342900">
              <a:buAutoNum type="arabicPeriod"/>
            </a:pPr>
            <a:r>
              <a:rPr lang="ja-JP" altLang="en-US" sz="2400"/>
              <a:t>「最初にバグが入ったコミット」とその前の差分を調べる</a:t>
            </a:r>
            <a:endParaRPr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EF1932-251E-4910-A7BC-8B71BB5233B4}"/>
              </a:ext>
            </a:extLst>
          </p:cNvPr>
          <p:cNvSpPr txBox="1"/>
          <p:nvPr/>
        </p:nvSpPr>
        <p:spPr>
          <a:xfrm>
            <a:off x="251520" y="4653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補足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3FA5A2-D9A5-4544-BFB2-2F369A726965}"/>
              </a:ext>
            </a:extLst>
          </p:cNvPr>
          <p:cNvSpPr txBox="1"/>
          <p:nvPr/>
        </p:nvSpPr>
        <p:spPr>
          <a:xfrm>
            <a:off x="683568" y="537321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歴史に「中途半端なコミット」があると二分探索できない</a:t>
            </a:r>
            <a:endParaRPr lang="en-US" altLang="ja-JP" sz="2400"/>
          </a:p>
          <a:p>
            <a:r>
              <a:rPr lang="ja-JP" altLang="en-US" sz="2400"/>
              <a:t>合否判定を自動化できる</a:t>
            </a:r>
            <a:r>
              <a:rPr lang="en-US" altLang="ja-JP" sz="2400"/>
              <a:t>(</a:t>
            </a:r>
            <a:r>
              <a:rPr lang="ja-JP" altLang="en-US" sz="2400"/>
              <a:t>演習でやります</a:t>
            </a:r>
            <a:r>
              <a:rPr lang="en-US" altLang="ja-JP" sz="240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75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C172DA-9D48-4396-B638-4228295DF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A79037-B1E4-4DAC-8EFA-520A40434EDC}"/>
              </a:ext>
            </a:extLst>
          </p:cNvPr>
          <p:cNvSpPr txBox="1"/>
          <p:nvPr/>
        </p:nvSpPr>
        <p:spPr>
          <a:xfrm>
            <a:off x="323528" y="126876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Git</a:t>
            </a:r>
            <a:r>
              <a:rPr lang="ja-JP" altLang="en-US" sz="3600"/>
              <a:t>のトラブルシューティング</a:t>
            </a:r>
            <a:endParaRPr 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6FE1F-1623-4FBD-BEC1-21083533B95A}"/>
              </a:ext>
            </a:extLst>
          </p:cNvPr>
          <p:cNvSpPr txBox="1"/>
          <p:nvPr/>
        </p:nvSpPr>
        <p:spPr>
          <a:xfrm>
            <a:off x="611560" y="213285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慣れていないと、トラブルが起きた時に焦りがち</a:t>
            </a:r>
            <a:endParaRPr lang="en-US" altLang="ja-JP" sz="2400"/>
          </a:p>
          <a:p>
            <a:r>
              <a:rPr lang="ja-JP" altLang="en-US" sz="2400"/>
              <a:t>トラブルの解消のためには、ある程度</a:t>
            </a:r>
            <a:r>
              <a:rPr lang="en-US" altLang="ja-JP" sz="2400"/>
              <a:t>Git</a:t>
            </a:r>
            <a:r>
              <a:rPr lang="ja-JP" altLang="en-US" sz="2400"/>
              <a:t>の知識が必要</a:t>
            </a:r>
            <a:endParaRPr lang="en-US" altLang="ja-JP" sz="2400"/>
          </a:p>
          <a:p>
            <a:r>
              <a:rPr lang="en-US" altLang="ja-JP" sz="2400"/>
              <a:t>Git</a:t>
            </a:r>
            <a:r>
              <a:rPr lang="ja-JP" altLang="en-US" sz="2400"/>
              <a:t>が出すメッセージをきちんと読む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E4D5E-5714-4B5B-9931-8737F5AC8F0A}"/>
              </a:ext>
            </a:extLst>
          </p:cNvPr>
          <p:cNvSpPr txBox="1"/>
          <p:nvPr/>
        </p:nvSpPr>
        <p:spPr>
          <a:xfrm>
            <a:off x="395536" y="378904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Git</a:t>
            </a:r>
            <a:r>
              <a:rPr lang="ja-JP" altLang="en-US" sz="3600"/>
              <a:t>の便利機能</a:t>
            </a:r>
            <a:endParaRPr 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F38722-5303-4FC7-BD52-7F3864F64068}"/>
              </a:ext>
            </a:extLst>
          </p:cNvPr>
          <p:cNvSpPr txBox="1"/>
          <p:nvPr/>
        </p:nvSpPr>
        <p:spPr>
          <a:xfrm>
            <a:off x="683568" y="4581128"/>
            <a:ext cx="7488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Git</a:t>
            </a:r>
            <a:r>
              <a:rPr lang="ja-JP" altLang="en-US" sz="2400"/>
              <a:t>には「知ってると便利」な機能が多数ある</a:t>
            </a:r>
            <a:endParaRPr lang="en-US" altLang="ja-JP" sz="2400"/>
          </a:p>
          <a:p>
            <a:r>
              <a:rPr lang="ja-JP" altLang="en-US" sz="2400"/>
              <a:t>コマンド名を覚えておく必要はないが、「そういうことができる」ということだけ知っておくと良い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98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FD1E802-0EDD-459F-9FF7-A79A226E3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ABE58E-A9D7-48CC-9CA1-E8B1838EF2A5}"/>
              </a:ext>
            </a:extLst>
          </p:cNvPr>
          <p:cNvSpPr txBox="1"/>
          <p:nvPr/>
        </p:nvSpPr>
        <p:spPr>
          <a:xfrm>
            <a:off x="251520" y="1268760"/>
            <a:ext cx="4248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commit --amend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387218-EEB6-47F1-BB54-F656C93A1630}"/>
              </a:ext>
            </a:extLst>
          </p:cNvPr>
          <p:cNvSpPr txBox="1"/>
          <p:nvPr/>
        </p:nvSpPr>
        <p:spPr>
          <a:xfrm>
            <a:off x="611560" y="198884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カレントブランチの最新コミットのコミットメッセージを修正する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5DCC3B-97A2-4C48-A073-FBDD71BCF996}"/>
              </a:ext>
            </a:extLst>
          </p:cNvPr>
          <p:cNvSpPr txBox="1"/>
          <p:nvPr/>
        </p:nvSpPr>
        <p:spPr>
          <a:xfrm>
            <a:off x="251520" y="3284984"/>
            <a:ext cx="86409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commit --amend -m "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test.txt"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EBF3D2-6D92-4103-8799-9925950C7FD2}"/>
              </a:ext>
            </a:extLst>
          </p:cNvPr>
          <p:cNvSpPr txBox="1"/>
          <p:nvPr/>
        </p:nvSpPr>
        <p:spPr>
          <a:xfrm>
            <a:off x="5436096" y="400506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-m</a:t>
            </a:r>
            <a:r>
              <a:rPr lang="ja-JP" altLang="en-US"/>
              <a:t>と一緒に使うことが多い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BFA43A-5C8F-4C26-AD9D-BD9C5D4A79C3}"/>
              </a:ext>
            </a:extLst>
          </p:cNvPr>
          <p:cNvSpPr txBox="1"/>
          <p:nvPr/>
        </p:nvSpPr>
        <p:spPr>
          <a:xfrm>
            <a:off x="251520" y="422108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歴史が修正された</a:t>
            </a:r>
            <a:endParaRPr lang="en-US" altLang="ja-JP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B0B9313-B9A1-4B81-B8E3-8A19098F371A}"/>
              </a:ext>
            </a:extLst>
          </p:cNvPr>
          <p:cNvSpPr txBox="1"/>
          <p:nvPr/>
        </p:nvSpPr>
        <p:spPr>
          <a:xfrm>
            <a:off x="251520" y="4869160"/>
            <a:ext cx="864096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log --oneline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r>
              <a:rPr lang="en-US" sz="2800">
                <a:latin typeface="Consolas" panose="020B0609020204030204" pitchFamily="49" charset="0"/>
              </a:rPr>
              <a:t> (HEAD -&gt; main) </a:t>
            </a:r>
            <a:r>
              <a:rPr lang="en-US" sz="2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2800">
                <a:latin typeface="Consolas" panose="020B0609020204030204" pitchFamily="49" charset="0"/>
              </a:rPr>
              <a:t> test.txt</a:t>
            </a:r>
          </a:p>
          <a:p>
            <a:r>
              <a:rPr lang="en-US" sz="2800">
                <a:latin typeface="Consolas" panose="020B0609020204030204" pitchFamily="49" charset="0"/>
              </a:rPr>
              <a:t>78efaf0 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5623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D6B53C-C8C0-4BBF-BC6B-0732157F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コミットメッセージを間違えた！</a:t>
            </a:r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DBBB62B-8913-4D73-99C1-9F5E10686DC6}"/>
              </a:ext>
            </a:extLst>
          </p:cNvPr>
          <p:cNvSpPr/>
          <p:nvPr/>
        </p:nvSpPr>
        <p:spPr>
          <a:xfrm>
            <a:off x="147565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B585970-3CEE-4785-9D0F-331B140A0050}"/>
              </a:ext>
            </a:extLst>
          </p:cNvPr>
          <p:cNvSpPr/>
          <p:nvPr/>
        </p:nvSpPr>
        <p:spPr>
          <a:xfrm>
            <a:off x="1475656" y="40050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8AE04B-3F08-47D7-A0E1-D4DCED7FEE81}"/>
              </a:ext>
            </a:extLst>
          </p:cNvPr>
          <p:cNvSpPr txBox="1"/>
          <p:nvPr/>
        </p:nvSpPr>
        <p:spPr>
          <a:xfrm>
            <a:off x="205172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11423A-82FA-40F8-AE34-07EADBE4381E}"/>
              </a:ext>
            </a:extLst>
          </p:cNvPr>
          <p:cNvSpPr txBox="1"/>
          <p:nvPr/>
        </p:nvSpPr>
        <p:spPr>
          <a:xfrm>
            <a:off x="25152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2DB54-BB22-499B-9F93-106173A44C37}"/>
              </a:ext>
            </a:extLst>
          </p:cNvPr>
          <p:cNvSpPr txBox="1"/>
          <p:nvPr/>
        </p:nvSpPr>
        <p:spPr>
          <a:xfrm>
            <a:off x="25152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8f7d4f8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78944-2771-4590-B4D9-280EBD965D62}"/>
              </a:ext>
            </a:extLst>
          </p:cNvPr>
          <p:cNvSpPr txBox="1"/>
          <p:nvPr/>
        </p:nvSpPr>
        <p:spPr>
          <a:xfrm>
            <a:off x="205172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722077-8329-4FCD-ABE4-CB1E660E672E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69168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34A74A4C-1F30-4A24-AC37-FF7712A2516B}"/>
              </a:ext>
            </a:extLst>
          </p:cNvPr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138C05D-57B7-4B02-8CA5-54E76BCCC9A3}"/>
              </a:ext>
            </a:extLst>
          </p:cNvPr>
          <p:cNvSpPr/>
          <p:nvPr/>
        </p:nvSpPr>
        <p:spPr>
          <a:xfrm>
            <a:off x="6156176" y="400506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218320E-FD56-4C66-9120-76AE98888A45}"/>
              </a:ext>
            </a:extLst>
          </p:cNvPr>
          <p:cNvSpPr txBox="1"/>
          <p:nvPr/>
        </p:nvSpPr>
        <p:spPr>
          <a:xfrm>
            <a:off x="6732240" y="26276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initial</a:t>
            </a:r>
            <a:r>
              <a:rPr lang="ja-JP" altLang="en-US">
                <a:latin typeface="Consolas" panose="020B0609020204030204" pitchFamily="49" charset="0"/>
              </a:rPr>
              <a:t> </a:t>
            </a:r>
            <a:r>
              <a:rPr lang="en-US" altLang="ja-JP">
                <a:latin typeface="Consolas" panose="020B0609020204030204" pitchFamily="49" charset="0"/>
              </a:rPr>
              <a:t>commit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90DE7C-10EC-4057-98FF-017B2BA8BC09}"/>
              </a:ext>
            </a:extLst>
          </p:cNvPr>
          <p:cNvSpPr txBox="1"/>
          <p:nvPr/>
        </p:nvSpPr>
        <p:spPr>
          <a:xfrm>
            <a:off x="4932040" y="2595726"/>
            <a:ext cx="1224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78efaf0</a:t>
            </a:r>
            <a:endParaRPr 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F50FB1-B93C-4375-BED8-293BBE8862C7}"/>
              </a:ext>
            </a:extLst>
          </p:cNvPr>
          <p:cNvSpPr txBox="1"/>
          <p:nvPr/>
        </p:nvSpPr>
        <p:spPr>
          <a:xfrm>
            <a:off x="4932040" y="4005064"/>
            <a:ext cx="120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52304ef</a:t>
            </a:r>
            <a:endParaRPr 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B5B215-F058-450C-A42E-7994D9011217}"/>
              </a:ext>
            </a:extLst>
          </p:cNvPr>
          <p:cNvSpPr txBox="1"/>
          <p:nvPr/>
        </p:nvSpPr>
        <p:spPr>
          <a:xfrm>
            <a:off x="6732240" y="4005064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11893"/>
                </a:solidFill>
                <a:latin typeface="Consolas" panose="020B0609020204030204" pitchFamily="49" charset="0"/>
              </a:rPr>
              <a:t>updates</a:t>
            </a:r>
            <a:r>
              <a:rPr lang="en-US" sz="1800">
                <a:latin typeface="Consolas" panose="020B0609020204030204" pitchFamily="49" charset="0"/>
              </a:rPr>
              <a:t> test.txt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AA819B1-6056-4624-B430-0380209ED091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6372200" y="2996952"/>
            <a:ext cx="0" cy="10081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D5114F7-F584-4CA4-AC47-372565021010}"/>
              </a:ext>
            </a:extLst>
          </p:cNvPr>
          <p:cNvSpPr/>
          <p:nvPr/>
        </p:nvSpPr>
        <p:spPr>
          <a:xfrm>
            <a:off x="4139952" y="3284984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F232EB-4687-434C-A650-425FEE550D25}"/>
              </a:ext>
            </a:extLst>
          </p:cNvPr>
          <p:cNvSpPr txBox="1"/>
          <p:nvPr/>
        </p:nvSpPr>
        <p:spPr>
          <a:xfrm>
            <a:off x="251520" y="1268760"/>
            <a:ext cx="8650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 commit --amend</a:t>
            </a:r>
            <a:r>
              <a:rPr lang="ja-JP" altLang="en-US" sz="2800"/>
              <a:t>によりコミットハッシュが変わる</a:t>
            </a:r>
            <a:endParaRPr lang="en-US" altLang="ja-JP" sz="2800"/>
          </a:p>
          <a:p>
            <a:r>
              <a:rPr lang="ja-JP" altLang="en-US" sz="2800"/>
              <a:t>→</a:t>
            </a:r>
            <a:r>
              <a:rPr lang="ja-JP" altLang="en-US" sz="2800">
                <a:solidFill>
                  <a:srgbClr val="FF0000"/>
                </a:solidFill>
              </a:rPr>
              <a:t>歴史が書き換わる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413369-41AD-4F0E-95EC-88282C4FF7B9}"/>
              </a:ext>
            </a:extLst>
          </p:cNvPr>
          <p:cNvSpPr txBox="1"/>
          <p:nvPr/>
        </p:nvSpPr>
        <p:spPr>
          <a:xfrm>
            <a:off x="395536" y="5085184"/>
            <a:ext cx="828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プッシュしたブランチをリベースしてはならないのと同じ理由で、プッシュしたブランチを</a:t>
            </a:r>
            <a:r>
              <a:rPr lang="en-US" altLang="ja-JP" sz="2400"/>
              <a:t>amend</a:t>
            </a:r>
            <a:r>
              <a:rPr lang="ja-JP" altLang="en-US" sz="2400"/>
              <a:t>してはならない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678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5C02E9-9905-4A8F-9CFC-7A5C06176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修正を取り消したい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D0477-E4FD-4713-BBC6-8991DBBBA82D}"/>
              </a:ext>
            </a:extLst>
          </p:cNvPr>
          <p:cNvSpPr txBox="1"/>
          <p:nvPr/>
        </p:nvSpPr>
        <p:spPr>
          <a:xfrm>
            <a:off x="251520" y="2492896"/>
            <a:ext cx="4824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77A1B-796D-4CC4-874E-59FB03B58C9F}"/>
              </a:ext>
            </a:extLst>
          </p:cNvPr>
          <p:cNvSpPr txBox="1"/>
          <p:nvPr/>
        </p:nvSpPr>
        <p:spPr>
          <a:xfrm>
            <a:off x="395536" y="119675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いろいろ修正したが、よくわからなくなったので</a:t>
            </a:r>
            <a:endParaRPr lang="en-US" altLang="ja-JP" sz="2800"/>
          </a:p>
          <a:p>
            <a:r>
              <a:rPr lang="ja-JP" altLang="en-US" sz="2800"/>
              <a:t>修正をなかったことにしたい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6E2331-29A0-4FAE-A2A0-661AFD909992}"/>
              </a:ext>
            </a:extLst>
          </p:cNvPr>
          <p:cNvSpPr txBox="1"/>
          <p:nvPr/>
        </p:nvSpPr>
        <p:spPr>
          <a:xfrm>
            <a:off x="359024" y="3284984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指定したファイルを、最新のコミットの状態まで戻す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6DDC21-4770-4B27-BF66-5D42C2E914A7}"/>
              </a:ext>
            </a:extLst>
          </p:cNvPr>
          <p:cNvSpPr txBox="1"/>
          <p:nvPr/>
        </p:nvSpPr>
        <p:spPr>
          <a:xfrm>
            <a:off x="179512" y="5013176"/>
            <a:ext cx="871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注：</a:t>
            </a:r>
            <a:r>
              <a:rPr lang="en-US" altLang="ja-JP" sz="2400"/>
              <a:t>git restore</a:t>
            </a:r>
            <a:r>
              <a:rPr lang="ja-JP" altLang="en-US" sz="2400"/>
              <a:t>は</a:t>
            </a:r>
            <a:r>
              <a:rPr lang="en-US" altLang="ja-JP" sz="2400"/>
              <a:t>git 2.23</a:t>
            </a:r>
            <a:r>
              <a:rPr lang="ja-JP" altLang="en-US" sz="2400"/>
              <a:t>から導入された比較的新しいコマンドで、それまでは</a:t>
            </a:r>
            <a:r>
              <a:rPr lang="en-US" altLang="ja-JP" sz="2400"/>
              <a:t>git checkout</a:t>
            </a:r>
            <a:r>
              <a:rPr lang="ja-JP" altLang="en-US" sz="2400"/>
              <a:t>や</a:t>
            </a:r>
            <a:r>
              <a:rPr lang="en-US" altLang="ja-JP" sz="2400"/>
              <a:t>git reset</a:t>
            </a:r>
            <a:r>
              <a:rPr lang="ja-JP" altLang="en-US" sz="2400"/>
              <a:t>を使っていた。それぞれ操作に失敗すると危険なので、</a:t>
            </a:r>
            <a:r>
              <a:rPr lang="en-US" altLang="ja-JP" sz="2400"/>
              <a:t>git restore</a:t>
            </a:r>
            <a:r>
              <a:rPr lang="ja-JP" altLang="en-US" sz="2400"/>
              <a:t>を使うと良い</a:t>
            </a:r>
            <a:r>
              <a:rPr lang="en-US" altLang="ja-JP" sz="2400"/>
              <a:t>(</a:t>
            </a:r>
            <a:r>
              <a:rPr lang="ja-JP" altLang="en-US" sz="2400"/>
              <a:t>後述</a:t>
            </a:r>
            <a:r>
              <a:rPr lang="en-US" altLang="ja-JP" sz="2400"/>
              <a:t>)</a:t>
            </a:r>
            <a:r>
              <a:rPr lang="ja-JP" altLang="en-US" sz="2400"/>
              <a:t>。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78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E5946D-D7EA-45B3-A324-FA09AC863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ステージングを取り消したい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C2C4EF-3F86-4368-872F-115B918E18CB}"/>
              </a:ext>
            </a:extLst>
          </p:cNvPr>
          <p:cNvSpPr txBox="1"/>
          <p:nvPr/>
        </p:nvSpPr>
        <p:spPr>
          <a:xfrm>
            <a:off x="395536" y="119675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間違えてステージングしてしまったファイルを取り消したい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5DCD07-EF61-40F8-9607-7DCE86CE2660}"/>
              </a:ext>
            </a:extLst>
          </p:cNvPr>
          <p:cNvSpPr txBox="1"/>
          <p:nvPr/>
        </p:nvSpPr>
        <p:spPr>
          <a:xfrm>
            <a:off x="251520" y="2492896"/>
            <a:ext cx="7128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restore --staged</a:t>
            </a:r>
            <a:r>
              <a:rPr lang="ja-JP" altLang="en-US" sz="2800">
                <a:latin typeface="Consolas" panose="020B0609020204030204" pitchFamily="49" charset="0"/>
              </a:rPr>
              <a:t> 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D0B8E5-9EFD-4666-920E-CFA4D6EAFCD8}"/>
              </a:ext>
            </a:extLst>
          </p:cNvPr>
          <p:cNvSpPr txBox="1"/>
          <p:nvPr/>
        </p:nvSpPr>
        <p:spPr>
          <a:xfrm>
            <a:off x="251520" y="328498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インデックスに登録されたファイルを取り消す。インデックスは最新のコミットの状態に戻る。</a:t>
            </a:r>
            <a:endParaRPr lang="en-US" altLang="ja-JP" sz="2400"/>
          </a:p>
          <a:p>
            <a:r>
              <a:rPr lang="en-US" sz="2400"/>
              <a:t>git add</a:t>
            </a:r>
            <a:r>
              <a:rPr lang="ja-JP" altLang="en-US" sz="2400"/>
              <a:t>で余計なファイルをステージングした時などに使う。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731B8-5064-41EE-A21A-6142D3872F00}"/>
              </a:ext>
            </a:extLst>
          </p:cNvPr>
          <p:cNvSpPr txBox="1"/>
          <p:nvPr/>
        </p:nvSpPr>
        <p:spPr>
          <a:xfrm>
            <a:off x="179512" y="4797152"/>
            <a:ext cx="873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--staged</a:t>
            </a:r>
            <a:r>
              <a:rPr lang="ja-JP" altLang="en-US" sz="2400"/>
              <a:t>は</a:t>
            </a:r>
            <a:r>
              <a:rPr lang="en-US" altLang="ja-JP" sz="2400"/>
              <a:t>-S</a:t>
            </a:r>
            <a:r>
              <a:rPr lang="ja-JP" altLang="en-US" sz="2400"/>
              <a:t>でも良い</a:t>
            </a:r>
            <a:endParaRPr lang="en-US" altLang="ja-JP" sz="2400"/>
          </a:p>
          <a:p>
            <a:r>
              <a:rPr lang="ja-JP" altLang="en-US" sz="2400"/>
              <a:t>ワーキングツリーの修正を取り消すには</a:t>
            </a:r>
            <a:r>
              <a:rPr lang="en-US" altLang="ja-JP" sz="2400"/>
              <a:t>--worktree</a:t>
            </a:r>
            <a:r>
              <a:rPr lang="ja-JP" altLang="en-US" sz="2400"/>
              <a:t>もしくは</a:t>
            </a:r>
            <a:r>
              <a:rPr lang="en-US" altLang="ja-JP" sz="2400"/>
              <a:t>-W</a:t>
            </a:r>
          </a:p>
          <a:p>
            <a:r>
              <a:rPr lang="ja-JP" altLang="en-US" sz="2400"/>
              <a:t>デフォルトでは</a:t>
            </a:r>
            <a:r>
              <a:rPr lang="en-US" altLang="ja-JP" sz="2400"/>
              <a:t>-W</a:t>
            </a:r>
            <a:r>
              <a:rPr lang="ja-JP" altLang="en-US" sz="2400"/>
              <a:t>が暗黙に指定される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59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6BA399-BBFB-41AF-915F-A9AC3C4BE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8D846-5CAA-4421-A752-5F33B6E7E932}"/>
              </a:ext>
            </a:extLst>
          </p:cNvPr>
          <p:cNvSpPr txBox="1"/>
          <p:nvPr/>
        </p:nvSpPr>
        <p:spPr>
          <a:xfrm>
            <a:off x="179512" y="119675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チェックアウトとは</a:t>
            </a:r>
            <a:endParaRPr lang="en-US" sz="3600"/>
          </a:p>
        </p:txBody>
      </p:sp>
      <p:pic>
        <p:nvPicPr>
          <p:cNvPr id="1026" name="Picture 2" descr="ホテルのフロントのイラスト">
            <a:extLst>
              <a:ext uri="{FF2B5EF4-FFF2-40B4-BE49-F238E27FC236}">
                <a16:creationId xmlns:a16="http://schemas.microsoft.com/office/drawing/2014/main" id="{77347785-872E-477D-B0B5-B5BF1991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41277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出張のイラスト（男性）">
            <a:extLst>
              <a:ext uri="{FF2B5EF4-FFF2-40B4-BE49-F238E27FC236}">
                <a16:creationId xmlns:a16="http://schemas.microsoft.com/office/drawing/2014/main" id="{70BF085E-5A04-4F4E-B4B7-4540AD00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94762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左 3">
            <a:extLst>
              <a:ext uri="{FF2B5EF4-FFF2-40B4-BE49-F238E27FC236}">
                <a16:creationId xmlns:a16="http://schemas.microsoft.com/office/drawing/2014/main" id="{C2034983-6370-48F3-A322-62A2324DD010}"/>
              </a:ext>
            </a:extLst>
          </p:cNvPr>
          <p:cNvSpPr/>
          <p:nvPr/>
        </p:nvSpPr>
        <p:spPr>
          <a:xfrm>
            <a:off x="5652120" y="1916832"/>
            <a:ext cx="1944216" cy="41262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028" name="Picture 4" descr="スーツケースのイラスト（青）">
            <a:extLst>
              <a:ext uri="{FF2B5EF4-FFF2-40B4-BE49-F238E27FC236}">
                <a16:creationId xmlns:a16="http://schemas.microsoft.com/office/drawing/2014/main" id="{AF498736-22A2-4C96-8286-13AA221E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2776"/>
            <a:ext cx="84465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478AF-6D04-4554-93BC-1A9E099C549D}"/>
              </a:ext>
            </a:extLst>
          </p:cNvPr>
          <p:cNvSpPr txBox="1"/>
          <p:nvPr/>
        </p:nvSpPr>
        <p:spPr>
          <a:xfrm>
            <a:off x="323528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リポジトリからファイルを取り出すこと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998F-E251-44FC-B19B-DD3C223BC61B}"/>
              </a:ext>
            </a:extLst>
          </p:cNvPr>
          <p:cNvSpPr txBox="1"/>
          <p:nvPr/>
        </p:nvSpPr>
        <p:spPr>
          <a:xfrm>
            <a:off x="467544" y="357301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リポジトリから指定したブランチのコミットを取り出して</a:t>
            </a:r>
            <a:endParaRPr lang="en-US" altLang="ja-JP" sz="2400"/>
          </a:p>
          <a:p>
            <a:r>
              <a:rPr lang="ja-JP" altLang="en-US" sz="2400"/>
              <a:t>ワーキングツリーに展開する</a:t>
            </a:r>
            <a:endParaRPr lang="en-US" altLang="ja-JP" sz="2400"/>
          </a:p>
          <a:p>
            <a:r>
              <a:rPr lang="en-US" sz="2400"/>
              <a:t>=</a:t>
            </a:r>
            <a:r>
              <a:rPr lang="ja-JP" altLang="en-US" sz="2400"/>
              <a:t>　ブランチを切り替える</a:t>
            </a:r>
            <a:endParaRPr 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CEF2E4-921E-440E-916C-222BB121AD22}"/>
              </a:ext>
            </a:extLst>
          </p:cNvPr>
          <p:cNvSpPr txBox="1"/>
          <p:nvPr/>
        </p:nvSpPr>
        <p:spPr>
          <a:xfrm>
            <a:off x="251520" y="2924944"/>
            <a:ext cx="54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ブランチ名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4062CC-1FBD-4895-A94B-78340D171E42}"/>
              </a:ext>
            </a:extLst>
          </p:cNvPr>
          <p:cNvSpPr txBox="1"/>
          <p:nvPr/>
        </p:nvSpPr>
        <p:spPr>
          <a:xfrm>
            <a:off x="251520" y="4797152"/>
            <a:ext cx="54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ファイル名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867463-1022-4E69-BD2A-5C04BD3A8CFB}"/>
              </a:ext>
            </a:extLst>
          </p:cNvPr>
          <p:cNvSpPr txBox="1"/>
          <p:nvPr/>
        </p:nvSpPr>
        <p:spPr>
          <a:xfrm>
            <a:off x="395536" y="539019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インデックスから</a:t>
            </a:r>
            <a:r>
              <a:rPr lang="ja-JP" altLang="en-US" sz="2400"/>
              <a:t>指定したファイルを取り出してワーキングツリーに展開する</a:t>
            </a:r>
            <a:endParaRPr lang="en-US" altLang="ja-JP" sz="2400"/>
          </a:p>
          <a:p>
            <a:r>
              <a:rPr lang="en-US" sz="2400"/>
              <a:t>=</a:t>
            </a:r>
            <a:r>
              <a:rPr lang="ja-JP" altLang="en-US" sz="2400"/>
              <a:t>　ステージングされていない修正を取りけす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61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A52775-CDCA-4E4E-A6F2-18E368360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checkout</a:t>
            </a:r>
            <a:r>
              <a:rPr lang="ja-JP" altLang="en-US"/>
              <a:t>は使わない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18EA4E-8068-4580-83FF-D1B604BF99D7}"/>
              </a:ext>
            </a:extLst>
          </p:cNvPr>
          <p:cNvSpPr txBox="1"/>
          <p:nvPr/>
        </p:nvSpPr>
        <p:spPr>
          <a:xfrm>
            <a:off x="251520" y="1340768"/>
            <a:ext cx="798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 checkout</a:t>
            </a:r>
            <a:r>
              <a:rPr lang="ja-JP" altLang="en-US" sz="2400"/>
              <a:t>はコミットを指定してチェックアウトできる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C3552B-F917-442D-A90F-54BA7A1801E7}"/>
              </a:ext>
            </a:extLst>
          </p:cNvPr>
          <p:cNvSpPr txBox="1"/>
          <p:nvPr/>
        </p:nvSpPr>
        <p:spPr>
          <a:xfrm>
            <a:off x="395536" y="2060848"/>
            <a:ext cx="6552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$ </a:t>
            </a:r>
            <a:r>
              <a:rPr lang="ja-JP" altLang="en-US" sz="2800">
                <a:latin typeface="Consolas" panose="020B0609020204030204" pitchFamily="49" charset="0"/>
              </a:rPr>
              <a:t>git </a:t>
            </a:r>
            <a:r>
              <a:rPr lang="en-US" altLang="ja-JP" sz="2800">
                <a:latin typeface="Consolas" panose="020B0609020204030204" pitchFamily="49" charset="0"/>
              </a:rPr>
              <a:t>checkout </a:t>
            </a:r>
            <a:r>
              <a:rPr lang="ja-JP" altLang="en-US" sz="2800">
                <a:latin typeface="Consolas" panose="020B0609020204030204" pitchFamily="49" charset="0"/>
              </a:rPr>
              <a:t>コミットハッシュ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A027D0E-79BA-4994-B64C-C6584286C60A}"/>
              </a:ext>
            </a:extLst>
          </p:cNvPr>
          <p:cNvSpPr/>
          <p:nvPr/>
        </p:nvSpPr>
        <p:spPr>
          <a:xfrm>
            <a:off x="1835696" y="37170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EC6C6BF-5019-4885-9130-50AAC9409085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411760" y="405536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A9C2F5CA-3595-45FF-8FA3-629CB36041A3}"/>
              </a:ext>
            </a:extLst>
          </p:cNvPr>
          <p:cNvSpPr/>
          <p:nvPr/>
        </p:nvSpPr>
        <p:spPr>
          <a:xfrm>
            <a:off x="2267744" y="44371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3726E1B-3E73-49B8-92EA-7914C31626AB}"/>
              </a:ext>
            </a:extLst>
          </p:cNvPr>
          <p:cNvSpPr/>
          <p:nvPr/>
        </p:nvSpPr>
        <p:spPr>
          <a:xfrm>
            <a:off x="611560" y="371703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47599B-B3F3-427D-95E2-D083A6031A66}"/>
              </a:ext>
            </a:extLst>
          </p:cNvPr>
          <p:cNvCxnSpPr>
            <a:cxnSpLocks/>
            <a:stCxn id="15" idx="3"/>
            <a:endCxn id="11" idx="2"/>
          </p:cNvCxnSpPr>
          <p:nvPr/>
        </p:nvCxnSpPr>
        <p:spPr>
          <a:xfrm flipV="1">
            <a:off x="1437259" y="3886200"/>
            <a:ext cx="398437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53BDCA-167E-4F04-A8F8-93AFD8564DC6}"/>
              </a:ext>
            </a:extLst>
          </p:cNvPr>
          <p:cNvSpPr txBox="1"/>
          <p:nvPr/>
        </p:nvSpPr>
        <p:spPr>
          <a:xfrm>
            <a:off x="1907704" y="48691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9b662ef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FF1AAE-5090-4701-92E8-8A1258141317}"/>
              </a:ext>
            </a:extLst>
          </p:cNvPr>
          <p:cNvSpPr txBox="1"/>
          <p:nvPr/>
        </p:nvSpPr>
        <p:spPr>
          <a:xfrm>
            <a:off x="2411760" y="2996952"/>
            <a:ext cx="338437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$ git checkout 9b662ef</a:t>
            </a:r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00639C41-D843-4F49-9379-5FD79615D598}"/>
              </a:ext>
            </a:extLst>
          </p:cNvPr>
          <p:cNvSpPr/>
          <p:nvPr/>
        </p:nvSpPr>
        <p:spPr>
          <a:xfrm>
            <a:off x="6156176" y="37170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79C8036-C2E0-405F-AA50-D1AA38F3B889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732240" y="405536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4">
            <a:extLst>
              <a:ext uri="{FF2B5EF4-FFF2-40B4-BE49-F238E27FC236}">
                <a16:creationId xmlns:a16="http://schemas.microsoft.com/office/drawing/2014/main" id="{44F5FCEF-AE8E-48FE-AF53-69FB796FF7AA}"/>
              </a:ext>
            </a:extLst>
          </p:cNvPr>
          <p:cNvSpPr/>
          <p:nvPr/>
        </p:nvSpPr>
        <p:spPr>
          <a:xfrm>
            <a:off x="6588224" y="44371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BFDBF4-BD68-423B-A103-DEA3EE71F2B4}"/>
              </a:ext>
            </a:extLst>
          </p:cNvPr>
          <p:cNvSpPr txBox="1"/>
          <p:nvPr/>
        </p:nvSpPr>
        <p:spPr>
          <a:xfrm>
            <a:off x="6228184" y="48691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9b662ef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E8169F8-DF5B-4BF4-935E-A53466B34935}"/>
              </a:ext>
            </a:extLst>
          </p:cNvPr>
          <p:cNvSpPr/>
          <p:nvPr/>
        </p:nvSpPr>
        <p:spPr>
          <a:xfrm>
            <a:off x="3995936" y="4005064"/>
            <a:ext cx="79208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986F23-9721-4B2A-9899-22A4BCDE52FA}"/>
              </a:ext>
            </a:extLst>
          </p:cNvPr>
          <p:cNvSpPr/>
          <p:nvPr/>
        </p:nvSpPr>
        <p:spPr>
          <a:xfrm>
            <a:off x="5364088" y="4412362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81EEC49-0D31-4C30-90C0-CC9CE8751140}"/>
              </a:ext>
            </a:extLst>
          </p:cNvPr>
          <p:cNvCxnSpPr>
            <a:cxnSpLocks/>
            <a:stCxn id="30" idx="3"/>
            <a:endCxn id="27" idx="2"/>
          </p:cNvCxnSpPr>
          <p:nvPr/>
        </p:nvCxnSpPr>
        <p:spPr>
          <a:xfrm flipV="1">
            <a:off x="6189787" y="4581128"/>
            <a:ext cx="398437" cy="30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D37ADF-B6E1-41F0-84EA-4417D5BE476B}"/>
              </a:ext>
            </a:extLst>
          </p:cNvPr>
          <p:cNvSpPr txBox="1"/>
          <p:nvPr/>
        </p:nvSpPr>
        <p:spPr>
          <a:xfrm>
            <a:off x="539552" y="5733256"/>
            <a:ext cx="757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いわゆる「頭が取れた</a:t>
            </a:r>
            <a:r>
              <a:rPr lang="en-US" altLang="ja-JP" sz="2400"/>
              <a:t>(Detached HEAD)</a:t>
            </a:r>
            <a:r>
              <a:rPr lang="ja-JP" altLang="en-US" sz="2400"/>
              <a:t>」状態になる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252120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8644</TotalTime>
  <Words>2454</Words>
  <Application>Microsoft Office PowerPoint</Application>
  <PresentationFormat>画面に合わせる (4:3)</PresentationFormat>
  <Paragraphs>365</Paragraphs>
  <Slides>37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1543</cp:revision>
  <dcterms:created xsi:type="dcterms:W3CDTF">2019-01-02T05:23:01Z</dcterms:created>
  <dcterms:modified xsi:type="dcterms:W3CDTF">2021-10-06T10:21:04Z</dcterms:modified>
</cp:coreProperties>
</file>