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4"/>
  </p:notesMasterIdLst>
  <p:sldIdLst>
    <p:sldId id="256" r:id="rId2"/>
    <p:sldId id="297" r:id="rId3"/>
    <p:sldId id="359" r:id="rId4"/>
    <p:sldId id="357" r:id="rId5"/>
    <p:sldId id="358" r:id="rId6"/>
    <p:sldId id="360" r:id="rId7"/>
    <p:sldId id="355" r:id="rId8"/>
    <p:sldId id="356"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p:scale>
          <a:sx n="67" d="100"/>
          <a:sy n="67" d="100"/>
        </p:scale>
        <p:origin x="1412"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2021/10/27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6" name="円/楕円 3">
            <a:extLst>
              <a:ext uri="{FF2B5EF4-FFF2-40B4-BE49-F238E27FC236}">
                <a16:creationId xmlns:a16="http://schemas.microsoft.com/office/drawing/2014/main" id="{487F8E9E-2412-46EC-98D7-79D3FF31255F}"/>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8" name="テキスト ボックス 7">
            <a:extLst>
              <a:ext uri="{FF2B5EF4-FFF2-40B4-BE49-F238E27FC236}">
                <a16:creationId xmlns:a16="http://schemas.microsoft.com/office/drawing/2014/main" id="{67889554-4F08-4BCC-A76B-18FB5F2766B3}"/>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9" name="弦 8">
            <a:extLst>
              <a:ext uri="{FF2B5EF4-FFF2-40B4-BE49-F238E27FC236}">
                <a16:creationId xmlns:a16="http://schemas.microsoft.com/office/drawing/2014/main" id="{F11AA314-EB24-44EB-A852-674DA52458DB}"/>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B1D6D61-20B2-4D37-BE12-D11D0A62A47D}"/>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29</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ja-JP" altLang="en-US" sz="4000" dirty="0">
                <a:solidFill>
                  <a:srgbClr val="011893"/>
                </a:solidFill>
              </a:rPr>
              <a:t>演習：</a:t>
            </a:r>
            <a:r>
              <a:rPr lang="en-US" altLang="ja-JP" sz="4000" dirty="0">
                <a:solidFill>
                  <a:srgbClr val="011893"/>
                </a:solidFill>
              </a:rPr>
              <a:t>GitHub</a:t>
            </a:r>
            <a:r>
              <a:rPr lang="ja-JP" altLang="en-US" sz="4000" dirty="0">
                <a:solidFill>
                  <a:srgbClr val="011893"/>
                </a:solidFill>
              </a:rPr>
              <a:t>の操作</a:t>
            </a:r>
            <a:r>
              <a:rPr lang="en-US" altLang="ja-JP" sz="4000" dirty="0">
                <a:solidFill>
                  <a:srgbClr val="011893"/>
                </a:solidFill>
              </a:rPr>
              <a:t>(</a:t>
            </a:r>
            <a:r>
              <a:rPr lang="ja-JP" altLang="en-US" sz="4000" dirty="0">
                <a:solidFill>
                  <a:srgbClr val="011893"/>
                </a:solidFill>
              </a:rPr>
              <a:t>基本編</a:t>
            </a:r>
            <a:r>
              <a:rPr lang="en-US" altLang="ja-JP" sz="4000" dirty="0">
                <a:solidFill>
                  <a:srgbClr val="011893"/>
                </a:solidFill>
              </a:rPr>
              <a:t>)</a:t>
            </a: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A3ADEA-3EB2-43E0-BB43-5C6224A0AE27}"/>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pic>
        <p:nvPicPr>
          <p:cNvPr id="3" name="Picture 2" descr="フォルダのイラスト">
            <a:extLst>
              <a:ext uri="{FF2B5EF4-FFF2-40B4-BE49-F238E27FC236}">
                <a16:creationId xmlns:a16="http://schemas.microsoft.com/office/drawing/2014/main" id="{18CA8FFD-D2E2-4351-BAD4-A8E2399A64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42088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08A045B1-E9C4-4900-9429-FEF8CA9828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50100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B46941D-45B2-4635-AAA2-1D320DEFCE61}"/>
              </a:ext>
            </a:extLst>
          </p:cNvPr>
          <p:cNvSpPr txBox="1"/>
          <p:nvPr/>
        </p:nvSpPr>
        <p:spPr>
          <a:xfrm>
            <a:off x="1299845" y="3645024"/>
            <a:ext cx="607859" cy="369332"/>
          </a:xfrm>
          <a:prstGeom prst="rect">
            <a:avLst/>
          </a:prstGeom>
          <a:noFill/>
        </p:spPr>
        <p:txBody>
          <a:bodyPr wrap="none" rtlCol="0">
            <a:spAutoFit/>
          </a:bodyPr>
          <a:lstStyle/>
          <a:p>
            <a:r>
              <a:rPr kumimoji="1" lang="en-US" altLang="ja-JP" dirty="0"/>
              <a:t>.</a:t>
            </a:r>
            <a:r>
              <a:rPr kumimoji="1" lang="en-US" altLang="ja-JP" dirty="0" err="1"/>
              <a:t>ssh</a:t>
            </a:r>
            <a:endParaRPr kumimoji="1" lang="ja-JP" altLang="en-US" dirty="0"/>
          </a:p>
        </p:txBody>
      </p:sp>
      <p:pic>
        <p:nvPicPr>
          <p:cNvPr id="6" name="Picture 2" descr="家のイラスト7">
            <a:extLst>
              <a:ext uri="{FF2B5EF4-FFF2-40B4-BE49-F238E27FC236}">
                <a16:creationId xmlns:a16="http://schemas.microsoft.com/office/drawing/2014/main" id="{0DA3CBBE-3BB9-432E-A279-5763B1DA63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4CF51FFE-1BDA-4929-A659-56A011D6BA3A}"/>
              </a:ext>
            </a:extLst>
          </p:cNvPr>
          <p:cNvCxnSpPr>
            <a:cxnSpLocks/>
            <a:stCxn id="3" idx="2"/>
            <a:endCxn id="4" idx="0"/>
          </p:cNvCxnSpPr>
          <p:nvPr/>
        </p:nvCxnSpPr>
        <p:spPr>
          <a:xfrm>
            <a:off x="1610671" y="3008878"/>
            <a:ext cx="0" cy="49213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鍵のイラスト">
            <a:extLst>
              <a:ext uri="{FF2B5EF4-FFF2-40B4-BE49-F238E27FC236}">
                <a16:creationId xmlns:a16="http://schemas.microsoft.com/office/drawing/2014/main" id="{40ED9532-3728-49F4-A612-10C18B40B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460" y="4566046"/>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家の鍵のイラスト（ディスクシリンダー）">
            <a:extLst>
              <a:ext uri="{FF2B5EF4-FFF2-40B4-BE49-F238E27FC236}">
                <a16:creationId xmlns:a16="http://schemas.microsoft.com/office/drawing/2014/main" id="{F39EEA51-60DF-4E67-BB03-4775B5276A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824" y="4653136"/>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C96A612F-457A-48ED-A8D3-73050C52F762}"/>
              </a:ext>
            </a:extLst>
          </p:cNvPr>
          <p:cNvSpPr txBox="1"/>
          <p:nvPr/>
        </p:nvSpPr>
        <p:spPr>
          <a:xfrm>
            <a:off x="1115616" y="5373216"/>
            <a:ext cx="944489" cy="369332"/>
          </a:xfrm>
          <a:prstGeom prst="rect">
            <a:avLst/>
          </a:prstGeom>
          <a:noFill/>
        </p:spPr>
        <p:txBody>
          <a:bodyPr wrap="none" rtlCol="0">
            <a:spAutoFit/>
          </a:bodyPr>
          <a:lstStyle/>
          <a:p>
            <a:r>
              <a:rPr kumimoji="1" lang="en-US" altLang="ja-JP" dirty="0" err="1">
                <a:latin typeface="Consolas" panose="020B0609020204030204" pitchFamily="49" charset="0"/>
              </a:rPr>
              <a:t>id_rsa</a:t>
            </a:r>
            <a:endParaRPr kumimoji="1" lang="ja-JP" altLang="en-US" dirty="0">
              <a:latin typeface="Consolas" panose="020B0609020204030204" pitchFamily="49" charset="0"/>
            </a:endParaRPr>
          </a:p>
        </p:txBody>
      </p:sp>
      <p:sp>
        <p:nvSpPr>
          <p:cNvPr id="16" name="テキスト ボックス 15">
            <a:extLst>
              <a:ext uri="{FF2B5EF4-FFF2-40B4-BE49-F238E27FC236}">
                <a16:creationId xmlns:a16="http://schemas.microsoft.com/office/drawing/2014/main" id="{01C3F82A-6F55-4362-930C-E40B796F2226}"/>
              </a:ext>
            </a:extLst>
          </p:cNvPr>
          <p:cNvSpPr txBox="1"/>
          <p:nvPr/>
        </p:nvSpPr>
        <p:spPr>
          <a:xfrm>
            <a:off x="2627784" y="5373216"/>
            <a:ext cx="1451038" cy="369332"/>
          </a:xfrm>
          <a:prstGeom prst="rect">
            <a:avLst/>
          </a:prstGeom>
          <a:noFill/>
        </p:spPr>
        <p:txBody>
          <a:bodyPr wrap="none" rtlCol="0">
            <a:spAutoFit/>
          </a:bodyPr>
          <a:lstStyle/>
          <a:p>
            <a:r>
              <a:rPr kumimoji="1" lang="en-US" altLang="ja-JP" dirty="0">
                <a:latin typeface="Consolas" panose="020B0609020204030204" pitchFamily="49" charset="0"/>
              </a:rPr>
              <a:t>id_rsa.pub</a:t>
            </a:r>
            <a:endParaRPr kumimoji="1" lang="ja-JP" altLang="en-US" dirty="0">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936384F9-2105-4D5D-A6F6-02E1CB1E0E0C}"/>
              </a:ext>
            </a:extLst>
          </p:cNvPr>
          <p:cNvCxnSpPr>
            <a:stCxn id="4" idx="2"/>
            <a:endCxn id="13" idx="0"/>
          </p:cNvCxnSpPr>
          <p:nvPr/>
        </p:nvCxnSpPr>
        <p:spPr>
          <a:xfrm>
            <a:off x="1610671" y="4088998"/>
            <a:ext cx="4410" cy="47704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AA0F8D4E-EA60-46C3-BA24-54B95D4D7D60}"/>
              </a:ext>
            </a:extLst>
          </p:cNvPr>
          <p:cNvCxnSpPr>
            <a:stCxn id="4" idx="2"/>
            <a:endCxn id="14" idx="0"/>
          </p:cNvCxnSpPr>
          <p:nvPr/>
        </p:nvCxnSpPr>
        <p:spPr>
          <a:xfrm rot="16200000" flipH="1">
            <a:off x="2197198" y="3502470"/>
            <a:ext cx="564138" cy="1737193"/>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8CB605A-531A-4C79-BF14-25A4FA6FDC0B}"/>
              </a:ext>
            </a:extLst>
          </p:cNvPr>
          <p:cNvSpPr txBox="1"/>
          <p:nvPr/>
        </p:nvSpPr>
        <p:spPr>
          <a:xfrm>
            <a:off x="683568" y="1268760"/>
            <a:ext cx="7322838" cy="707886"/>
          </a:xfrm>
          <a:prstGeom prst="rect">
            <a:avLst/>
          </a:prstGeom>
          <a:noFill/>
        </p:spPr>
        <p:txBody>
          <a:bodyPr wrap="none" rtlCol="0">
            <a:spAutoFit/>
          </a:bodyPr>
          <a:lstStyle/>
          <a:p>
            <a:r>
              <a:rPr lang="ja-JP" altLang="en-US" sz="2000" dirty="0"/>
              <a:t>ホームディレクトリ直下に</a:t>
            </a:r>
            <a:r>
              <a:rPr lang="en-US" altLang="ja-JP" sz="2000" dirty="0"/>
              <a:t>.</a:t>
            </a:r>
            <a:r>
              <a:rPr lang="en-US" altLang="ja-JP" sz="2000" dirty="0" err="1"/>
              <a:t>ssh</a:t>
            </a:r>
            <a:r>
              <a:rPr lang="ja-JP" altLang="en-US" sz="2000" dirty="0"/>
              <a:t>というディレクトリが作られ、</a:t>
            </a:r>
            <a:endParaRPr lang="en-US" altLang="ja-JP" sz="2000" dirty="0"/>
          </a:p>
          <a:p>
            <a:r>
              <a:rPr kumimoji="1" lang="ja-JP" altLang="en-US" sz="2000" dirty="0"/>
              <a:t>その下に秘密鍵</a:t>
            </a:r>
            <a:r>
              <a:rPr kumimoji="1" lang="en-US" altLang="ja-JP" sz="2000" dirty="0"/>
              <a:t>(</a:t>
            </a:r>
            <a:r>
              <a:rPr kumimoji="1" lang="en-US" altLang="ja-JP" sz="2000" dirty="0" err="1"/>
              <a:t>id_rsa</a:t>
            </a:r>
            <a:r>
              <a:rPr kumimoji="1" lang="en-US" altLang="ja-JP" sz="2000" dirty="0"/>
              <a:t>)</a:t>
            </a:r>
            <a:r>
              <a:rPr kumimoji="1" lang="ja-JP" altLang="en-US" sz="2000" dirty="0"/>
              <a:t>と公開鍵</a:t>
            </a:r>
            <a:r>
              <a:rPr kumimoji="1" lang="en-US" altLang="ja-JP" sz="2000" dirty="0"/>
              <a:t>(id_rsa.pub)</a:t>
            </a:r>
            <a:r>
              <a:rPr kumimoji="1" lang="ja-JP" altLang="en-US" sz="2000" dirty="0"/>
              <a:t>が作られる</a:t>
            </a:r>
          </a:p>
        </p:txBody>
      </p:sp>
      <p:sp>
        <p:nvSpPr>
          <p:cNvPr id="22" name="テキスト ボックス 21">
            <a:extLst>
              <a:ext uri="{FF2B5EF4-FFF2-40B4-BE49-F238E27FC236}">
                <a16:creationId xmlns:a16="http://schemas.microsoft.com/office/drawing/2014/main" id="{114A2852-8256-426E-9F6A-2B32878C7A5E}"/>
              </a:ext>
            </a:extLst>
          </p:cNvPr>
          <p:cNvSpPr txBox="1"/>
          <p:nvPr/>
        </p:nvSpPr>
        <p:spPr>
          <a:xfrm>
            <a:off x="1115616" y="5733256"/>
            <a:ext cx="877163" cy="369332"/>
          </a:xfrm>
          <a:prstGeom prst="rect">
            <a:avLst/>
          </a:prstGeom>
          <a:noFill/>
        </p:spPr>
        <p:txBody>
          <a:bodyPr wrap="none" rtlCol="0">
            <a:spAutoFit/>
          </a:bodyPr>
          <a:lstStyle/>
          <a:p>
            <a:r>
              <a:rPr lang="ja-JP" altLang="en-US" dirty="0"/>
              <a:t>秘密鍵</a:t>
            </a:r>
            <a:endParaRPr kumimoji="1" lang="ja-JP" altLang="en-US" dirty="0"/>
          </a:p>
        </p:txBody>
      </p:sp>
      <p:sp>
        <p:nvSpPr>
          <p:cNvPr id="23" name="テキスト ボックス 22">
            <a:extLst>
              <a:ext uri="{FF2B5EF4-FFF2-40B4-BE49-F238E27FC236}">
                <a16:creationId xmlns:a16="http://schemas.microsoft.com/office/drawing/2014/main" id="{648D2DC1-D701-4BBF-A69F-00D16625A700}"/>
              </a:ext>
            </a:extLst>
          </p:cNvPr>
          <p:cNvSpPr txBox="1"/>
          <p:nvPr/>
        </p:nvSpPr>
        <p:spPr>
          <a:xfrm>
            <a:off x="2915816" y="5733256"/>
            <a:ext cx="877163" cy="369332"/>
          </a:xfrm>
          <a:prstGeom prst="rect">
            <a:avLst/>
          </a:prstGeom>
          <a:noFill/>
        </p:spPr>
        <p:txBody>
          <a:bodyPr wrap="none" rtlCol="0">
            <a:spAutoFit/>
          </a:bodyPr>
          <a:lstStyle/>
          <a:p>
            <a:r>
              <a:rPr lang="ja-JP" altLang="en-US" dirty="0"/>
              <a:t>公開鍵</a:t>
            </a:r>
            <a:endParaRPr kumimoji="1" lang="ja-JP" altLang="en-US" dirty="0"/>
          </a:p>
        </p:txBody>
      </p:sp>
    </p:spTree>
    <p:extLst>
      <p:ext uri="{BB962C8B-B14F-4D97-AF65-F5344CB8AC3E}">
        <p14:creationId xmlns:p14="http://schemas.microsoft.com/office/powerpoint/2010/main" val="338209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E27F8151-2702-43C1-ADA6-87D8435F6E80}"/>
              </a:ext>
            </a:extLst>
          </p:cNvPr>
          <p:cNvPicPr>
            <a:picLocks noChangeAspect="1"/>
          </p:cNvPicPr>
          <p:nvPr/>
        </p:nvPicPr>
        <p:blipFill>
          <a:blip r:embed="rId2"/>
          <a:stretch>
            <a:fillRect/>
          </a:stretch>
        </p:blipFill>
        <p:spPr>
          <a:xfrm>
            <a:off x="251520" y="1268760"/>
            <a:ext cx="8748464" cy="3877246"/>
          </a:xfrm>
          <a:prstGeom prst="rect">
            <a:avLst/>
          </a:prstGeom>
        </p:spPr>
      </p:pic>
      <p:sp>
        <p:nvSpPr>
          <p:cNvPr id="2" name="テキスト プレースホルダー 1">
            <a:extLst>
              <a:ext uri="{FF2B5EF4-FFF2-40B4-BE49-F238E27FC236}">
                <a16:creationId xmlns:a16="http://schemas.microsoft.com/office/drawing/2014/main" id="{48A96C94-9885-486D-AB19-D08CA3CA24B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5" name="四角形: 角を丸くする 4">
            <a:extLst>
              <a:ext uri="{FF2B5EF4-FFF2-40B4-BE49-F238E27FC236}">
                <a16:creationId xmlns:a16="http://schemas.microsoft.com/office/drawing/2014/main" id="{33514587-7C96-4BB5-AA1C-4DA98B53D7A1}"/>
              </a:ext>
            </a:extLst>
          </p:cNvPr>
          <p:cNvSpPr/>
          <p:nvPr/>
        </p:nvSpPr>
        <p:spPr>
          <a:xfrm>
            <a:off x="7452320" y="4509120"/>
            <a:ext cx="12961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2026228-497F-4402-9EE3-CDEE066834FC}"/>
              </a:ext>
            </a:extLst>
          </p:cNvPr>
          <p:cNvSpPr txBox="1"/>
          <p:nvPr/>
        </p:nvSpPr>
        <p:spPr>
          <a:xfrm>
            <a:off x="2699792" y="5301208"/>
            <a:ext cx="1338828" cy="369332"/>
          </a:xfrm>
          <a:prstGeom prst="rect">
            <a:avLst/>
          </a:prstGeom>
          <a:noFill/>
        </p:spPr>
        <p:txBody>
          <a:bodyPr wrap="none" rtlCol="0">
            <a:spAutoFit/>
          </a:bodyPr>
          <a:lstStyle/>
          <a:p>
            <a:r>
              <a:rPr kumimoji="1" lang="ja-JP" altLang="en-US" dirty="0"/>
              <a:t>これを選ぶ</a:t>
            </a:r>
          </a:p>
        </p:txBody>
      </p:sp>
      <p:cxnSp>
        <p:nvCxnSpPr>
          <p:cNvPr id="16" name="コネクタ: カギ線 15">
            <a:extLst>
              <a:ext uri="{FF2B5EF4-FFF2-40B4-BE49-F238E27FC236}">
                <a16:creationId xmlns:a16="http://schemas.microsoft.com/office/drawing/2014/main" id="{C92C8012-1FF2-4B0F-AFC7-95840E3798FF}"/>
              </a:ext>
            </a:extLst>
          </p:cNvPr>
          <p:cNvCxnSpPr>
            <a:stCxn id="6" idx="3"/>
            <a:endCxn id="5" idx="2"/>
          </p:cNvCxnSpPr>
          <p:nvPr/>
        </p:nvCxnSpPr>
        <p:spPr>
          <a:xfrm flipV="1">
            <a:off x="4038620" y="4869160"/>
            <a:ext cx="4061772" cy="61671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14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276A4E-291A-4E45-8822-572CDA2B2855}"/>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6" name="図 5">
            <a:extLst>
              <a:ext uri="{FF2B5EF4-FFF2-40B4-BE49-F238E27FC236}">
                <a16:creationId xmlns:a16="http://schemas.microsoft.com/office/drawing/2014/main" id="{E71BC69D-7AB0-4FF0-9D61-0A25334C16B8}"/>
              </a:ext>
            </a:extLst>
          </p:cNvPr>
          <p:cNvPicPr>
            <a:picLocks noChangeAspect="1"/>
          </p:cNvPicPr>
          <p:nvPr/>
        </p:nvPicPr>
        <p:blipFill>
          <a:blip r:embed="rId2"/>
          <a:stretch>
            <a:fillRect/>
          </a:stretch>
        </p:blipFill>
        <p:spPr>
          <a:xfrm>
            <a:off x="395536" y="1052736"/>
            <a:ext cx="7704856" cy="4902452"/>
          </a:xfrm>
          <a:prstGeom prst="rect">
            <a:avLst/>
          </a:prstGeom>
        </p:spPr>
      </p:pic>
      <p:sp>
        <p:nvSpPr>
          <p:cNvPr id="7" name="四角形: 角を丸くする 6">
            <a:extLst>
              <a:ext uri="{FF2B5EF4-FFF2-40B4-BE49-F238E27FC236}">
                <a16:creationId xmlns:a16="http://schemas.microsoft.com/office/drawing/2014/main" id="{3C52DF84-7ABC-4C47-B710-D1442EF77A44}"/>
              </a:ext>
            </a:extLst>
          </p:cNvPr>
          <p:cNvSpPr/>
          <p:nvPr/>
        </p:nvSpPr>
        <p:spPr>
          <a:xfrm>
            <a:off x="899592" y="5301208"/>
            <a:ext cx="1296144"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9D5E74F-12F3-43DF-81BB-25A873C49EF1}"/>
              </a:ext>
            </a:extLst>
          </p:cNvPr>
          <p:cNvSpPr txBox="1"/>
          <p:nvPr/>
        </p:nvSpPr>
        <p:spPr>
          <a:xfrm>
            <a:off x="3203848" y="6165304"/>
            <a:ext cx="1338828" cy="369332"/>
          </a:xfrm>
          <a:prstGeom prst="rect">
            <a:avLst/>
          </a:prstGeom>
          <a:noFill/>
        </p:spPr>
        <p:txBody>
          <a:bodyPr wrap="none" rtlCol="0">
            <a:spAutoFit/>
          </a:bodyPr>
          <a:lstStyle/>
          <a:p>
            <a:r>
              <a:rPr kumimoji="1" lang="ja-JP" altLang="en-US" dirty="0"/>
              <a:t>これを選ぶ</a:t>
            </a:r>
          </a:p>
        </p:txBody>
      </p:sp>
      <p:cxnSp>
        <p:nvCxnSpPr>
          <p:cNvPr id="10" name="コネクタ: カギ線 9">
            <a:extLst>
              <a:ext uri="{FF2B5EF4-FFF2-40B4-BE49-F238E27FC236}">
                <a16:creationId xmlns:a16="http://schemas.microsoft.com/office/drawing/2014/main" id="{DED88414-2712-4C2C-AD6B-5432591D42B1}"/>
              </a:ext>
            </a:extLst>
          </p:cNvPr>
          <p:cNvCxnSpPr>
            <a:stCxn id="8" idx="1"/>
            <a:endCxn id="7" idx="2"/>
          </p:cNvCxnSpPr>
          <p:nvPr/>
        </p:nvCxnSpPr>
        <p:spPr>
          <a:xfrm rot="10800000">
            <a:off x="1547664" y="5589240"/>
            <a:ext cx="1656184" cy="76073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07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3DF536-2B9F-4806-B972-26198EF09BAA}"/>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4" name="図 3">
            <a:extLst>
              <a:ext uri="{FF2B5EF4-FFF2-40B4-BE49-F238E27FC236}">
                <a16:creationId xmlns:a16="http://schemas.microsoft.com/office/drawing/2014/main" id="{D7FAEB9C-78C9-472E-B2C4-3BDA5733A0ED}"/>
              </a:ext>
            </a:extLst>
          </p:cNvPr>
          <p:cNvPicPr>
            <a:picLocks noChangeAspect="1"/>
          </p:cNvPicPr>
          <p:nvPr/>
        </p:nvPicPr>
        <p:blipFill>
          <a:blip r:embed="rId2"/>
          <a:stretch>
            <a:fillRect/>
          </a:stretch>
        </p:blipFill>
        <p:spPr>
          <a:xfrm>
            <a:off x="179512" y="1556792"/>
            <a:ext cx="8784976" cy="4669629"/>
          </a:xfrm>
          <a:prstGeom prst="rect">
            <a:avLst/>
          </a:prstGeom>
        </p:spPr>
      </p:pic>
      <p:sp>
        <p:nvSpPr>
          <p:cNvPr id="5" name="四角形: 角を丸くする 4">
            <a:extLst>
              <a:ext uri="{FF2B5EF4-FFF2-40B4-BE49-F238E27FC236}">
                <a16:creationId xmlns:a16="http://schemas.microsoft.com/office/drawing/2014/main" id="{616F5CD1-2975-41FE-914A-863EDAEB0643}"/>
              </a:ext>
            </a:extLst>
          </p:cNvPr>
          <p:cNvSpPr/>
          <p:nvPr/>
        </p:nvSpPr>
        <p:spPr>
          <a:xfrm>
            <a:off x="7236296" y="2636912"/>
            <a:ext cx="12961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2443F21-71B9-44E3-AB75-80BC347F6AF1}"/>
              </a:ext>
            </a:extLst>
          </p:cNvPr>
          <p:cNvSpPr txBox="1"/>
          <p:nvPr/>
        </p:nvSpPr>
        <p:spPr>
          <a:xfrm>
            <a:off x="7020272" y="1052736"/>
            <a:ext cx="1338828" cy="369332"/>
          </a:xfrm>
          <a:prstGeom prst="rect">
            <a:avLst/>
          </a:prstGeom>
          <a:noFill/>
        </p:spPr>
        <p:txBody>
          <a:bodyPr wrap="none" rtlCol="0">
            <a:spAutoFit/>
          </a:bodyPr>
          <a:lstStyle/>
          <a:p>
            <a:r>
              <a:rPr kumimoji="1" lang="ja-JP" altLang="en-US" dirty="0"/>
              <a:t>これを選ぶ</a:t>
            </a:r>
          </a:p>
        </p:txBody>
      </p:sp>
      <p:cxnSp>
        <p:nvCxnSpPr>
          <p:cNvPr id="7" name="コネクタ: カギ線 6">
            <a:extLst>
              <a:ext uri="{FF2B5EF4-FFF2-40B4-BE49-F238E27FC236}">
                <a16:creationId xmlns:a16="http://schemas.microsoft.com/office/drawing/2014/main" id="{F9590194-5B43-4CCD-9A60-6DE5041D05A7}"/>
              </a:ext>
            </a:extLst>
          </p:cNvPr>
          <p:cNvCxnSpPr>
            <a:cxnSpLocks/>
            <a:stCxn id="6" idx="1"/>
            <a:endCxn id="5" idx="1"/>
          </p:cNvCxnSpPr>
          <p:nvPr/>
        </p:nvCxnSpPr>
        <p:spPr>
          <a:xfrm rot="10800000" flipH="1" flipV="1">
            <a:off x="7020272" y="1237402"/>
            <a:ext cx="216024" cy="1579530"/>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26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A97173-A05D-44D9-9FFC-B29489638809}"/>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4" name="図 3">
            <a:extLst>
              <a:ext uri="{FF2B5EF4-FFF2-40B4-BE49-F238E27FC236}">
                <a16:creationId xmlns:a16="http://schemas.microsoft.com/office/drawing/2014/main" id="{63E16A10-31D5-4100-B779-9FD6DF6FAA2E}"/>
              </a:ext>
            </a:extLst>
          </p:cNvPr>
          <p:cNvPicPr>
            <a:picLocks noChangeAspect="1"/>
          </p:cNvPicPr>
          <p:nvPr/>
        </p:nvPicPr>
        <p:blipFill>
          <a:blip r:embed="rId2"/>
          <a:stretch>
            <a:fillRect/>
          </a:stretch>
        </p:blipFill>
        <p:spPr>
          <a:xfrm>
            <a:off x="611560" y="1412776"/>
            <a:ext cx="6912768" cy="3395633"/>
          </a:xfrm>
          <a:prstGeom prst="rect">
            <a:avLst/>
          </a:prstGeom>
        </p:spPr>
      </p:pic>
      <p:sp>
        <p:nvSpPr>
          <p:cNvPr id="5" name="四角形: 角を丸くする 4">
            <a:extLst>
              <a:ext uri="{FF2B5EF4-FFF2-40B4-BE49-F238E27FC236}">
                <a16:creationId xmlns:a16="http://schemas.microsoft.com/office/drawing/2014/main" id="{3A424B4B-B4EC-46DC-B9AA-CF8E4F8D8E18}"/>
              </a:ext>
            </a:extLst>
          </p:cNvPr>
          <p:cNvSpPr/>
          <p:nvPr/>
        </p:nvSpPr>
        <p:spPr>
          <a:xfrm>
            <a:off x="2339752" y="2492896"/>
            <a:ext cx="295232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17763180-E014-4ADE-BCDE-09E5214F6D1D}"/>
              </a:ext>
            </a:extLst>
          </p:cNvPr>
          <p:cNvSpPr/>
          <p:nvPr/>
        </p:nvSpPr>
        <p:spPr>
          <a:xfrm>
            <a:off x="2339752" y="2996952"/>
            <a:ext cx="4824536"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FB17A18-060B-4F72-A013-C0C9B3070EA3}"/>
              </a:ext>
            </a:extLst>
          </p:cNvPr>
          <p:cNvSpPr txBox="1"/>
          <p:nvPr/>
        </p:nvSpPr>
        <p:spPr>
          <a:xfrm>
            <a:off x="899592" y="980728"/>
            <a:ext cx="3762568" cy="369332"/>
          </a:xfrm>
          <a:prstGeom prst="rect">
            <a:avLst/>
          </a:prstGeom>
          <a:noFill/>
        </p:spPr>
        <p:txBody>
          <a:bodyPr wrap="none" rtlCol="0">
            <a:spAutoFit/>
          </a:bodyPr>
          <a:lstStyle/>
          <a:p>
            <a:r>
              <a:rPr lang="ja-JP" altLang="en-US" dirty="0"/>
              <a:t>なんでもよい</a:t>
            </a:r>
            <a:r>
              <a:rPr lang="en-US" altLang="ja-JP" dirty="0"/>
              <a:t>(</a:t>
            </a:r>
            <a:r>
              <a:rPr lang="ja-JP" altLang="en-US" dirty="0"/>
              <a:t>例えば「</a:t>
            </a:r>
            <a:r>
              <a:rPr lang="en-US" altLang="ja-JP" dirty="0"/>
              <a:t>Git Bash</a:t>
            </a:r>
            <a:r>
              <a:rPr lang="ja-JP" altLang="en-US" dirty="0"/>
              <a:t>」</a:t>
            </a:r>
            <a:r>
              <a:rPr lang="en-US" altLang="ja-JP" dirty="0"/>
              <a:t>)</a:t>
            </a:r>
            <a:endParaRPr kumimoji="1" lang="ja-JP" altLang="en-US" dirty="0"/>
          </a:p>
        </p:txBody>
      </p:sp>
      <p:cxnSp>
        <p:nvCxnSpPr>
          <p:cNvPr id="9" name="コネクタ: カギ線 8">
            <a:extLst>
              <a:ext uri="{FF2B5EF4-FFF2-40B4-BE49-F238E27FC236}">
                <a16:creationId xmlns:a16="http://schemas.microsoft.com/office/drawing/2014/main" id="{736C2536-BB04-4FE4-9326-05FA93077363}"/>
              </a:ext>
            </a:extLst>
          </p:cNvPr>
          <p:cNvCxnSpPr>
            <a:cxnSpLocks/>
            <a:stCxn id="7" idx="3"/>
            <a:endCxn id="5" idx="3"/>
          </p:cNvCxnSpPr>
          <p:nvPr/>
        </p:nvCxnSpPr>
        <p:spPr>
          <a:xfrm>
            <a:off x="4662160" y="1165394"/>
            <a:ext cx="629920" cy="1471518"/>
          </a:xfrm>
          <a:prstGeom prst="bentConnector3">
            <a:avLst>
              <a:gd name="adj1" fmla="val 13629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C08B880-C2A1-4CE4-BB02-AB3B72853982}"/>
              </a:ext>
            </a:extLst>
          </p:cNvPr>
          <p:cNvSpPr txBox="1"/>
          <p:nvPr/>
        </p:nvSpPr>
        <p:spPr>
          <a:xfrm>
            <a:off x="611560" y="4869160"/>
            <a:ext cx="2590774" cy="369332"/>
          </a:xfrm>
          <a:prstGeom prst="rect">
            <a:avLst/>
          </a:prstGeom>
          <a:noFill/>
          <a:ln>
            <a:solidFill>
              <a:schemeClr val="tx1"/>
            </a:solidFill>
          </a:ln>
        </p:spPr>
        <p:txBody>
          <a:bodyPr wrap="none" rtlCol="0">
            <a:spAutoFit/>
          </a:bodyPr>
          <a:lstStyle/>
          <a:p>
            <a:r>
              <a:rPr lang="en-US" altLang="ja-JP" dirty="0">
                <a:latin typeface="Consolas" panose="020B0609020204030204" pitchFamily="49" charset="0"/>
              </a:rPr>
              <a:t>cat .</a:t>
            </a:r>
            <a:r>
              <a:rPr lang="en-US" altLang="ja-JP" dirty="0" err="1">
                <a:latin typeface="Consolas" panose="020B0609020204030204" pitchFamily="49" charset="0"/>
              </a:rPr>
              <a:t>ssh</a:t>
            </a:r>
            <a:r>
              <a:rPr lang="en-US" altLang="ja-JP" dirty="0">
                <a:latin typeface="Consolas" panose="020B0609020204030204" pitchFamily="49" charset="0"/>
              </a:rPr>
              <a:t>/id_rsa.pub</a:t>
            </a:r>
            <a:endParaRPr kumimoji="1" lang="ja-JP" altLang="en-US" dirty="0">
              <a:latin typeface="Consolas" panose="020B0609020204030204" pitchFamily="49" charset="0"/>
            </a:endParaRPr>
          </a:p>
        </p:txBody>
      </p:sp>
      <p:sp>
        <p:nvSpPr>
          <p:cNvPr id="11" name="テキスト ボックス 10">
            <a:extLst>
              <a:ext uri="{FF2B5EF4-FFF2-40B4-BE49-F238E27FC236}">
                <a16:creationId xmlns:a16="http://schemas.microsoft.com/office/drawing/2014/main" id="{E9F4C11A-51CE-4512-BCC2-752AD524181E}"/>
              </a:ext>
            </a:extLst>
          </p:cNvPr>
          <p:cNvSpPr txBox="1"/>
          <p:nvPr/>
        </p:nvSpPr>
        <p:spPr>
          <a:xfrm>
            <a:off x="3275856" y="4869160"/>
            <a:ext cx="1338828" cy="369332"/>
          </a:xfrm>
          <a:prstGeom prst="rect">
            <a:avLst/>
          </a:prstGeom>
          <a:noFill/>
        </p:spPr>
        <p:txBody>
          <a:bodyPr wrap="none" rtlCol="0">
            <a:spAutoFit/>
          </a:bodyPr>
          <a:lstStyle/>
          <a:p>
            <a:r>
              <a:rPr kumimoji="1" lang="ja-JP" altLang="en-US" dirty="0"/>
              <a:t>の実行結果</a:t>
            </a:r>
          </a:p>
        </p:txBody>
      </p:sp>
      <p:cxnSp>
        <p:nvCxnSpPr>
          <p:cNvPr id="13" name="コネクタ: カギ線 12">
            <a:extLst>
              <a:ext uri="{FF2B5EF4-FFF2-40B4-BE49-F238E27FC236}">
                <a16:creationId xmlns:a16="http://schemas.microsoft.com/office/drawing/2014/main" id="{C08DDB1F-7C5E-43EB-8FBB-9A29D19BF57E}"/>
              </a:ext>
            </a:extLst>
          </p:cNvPr>
          <p:cNvCxnSpPr>
            <a:cxnSpLocks/>
            <a:stCxn id="11" idx="3"/>
            <a:endCxn id="6" idx="2"/>
          </p:cNvCxnSpPr>
          <p:nvPr/>
        </p:nvCxnSpPr>
        <p:spPr>
          <a:xfrm flipV="1">
            <a:off x="4614684" y="4293096"/>
            <a:ext cx="137336" cy="76073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4FA7239-DA43-46E6-9A0F-A9D10CAB3A14}"/>
              </a:ext>
            </a:extLst>
          </p:cNvPr>
          <p:cNvSpPr txBox="1"/>
          <p:nvPr/>
        </p:nvSpPr>
        <p:spPr>
          <a:xfrm>
            <a:off x="395536" y="5229200"/>
            <a:ext cx="6776214" cy="369332"/>
          </a:xfrm>
          <a:prstGeom prst="rect">
            <a:avLst/>
          </a:prstGeom>
          <a:noFill/>
        </p:spPr>
        <p:txBody>
          <a:bodyPr wrap="none" rtlCol="0">
            <a:spAutoFit/>
          </a:bodyPr>
          <a:lstStyle/>
          <a:p>
            <a:r>
              <a:rPr kumimoji="1" lang="ja-JP" altLang="en-US" dirty="0"/>
              <a:t>「</a:t>
            </a:r>
            <a:r>
              <a:rPr kumimoji="1" lang="en-US" altLang="ja-JP" dirty="0" err="1"/>
              <a:t>ssh-rsa</a:t>
            </a:r>
            <a:r>
              <a:rPr kumimoji="1" lang="ja-JP" altLang="en-US" dirty="0"/>
              <a:t>」で始まる文字列を改行が入らないようにコピペ</a:t>
            </a:r>
            <a:r>
              <a:rPr lang="ja-JP" altLang="en-US" dirty="0"/>
              <a:t>する</a:t>
            </a:r>
            <a:r>
              <a:rPr lang="en-US" altLang="ja-JP" dirty="0"/>
              <a:t> </a:t>
            </a:r>
            <a:endParaRPr kumimoji="1" lang="ja-JP" altLang="en-US" dirty="0"/>
          </a:p>
        </p:txBody>
      </p:sp>
      <p:sp>
        <p:nvSpPr>
          <p:cNvPr id="18" name="テキスト ボックス 17">
            <a:extLst>
              <a:ext uri="{FF2B5EF4-FFF2-40B4-BE49-F238E27FC236}">
                <a16:creationId xmlns:a16="http://schemas.microsoft.com/office/drawing/2014/main" id="{FBD8051F-C95E-43BC-94DE-1029907EE808}"/>
              </a:ext>
            </a:extLst>
          </p:cNvPr>
          <p:cNvSpPr txBox="1"/>
          <p:nvPr/>
        </p:nvSpPr>
        <p:spPr>
          <a:xfrm>
            <a:off x="467544" y="5589240"/>
            <a:ext cx="7604967" cy="646331"/>
          </a:xfrm>
          <a:prstGeom prst="rect">
            <a:avLst/>
          </a:prstGeom>
          <a:noFill/>
        </p:spPr>
        <p:txBody>
          <a:bodyPr wrap="none" rtlCol="0">
            <a:spAutoFit/>
          </a:bodyPr>
          <a:lstStyle/>
          <a:p>
            <a:r>
              <a:rPr kumimoji="1" lang="ja-JP" altLang="en-US" dirty="0">
                <a:solidFill>
                  <a:srgbClr val="FF0000"/>
                </a:solidFill>
              </a:rPr>
              <a:t>「</a:t>
            </a:r>
            <a:r>
              <a:rPr lang="en-US" altLang="ja-JP" sz="1800" dirty="0">
                <a:solidFill>
                  <a:srgbClr val="FF0000"/>
                </a:solidFill>
                <a:latin typeface="Lucida Console" panose="020B0609040504020204" pitchFamily="49" charset="0"/>
              </a:rPr>
              <a:t>-----BEGIN OPENSSH PRIVATE KEY-----</a:t>
            </a:r>
            <a:r>
              <a:rPr lang="ja-JP" altLang="en-US" sz="1800" dirty="0">
                <a:solidFill>
                  <a:srgbClr val="FF0000"/>
                </a:solidFill>
                <a:latin typeface="Lucida Console" panose="020B0609040504020204" pitchFamily="49" charset="0"/>
              </a:rPr>
              <a:t>」で始まるファイルは</a:t>
            </a:r>
            <a:endParaRPr lang="en-US" altLang="ja-JP" sz="1800" dirty="0">
              <a:solidFill>
                <a:srgbClr val="FF0000"/>
              </a:solidFill>
              <a:latin typeface="Lucida Console" panose="020B0609040504020204" pitchFamily="49" charset="0"/>
            </a:endParaRPr>
          </a:p>
          <a:p>
            <a:r>
              <a:rPr lang="ja-JP" altLang="en-US" sz="1800" dirty="0">
                <a:solidFill>
                  <a:srgbClr val="FF0000"/>
                </a:solidFill>
                <a:latin typeface="Lucida Console" panose="020B0609040504020204" pitchFamily="49" charset="0"/>
              </a:rPr>
              <a:t>秘密鍵なので</a:t>
            </a:r>
            <a:r>
              <a:rPr kumimoji="1" lang="ja-JP" altLang="en-US" dirty="0">
                <a:solidFill>
                  <a:srgbClr val="FF0000"/>
                </a:solidFill>
                <a:latin typeface="Lucida Console" panose="020B0609040504020204" pitchFamily="49" charset="0"/>
              </a:rPr>
              <a:t>間違えない事</a:t>
            </a:r>
            <a:endParaRPr kumimoji="1" lang="ja-JP" altLang="en-US" dirty="0">
              <a:solidFill>
                <a:srgbClr val="FF0000"/>
              </a:solidFill>
            </a:endParaRPr>
          </a:p>
        </p:txBody>
      </p:sp>
      <p:sp>
        <p:nvSpPr>
          <p:cNvPr id="26" name="四角形: 角を丸くする 25">
            <a:extLst>
              <a:ext uri="{FF2B5EF4-FFF2-40B4-BE49-F238E27FC236}">
                <a16:creationId xmlns:a16="http://schemas.microsoft.com/office/drawing/2014/main" id="{5169078B-63C0-460E-94B2-70B92BFF4BE0}"/>
              </a:ext>
            </a:extLst>
          </p:cNvPr>
          <p:cNvSpPr/>
          <p:nvPr/>
        </p:nvSpPr>
        <p:spPr>
          <a:xfrm>
            <a:off x="2339752" y="4365104"/>
            <a:ext cx="86409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5A76D1D9-6FB2-4115-8F33-64C2CD62ED9A}"/>
              </a:ext>
            </a:extLst>
          </p:cNvPr>
          <p:cNvSpPr txBox="1"/>
          <p:nvPr/>
        </p:nvSpPr>
        <p:spPr>
          <a:xfrm>
            <a:off x="467544" y="6309320"/>
            <a:ext cx="1368152" cy="369332"/>
          </a:xfrm>
          <a:prstGeom prst="rect">
            <a:avLst/>
          </a:prstGeom>
          <a:noFill/>
        </p:spPr>
        <p:txBody>
          <a:bodyPr wrap="square" rtlCol="0">
            <a:spAutoFit/>
          </a:bodyPr>
          <a:lstStyle/>
          <a:p>
            <a:r>
              <a:rPr kumimoji="1" lang="ja-JP" altLang="en-US" dirty="0"/>
              <a:t>最後にお</a:t>
            </a:r>
            <a:r>
              <a:rPr lang="ja-JP" altLang="en-US" dirty="0"/>
              <a:t>す</a:t>
            </a:r>
            <a:endParaRPr kumimoji="1" lang="ja-JP" altLang="en-US" dirty="0"/>
          </a:p>
        </p:txBody>
      </p:sp>
      <p:cxnSp>
        <p:nvCxnSpPr>
          <p:cNvPr id="29" name="コネクタ: カギ線 28">
            <a:extLst>
              <a:ext uri="{FF2B5EF4-FFF2-40B4-BE49-F238E27FC236}">
                <a16:creationId xmlns:a16="http://schemas.microsoft.com/office/drawing/2014/main" id="{B81B2854-7AA0-4DF6-A33E-0FC4EE163C41}"/>
              </a:ext>
            </a:extLst>
          </p:cNvPr>
          <p:cNvCxnSpPr>
            <a:cxnSpLocks/>
            <a:stCxn id="27" idx="1"/>
            <a:endCxn id="26" idx="1"/>
          </p:cNvCxnSpPr>
          <p:nvPr/>
        </p:nvCxnSpPr>
        <p:spPr>
          <a:xfrm rot="10800000" flipH="1">
            <a:off x="467544" y="4509120"/>
            <a:ext cx="1872208" cy="1984866"/>
          </a:xfrm>
          <a:prstGeom prst="bentConnector3">
            <a:avLst>
              <a:gd name="adj1" fmla="val -1221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33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7DBCE3-2846-46B4-874C-3908E46B8622}"/>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4</a:t>
            </a:r>
            <a:endParaRPr kumimoji="1" lang="ja-JP" altLang="en-US" dirty="0"/>
          </a:p>
        </p:txBody>
      </p:sp>
      <p:sp>
        <p:nvSpPr>
          <p:cNvPr id="3" name="テキスト ボックス 2">
            <a:extLst>
              <a:ext uri="{FF2B5EF4-FFF2-40B4-BE49-F238E27FC236}">
                <a16:creationId xmlns:a16="http://schemas.microsoft.com/office/drawing/2014/main" id="{C1640083-EBC4-46BA-9A89-33FC1DBF6C99}"/>
              </a:ext>
            </a:extLst>
          </p:cNvPr>
          <p:cNvSpPr txBox="1"/>
          <p:nvPr/>
        </p:nvSpPr>
        <p:spPr>
          <a:xfrm>
            <a:off x="323528" y="1124744"/>
            <a:ext cx="1620957" cy="523220"/>
          </a:xfrm>
          <a:prstGeom prst="rect">
            <a:avLst/>
          </a:prstGeom>
          <a:noFill/>
        </p:spPr>
        <p:txBody>
          <a:bodyPr wrap="none" rtlCol="0">
            <a:spAutoFit/>
          </a:bodyPr>
          <a:lstStyle/>
          <a:p>
            <a:r>
              <a:rPr kumimoji="1" lang="ja-JP" altLang="en-US" sz="2800" dirty="0"/>
              <a:t>鍵の確認</a:t>
            </a:r>
          </a:p>
        </p:txBody>
      </p:sp>
      <p:sp>
        <p:nvSpPr>
          <p:cNvPr id="4" name="テキスト ボックス 3">
            <a:extLst>
              <a:ext uri="{FF2B5EF4-FFF2-40B4-BE49-F238E27FC236}">
                <a16:creationId xmlns:a16="http://schemas.microsoft.com/office/drawing/2014/main" id="{C234B58E-F230-43F1-8431-CD3146F96169}"/>
              </a:ext>
            </a:extLst>
          </p:cNvPr>
          <p:cNvSpPr txBox="1"/>
          <p:nvPr/>
        </p:nvSpPr>
        <p:spPr>
          <a:xfrm>
            <a:off x="683568" y="1772816"/>
            <a:ext cx="3752950" cy="461665"/>
          </a:xfrm>
          <a:prstGeom prst="rect">
            <a:avLst/>
          </a:prstGeom>
          <a:noFill/>
          <a:ln>
            <a:solidFill>
              <a:schemeClr val="tx1"/>
            </a:solidFill>
          </a:ln>
        </p:spPr>
        <p:txBody>
          <a:bodyPr wrap="none" rtlCol="0">
            <a:spAutoFit/>
          </a:bodyPr>
          <a:lstStyle/>
          <a:p>
            <a:r>
              <a:rPr kumimoji="1" lang="de-DE" altLang="ja-JP" sz="2400" dirty="0">
                <a:latin typeface="Consolas" panose="020B0609020204030204" pitchFamily="49" charset="0"/>
              </a:rPr>
              <a:t>ssh -T git@github.com</a:t>
            </a:r>
            <a:endParaRPr kumimoji="1" lang="ja-JP" altLang="en-US" sz="2400" dirty="0">
              <a:latin typeface="Consolas" panose="020B0609020204030204" pitchFamily="49" charset="0"/>
            </a:endParaRPr>
          </a:p>
        </p:txBody>
      </p:sp>
      <p:sp>
        <p:nvSpPr>
          <p:cNvPr id="6" name="テキスト ボックス 5">
            <a:extLst>
              <a:ext uri="{FF2B5EF4-FFF2-40B4-BE49-F238E27FC236}">
                <a16:creationId xmlns:a16="http://schemas.microsoft.com/office/drawing/2014/main" id="{9FD35DBA-D6F3-4D5D-B31F-E5B1336908D2}"/>
              </a:ext>
            </a:extLst>
          </p:cNvPr>
          <p:cNvSpPr txBox="1"/>
          <p:nvPr/>
        </p:nvSpPr>
        <p:spPr>
          <a:xfrm>
            <a:off x="179512" y="2564904"/>
            <a:ext cx="7560840" cy="307777"/>
          </a:xfrm>
          <a:prstGeom prst="rect">
            <a:avLst/>
          </a:prstGeom>
          <a:noFill/>
          <a:ln>
            <a:solidFill>
              <a:schemeClr val="tx1"/>
            </a:solidFill>
          </a:ln>
        </p:spPr>
        <p:txBody>
          <a:bodyPr wrap="square">
            <a:spAutoFit/>
          </a:bodyPr>
          <a:lstStyle/>
          <a:p>
            <a:r>
              <a:rPr lang="en-US" altLang="ja-JP" sz="1400" dirty="0">
                <a:solidFill>
                  <a:prstClr val="black"/>
                </a:solidFill>
                <a:latin typeface="Lucida Console" panose="020B0609040504020204" pitchFamily="49" charset="0"/>
              </a:rPr>
              <a:t>Are you sure you want to continue connecting (yes/no/[fingerprint])?</a:t>
            </a:r>
            <a:endParaRPr lang="ja-JP" altLang="en-US" sz="1400" dirty="0"/>
          </a:p>
        </p:txBody>
      </p:sp>
      <p:sp>
        <p:nvSpPr>
          <p:cNvPr id="7" name="テキスト ボックス 6">
            <a:extLst>
              <a:ext uri="{FF2B5EF4-FFF2-40B4-BE49-F238E27FC236}">
                <a16:creationId xmlns:a16="http://schemas.microsoft.com/office/drawing/2014/main" id="{75EEEEB0-4945-4E17-81B9-BF413C198B14}"/>
              </a:ext>
            </a:extLst>
          </p:cNvPr>
          <p:cNvSpPr txBox="1"/>
          <p:nvPr/>
        </p:nvSpPr>
        <p:spPr>
          <a:xfrm>
            <a:off x="7812360" y="2492896"/>
            <a:ext cx="1236236" cy="369332"/>
          </a:xfrm>
          <a:prstGeom prst="rect">
            <a:avLst/>
          </a:prstGeom>
          <a:noFill/>
        </p:spPr>
        <p:txBody>
          <a:bodyPr wrap="none" rtlCol="0">
            <a:spAutoFit/>
          </a:bodyPr>
          <a:lstStyle/>
          <a:p>
            <a:r>
              <a:rPr kumimoji="1" lang="en-US" altLang="ja-JP"/>
              <a:t>yes</a:t>
            </a:r>
            <a:r>
              <a:rPr kumimoji="1" lang="ja-JP" altLang="en-US"/>
              <a:t>と入力</a:t>
            </a:r>
            <a:endParaRPr kumimoji="1" lang="ja-JP" altLang="en-US" dirty="0"/>
          </a:p>
        </p:txBody>
      </p:sp>
      <p:sp>
        <p:nvSpPr>
          <p:cNvPr id="9" name="テキスト ボックス 8">
            <a:extLst>
              <a:ext uri="{FF2B5EF4-FFF2-40B4-BE49-F238E27FC236}">
                <a16:creationId xmlns:a16="http://schemas.microsoft.com/office/drawing/2014/main" id="{1C13000C-B35F-4301-8D63-336694191F19}"/>
              </a:ext>
            </a:extLst>
          </p:cNvPr>
          <p:cNvSpPr txBox="1"/>
          <p:nvPr/>
        </p:nvSpPr>
        <p:spPr>
          <a:xfrm>
            <a:off x="179512" y="2924944"/>
            <a:ext cx="6336704" cy="369332"/>
          </a:xfrm>
          <a:prstGeom prst="rect">
            <a:avLst/>
          </a:prstGeom>
          <a:noFill/>
          <a:ln>
            <a:solidFill>
              <a:schemeClr val="tx1"/>
            </a:solidFill>
          </a:ln>
        </p:spPr>
        <p:txBody>
          <a:bodyPr wrap="square">
            <a:spAutoFit/>
          </a:bodyPr>
          <a:lstStyle/>
          <a:p>
            <a:r>
              <a:rPr lang="en-US" altLang="ja-JP" sz="1800" dirty="0">
                <a:solidFill>
                  <a:prstClr val="black"/>
                </a:solidFill>
                <a:latin typeface="Consolas" panose="020B0609020204030204" pitchFamily="49" charset="0"/>
              </a:rPr>
              <a:t>Enter passphrase for key ‘/path/to/.</a:t>
            </a:r>
            <a:r>
              <a:rPr lang="en-US" altLang="ja-JP" sz="1800" dirty="0" err="1">
                <a:solidFill>
                  <a:prstClr val="black"/>
                </a:solidFill>
                <a:latin typeface="Consolas" panose="020B0609020204030204" pitchFamily="49" charset="0"/>
              </a:rPr>
              <a:t>ssh</a:t>
            </a:r>
            <a:r>
              <a:rPr lang="en-US" altLang="ja-JP" sz="1800" dirty="0">
                <a:solidFill>
                  <a:prstClr val="black"/>
                </a:solidFill>
                <a:latin typeface="Consolas" panose="020B0609020204030204" pitchFamily="49" charset="0"/>
              </a:rPr>
              <a:t>/</a:t>
            </a:r>
            <a:r>
              <a:rPr lang="en-US" altLang="ja-JP" sz="1800" dirty="0" err="1">
                <a:solidFill>
                  <a:prstClr val="black"/>
                </a:solidFill>
                <a:latin typeface="Consolas" panose="020B0609020204030204" pitchFamily="49" charset="0"/>
              </a:rPr>
              <a:t>id_rsa</a:t>
            </a:r>
            <a:r>
              <a:rPr lang="en-US" altLang="ja-JP" sz="1800" dirty="0">
                <a:solidFill>
                  <a:prstClr val="black"/>
                </a:solidFill>
                <a:latin typeface="Consolas" panose="020B0609020204030204" pitchFamily="49" charset="0"/>
              </a:rPr>
              <a:t>':</a:t>
            </a:r>
            <a:endParaRPr lang="ja-JP" altLang="en-US" dirty="0">
              <a:latin typeface="Consolas" panose="020B0609020204030204" pitchFamily="49" charset="0"/>
            </a:endParaRPr>
          </a:p>
        </p:txBody>
      </p:sp>
      <p:sp>
        <p:nvSpPr>
          <p:cNvPr id="10" name="テキスト ボックス 9">
            <a:extLst>
              <a:ext uri="{FF2B5EF4-FFF2-40B4-BE49-F238E27FC236}">
                <a16:creationId xmlns:a16="http://schemas.microsoft.com/office/drawing/2014/main" id="{EE42D517-1AD8-44AD-AA7C-2A2B9D91D986}"/>
              </a:ext>
            </a:extLst>
          </p:cNvPr>
          <p:cNvSpPr txBox="1"/>
          <p:nvPr/>
        </p:nvSpPr>
        <p:spPr>
          <a:xfrm>
            <a:off x="6660232" y="2924944"/>
            <a:ext cx="2262158" cy="369332"/>
          </a:xfrm>
          <a:prstGeom prst="rect">
            <a:avLst/>
          </a:prstGeom>
          <a:noFill/>
        </p:spPr>
        <p:txBody>
          <a:bodyPr wrap="none" rtlCol="0">
            <a:spAutoFit/>
          </a:bodyPr>
          <a:lstStyle/>
          <a:p>
            <a:r>
              <a:rPr lang="ja-JP" altLang="en-US" dirty="0"/>
              <a:t>パスフレーズを入力</a:t>
            </a:r>
            <a:endParaRPr kumimoji="1" lang="ja-JP" altLang="en-US" dirty="0"/>
          </a:p>
        </p:txBody>
      </p:sp>
      <p:cxnSp>
        <p:nvCxnSpPr>
          <p:cNvPr id="12" name="直線コネクタ 11">
            <a:extLst>
              <a:ext uri="{FF2B5EF4-FFF2-40B4-BE49-F238E27FC236}">
                <a16:creationId xmlns:a16="http://schemas.microsoft.com/office/drawing/2014/main" id="{64229061-8CC2-46D4-8A3C-19A1D763CBB1}"/>
              </a:ext>
            </a:extLst>
          </p:cNvPr>
          <p:cNvCxnSpPr/>
          <p:nvPr/>
        </p:nvCxnSpPr>
        <p:spPr>
          <a:xfrm>
            <a:off x="3491880" y="3284984"/>
            <a:ext cx="115212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7D92277-4C43-4562-ACB4-56271F77E64D}"/>
              </a:ext>
            </a:extLst>
          </p:cNvPr>
          <p:cNvSpPr txBox="1"/>
          <p:nvPr/>
        </p:nvSpPr>
        <p:spPr>
          <a:xfrm>
            <a:off x="3059832" y="3356992"/>
            <a:ext cx="2723823" cy="369332"/>
          </a:xfrm>
          <a:prstGeom prst="rect">
            <a:avLst/>
          </a:prstGeom>
          <a:noFill/>
        </p:spPr>
        <p:txBody>
          <a:bodyPr wrap="none" rtlCol="0">
            <a:spAutoFit/>
          </a:bodyPr>
          <a:lstStyle/>
          <a:p>
            <a:r>
              <a:rPr kumimoji="1" lang="ja-JP" altLang="en-US" dirty="0"/>
              <a:t>ここは人によって異なる</a:t>
            </a:r>
          </a:p>
        </p:txBody>
      </p:sp>
      <p:sp>
        <p:nvSpPr>
          <p:cNvPr id="15" name="テキスト ボックス 14">
            <a:extLst>
              <a:ext uri="{FF2B5EF4-FFF2-40B4-BE49-F238E27FC236}">
                <a16:creationId xmlns:a16="http://schemas.microsoft.com/office/drawing/2014/main" id="{36AA3808-84C6-4E2C-9F47-365AB96ED1DC}"/>
              </a:ext>
            </a:extLst>
          </p:cNvPr>
          <p:cNvSpPr txBox="1"/>
          <p:nvPr/>
        </p:nvSpPr>
        <p:spPr>
          <a:xfrm>
            <a:off x="179512" y="4077072"/>
            <a:ext cx="8136904" cy="646331"/>
          </a:xfrm>
          <a:prstGeom prst="rect">
            <a:avLst/>
          </a:prstGeom>
          <a:noFill/>
          <a:ln>
            <a:solidFill>
              <a:schemeClr val="tx1"/>
            </a:solidFill>
          </a:ln>
        </p:spPr>
        <p:txBody>
          <a:bodyPr wrap="square">
            <a:spAutoFit/>
          </a:bodyPr>
          <a:lstStyle/>
          <a:p>
            <a:r>
              <a:rPr lang="en-US" altLang="ja-JP" sz="1800" dirty="0">
                <a:solidFill>
                  <a:prstClr val="black"/>
                </a:solidFill>
                <a:latin typeface="Lucida Console" panose="020B0609040504020204" pitchFamily="49" charset="0"/>
              </a:rPr>
              <a:t>Hi (GitHub</a:t>
            </a:r>
            <a:r>
              <a:rPr lang="ja-JP" altLang="en-US" dirty="0">
                <a:solidFill>
                  <a:prstClr val="black"/>
                </a:solidFill>
                <a:latin typeface="Lucida Console" panose="020B0609040504020204" pitchFamily="49" charset="0"/>
              </a:rPr>
              <a:t>アカウント名</a:t>
            </a:r>
            <a:r>
              <a:rPr lang="en-US" altLang="ja-JP" dirty="0">
                <a:solidFill>
                  <a:prstClr val="black"/>
                </a:solidFill>
                <a:latin typeface="Lucida Console" panose="020B0609040504020204" pitchFamily="49" charset="0"/>
              </a:rPr>
              <a:t>)</a:t>
            </a:r>
            <a:r>
              <a:rPr lang="en-US" altLang="ja-JP" sz="1800" dirty="0">
                <a:solidFill>
                  <a:prstClr val="black"/>
                </a:solidFill>
                <a:latin typeface="Lucida Console" panose="020B0609040504020204" pitchFamily="49" charset="0"/>
              </a:rPr>
              <a:t>! You've successfully authenticated, but GitHub does not provide shell access.</a:t>
            </a:r>
            <a:endParaRPr lang="ja-JP" altLang="en-US" dirty="0"/>
          </a:p>
        </p:txBody>
      </p:sp>
      <p:sp>
        <p:nvSpPr>
          <p:cNvPr id="16" name="テキスト ボックス 15">
            <a:extLst>
              <a:ext uri="{FF2B5EF4-FFF2-40B4-BE49-F238E27FC236}">
                <a16:creationId xmlns:a16="http://schemas.microsoft.com/office/drawing/2014/main" id="{6273F6E3-8325-4690-ACB7-FD7DD424A6AC}"/>
              </a:ext>
            </a:extLst>
          </p:cNvPr>
          <p:cNvSpPr txBox="1"/>
          <p:nvPr/>
        </p:nvSpPr>
        <p:spPr>
          <a:xfrm>
            <a:off x="107504" y="3717032"/>
            <a:ext cx="2723823" cy="369332"/>
          </a:xfrm>
          <a:prstGeom prst="rect">
            <a:avLst/>
          </a:prstGeom>
          <a:noFill/>
        </p:spPr>
        <p:txBody>
          <a:bodyPr wrap="none" rtlCol="0">
            <a:spAutoFit/>
          </a:bodyPr>
          <a:lstStyle/>
          <a:p>
            <a:r>
              <a:rPr kumimoji="1" lang="ja-JP" altLang="en-US" dirty="0"/>
              <a:t>以下の表示が出れば成功</a:t>
            </a:r>
          </a:p>
        </p:txBody>
      </p:sp>
      <p:pic>
        <p:nvPicPr>
          <p:cNvPr id="14" name="Picture 4" descr="パソコンを使う人のイラスト（男性・笑顔）">
            <a:extLst>
              <a:ext uri="{FF2B5EF4-FFF2-40B4-BE49-F238E27FC236}">
                <a16:creationId xmlns:a16="http://schemas.microsoft.com/office/drawing/2014/main" id="{A1C7E720-1746-4DDE-9778-98F30D978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15719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a:extLst>
              <a:ext uri="{FF2B5EF4-FFF2-40B4-BE49-F238E27FC236}">
                <a16:creationId xmlns:a16="http://schemas.microsoft.com/office/drawing/2014/main" id="{C0B02B0E-4F03-4473-9083-FF3148ACC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5517232"/>
            <a:ext cx="1143000" cy="1143000"/>
          </a:xfrm>
          <a:prstGeom prst="rect">
            <a:avLst/>
          </a:prstGeom>
        </p:spPr>
      </p:pic>
      <p:pic>
        <p:nvPicPr>
          <p:cNvPr id="18" name="図 17">
            <a:extLst>
              <a:ext uri="{FF2B5EF4-FFF2-40B4-BE49-F238E27FC236}">
                <a16:creationId xmlns:a16="http://schemas.microsoft.com/office/drawing/2014/main" id="{69304FD9-A9E4-4C9D-A96C-E804C76E22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4653136"/>
            <a:ext cx="2118829" cy="868720"/>
          </a:xfrm>
          <a:prstGeom prst="rect">
            <a:avLst/>
          </a:prstGeom>
        </p:spPr>
      </p:pic>
      <p:pic>
        <p:nvPicPr>
          <p:cNvPr id="19" name="Picture 2" descr="鍵のイラスト">
            <a:extLst>
              <a:ext uri="{FF2B5EF4-FFF2-40B4-BE49-F238E27FC236}">
                <a16:creationId xmlns:a16="http://schemas.microsoft.com/office/drawing/2014/main" id="{51787E93-80D2-4C28-8D2B-7051FDEC9C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5373216"/>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家の鍵のイラスト（ディスクシリンダー）">
            <a:extLst>
              <a:ext uri="{FF2B5EF4-FFF2-40B4-BE49-F238E27FC236}">
                <a16:creationId xmlns:a16="http://schemas.microsoft.com/office/drawing/2014/main" id="{802646E8-B634-4B60-A50C-FDDB230C83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551723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シンプルな南京錠のイラスト">
            <a:extLst>
              <a:ext uri="{FF2B5EF4-FFF2-40B4-BE49-F238E27FC236}">
                <a16:creationId xmlns:a16="http://schemas.microsoft.com/office/drawing/2014/main" id="{D504D96E-8BEC-4A92-8892-D1519510F2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888" y="530120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22" name="矢印: 右 21">
            <a:extLst>
              <a:ext uri="{FF2B5EF4-FFF2-40B4-BE49-F238E27FC236}">
                <a16:creationId xmlns:a16="http://schemas.microsoft.com/office/drawing/2014/main" id="{F075BF40-A12D-48C5-8FAB-A38294A83FD7}"/>
              </a:ext>
            </a:extLst>
          </p:cNvPr>
          <p:cNvSpPr/>
          <p:nvPr/>
        </p:nvSpPr>
        <p:spPr>
          <a:xfrm>
            <a:off x="29158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3083DBA5-B3F6-44A6-8A1C-A43886C829D8}"/>
              </a:ext>
            </a:extLst>
          </p:cNvPr>
          <p:cNvSpPr/>
          <p:nvPr/>
        </p:nvSpPr>
        <p:spPr>
          <a:xfrm>
            <a:off x="47160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768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B7155E-6338-4BC4-96E9-1A8E822B5484}"/>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pic>
        <p:nvPicPr>
          <p:cNvPr id="4" name="図 3">
            <a:extLst>
              <a:ext uri="{FF2B5EF4-FFF2-40B4-BE49-F238E27FC236}">
                <a16:creationId xmlns:a16="http://schemas.microsoft.com/office/drawing/2014/main" id="{70BA4A66-D614-420A-A0B4-8E6BAD7C1527}"/>
              </a:ext>
            </a:extLst>
          </p:cNvPr>
          <p:cNvPicPr>
            <a:picLocks noChangeAspect="1"/>
          </p:cNvPicPr>
          <p:nvPr/>
        </p:nvPicPr>
        <p:blipFill>
          <a:blip r:embed="rId2"/>
          <a:stretch>
            <a:fillRect/>
          </a:stretch>
        </p:blipFill>
        <p:spPr>
          <a:xfrm>
            <a:off x="25207" y="1628800"/>
            <a:ext cx="8424936" cy="3001742"/>
          </a:xfrm>
          <a:prstGeom prst="rect">
            <a:avLst/>
          </a:prstGeom>
        </p:spPr>
      </p:pic>
      <p:sp>
        <p:nvSpPr>
          <p:cNvPr id="5" name="四角形: 角を丸くする 4">
            <a:extLst>
              <a:ext uri="{FF2B5EF4-FFF2-40B4-BE49-F238E27FC236}">
                <a16:creationId xmlns:a16="http://schemas.microsoft.com/office/drawing/2014/main" id="{2596F449-8716-40C9-8368-25BDC620AF9D}"/>
              </a:ext>
            </a:extLst>
          </p:cNvPr>
          <p:cNvSpPr/>
          <p:nvPr/>
        </p:nvSpPr>
        <p:spPr>
          <a:xfrm>
            <a:off x="179512" y="1628800"/>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078940D-4977-4CC4-9DA3-CDFC8F6D607F}"/>
              </a:ext>
            </a:extLst>
          </p:cNvPr>
          <p:cNvSpPr txBox="1"/>
          <p:nvPr/>
        </p:nvSpPr>
        <p:spPr>
          <a:xfrm>
            <a:off x="539552" y="1052736"/>
            <a:ext cx="4108817" cy="369332"/>
          </a:xfrm>
          <a:prstGeom prst="rect">
            <a:avLst/>
          </a:prstGeom>
          <a:noFill/>
        </p:spPr>
        <p:txBody>
          <a:bodyPr wrap="none" rtlCol="0">
            <a:spAutoFit/>
          </a:bodyPr>
          <a:lstStyle/>
          <a:p>
            <a:r>
              <a:rPr lang="ja-JP" altLang="en-US"/>
              <a:t>このボタンを押すとホーム画面に戻る</a:t>
            </a:r>
            <a:endParaRPr kumimoji="1" lang="ja-JP" altLang="en-US"/>
          </a:p>
        </p:txBody>
      </p:sp>
      <p:cxnSp>
        <p:nvCxnSpPr>
          <p:cNvPr id="8" name="コネクタ: カギ線 7">
            <a:extLst>
              <a:ext uri="{FF2B5EF4-FFF2-40B4-BE49-F238E27FC236}">
                <a16:creationId xmlns:a16="http://schemas.microsoft.com/office/drawing/2014/main" id="{18FA9EA9-E3C1-4FE5-BE28-57ECA28D6934}"/>
              </a:ext>
            </a:extLst>
          </p:cNvPr>
          <p:cNvCxnSpPr>
            <a:cxnSpLocks/>
            <a:stCxn id="6" idx="1"/>
            <a:endCxn id="5" idx="0"/>
          </p:cNvCxnSpPr>
          <p:nvPr/>
        </p:nvCxnSpPr>
        <p:spPr>
          <a:xfrm rot="10800000" flipV="1">
            <a:off x="359532" y="1237402"/>
            <a:ext cx="180020"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5EE48517-BCA1-4739-8F1B-B78276F6AE86}"/>
              </a:ext>
            </a:extLst>
          </p:cNvPr>
          <p:cNvSpPr/>
          <p:nvPr/>
        </p:nvSpPr>
        <p:spPr>
          <a:xfrm>
            <a:off x="1187624" y="2132856"/>
            <a:ext cx="792088"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57F1B4-4599-4207-861F-B899915FE3FC}"/>
              </a:ext>
            </a:extLst>
          </p:cNvPr>
          <p:cNvSpPr txBox="1"/>
          <p:nvPr/>
        </p:nvSpPr>
        <p:spPr>
          <a:xfrm>
            <a:off x="971600" y="4941168"/>
            <a:ext cx="7725192" cy="369332"/>
          </a:xfrm>
          <a:prstGeom prst="rect">
            <a:avLst/>
          </a:prstGeom>
          <a:noFill/>
        </p:spPr>
        <p:txBody>
          <a:bodyPr wrap="none" rtlCol="0">
            <a:spAutoFit/>
          </a:bodyPr>
          <a:lstStyle/>
          <a:p>
            <a:r>
              <a:rPr kumimoji="1" lang="ja-JP" altLang="en-US" dirty="0"/>
              <a:t>最初は「</a:t>
            </a:r>
            <a:r>
              <a:rPr kumimoji="1" lang="en-US" altLang="ja-JP" dirty="0"/>
              <a:t>Create repository</a:t>
            </a:r>
            <a:r>
              <a:rPr kumimoji="1" lang="ja-JP" altLang="en-US" dirty="0"/>
              <a:t>」というボタンになっているので、それを押す</a:t>
            </a:r>
          </a:p>
        </p:txBody>
      </p:sp>
      <p:cxnSp>
        <p:nvCxnSpPr>
          <p:cNvPr id="13" name="コネクタ: カギ線 12">
            <a:extLst>
              <a:ext uri="{FF2B5EF4-FFF2-40B4-BE49-F238E27FC236}">
                <a16:creationId xmlns:a16="http://schemas.microsoft.com/office/drawing/2014/main" id="{78B2A6DC-D4BC-44DB-8700-4F21ED8C78BD}"/>
              </a:ext>
            </a:extLst>
          </p:cNvPr>
          <p:cNvCxnSpPr>
            <a:stCxn id="11" idx="1"/>
            <a:endCxn id="10" idx="1"/>
          </p:cNvCxnSpPr>
          <p:nvPr/>
        </p:nvCxnSpPr>
        <p:spPr>
          <a:xfrm rot="10800000" flipH="1">
            <a:off x="971600" y="2348880"/>
            <a:ext cx="216024" cy="2776954"/>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28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02BB6D4E-F0FA-49AA-8EFD-4EFD9B7B3D2F}"/>
              </a:ext>
            </a:extLst>
          </p:cNvPr>
          <p:cNvPicPr>
            <a:picLocks noChangeAspect="1"/>
          </p:cNvPicPr>
          <p:nvPr/>
        </p:nvPicPr>
        <p:blipFill>
          <a:blip r:embed="rId2"/>
          <a:stretch>
            <a:fillRect/>
          </a:stretch>
        </p:blipFill>
        <p:spPr>
          <a:xfrm>
            <a:off x="395536" y="980728"/>
            <a:ext cx="5832648" cy="5562930"/>
          </a:xfrm>
          <a:prstGeom prst="rect">
            <a:avLst/>
          </a:prstGeom>
        </p:spPr>
      </p:pic>
      <p:sp>
        <p:nvSpPr>
          <p:cNvPr id="2" name="テキスト プレースホルダー 1">
            <a:extLst>
              <a:ext uri="{FF2B5EF4-FFF2-40B4-BE49-F238E27FC236}">
                <a16:creationId xmlns:a16="http://schemas.microsoft.com/office/drawing/2014/main" id="{8E05E227-5EB4-44A6-9B66-F2B9289EF72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sp>
        <p:nvSpPr>
          <p:cNvPr id="5" name="四角形: 角を丸くする 4">
            <a:extLst>
              <a:ext uri="{FF2B5EF4-FFF2-40B4-BE49-F238E27FC236}">
                <a16:creationId xmlns:a16="http://schemas.microsoft.com/office/drawing/2014/main" id="{520612E8-FF61-4E7B-AB90-6F26E6E0A895}"/>
              </a:ext>
            </a:extLst>
          </p:cNvPr>
          <p:cNvSpPr/>
          <p:nvPr/>
        </p:nvSpPr>
        <p:spPr>
          <a:xfrm>
            <a:off x="683568" y="2780928"/>
            <a:ext cx="4752528"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C105013-8627-4EC6-9FD1-E6D8803662D3}"/>
              </a:ext>
            </a:extLst>
          </p:cNvPr>
          <p:cNvSpPr/>
          <p:nvPr/>
        </p:nvSpPr>
        <p:spPr>
          <a:xfrm>
            <a:off x="683568" y="3573016"/>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3FC67FF-C776-4B3F-9615-FF2512C7E070}"/>
              </a:ext>
            </a:extLst>
          </p:cNvPr>
          <p:cNvSpPr/>
          <p:nvPr/>
        </p:nvSpPr>
        <p:spPr>
          <a:xfrm>
            <a:off x="683568" y="5085184"/>
            <a:ext cx="2952328" cy="5760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9B1C56E-0F05-4E64-BA92-1EDCE97A9D9C}"/>
              </a:ext>
            </a:extLst>
          </p:cNvPr>
          <p:cNvSpPr/>
          <p:nvPr/>
        </p:nvSpPr>
        <p:spPr>
          <a:xfrm>
            <a:off x="683568" y="6093296"/>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C5DC5A8-BFEB-4175-9AE2-E62F5C7D26F7}"/>
              </a:ext>
            </a:extLst>
          </p:cNvPr>
          <p:cNvSpPr txBox="1"/>
          <p:nvPr/>
        </p:nvSpPr>
        <p:spPr>
          <a:xfrm>
            <a:off x="2195736" y="6381328"/>
            <a:ext cx="1338828" cy="369332"/>
          </a:xfrm>
          <a:prstGeom prst="rect">
            <a:avLst/>
          </a:prstGeom>
          <a:noFill/>
        </p:spPr>
        <p:txBody>
          <a:bodyPr wrap="none" rtlCol="0">
            <a:spAutoFit/>
          </a:bodyPr>
          <a:lstStyle/>
          <a:p>
            <a:r>
              <a:rPr kumimoji="1" lang="ja-JP" altLang="en-US" dirty="0"/>
              <a:t>最後に押す</a:t>
            </a:r>
          </a:p>
        </p:txBody>
      </p:sp>
      <p:cxnSp>
        <p:nvCxnSpPr>
          <p:cNvPr id="11" name="コネクタ: カギ線 10">
            <a:extLst>
              <a:ext uri="{FF2B5EF4-FFF2-40B4-BE49-F238E27FC236}">
                <a16:creationId xmlns:a16="http://schemas.microsoft.com/office/drawing/2014/main" id="{B3397F90-4421-47B6-8137-C48F766E5ACD}"/>
              </a:ext>
            </a:extLst>
          </p:cNvPr>
          <p:cNvCxnSpPr>
            <a:stCxn id="9" idx="1"/>
            <a:endCxn id="8" idx="2"/>
          </p:cNvCxnSpPr>
          <p:nvPr/>
        </p:nvCxnSpPr>
        <p:spPr>
          <a:xfrm rot="10800000">
            <a:off x="1187624" y="6381328"/>
            <a:ext cx="1008112" cy="1846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05D9DF11-FFCC-431E-91A8-2994354688DA}"/>
              </a:ext>
            </a:extLst>
          </p:cNvPr>
          <p:cNvSpPr/>
          <p:nvPr/>
        </p:nvSpPr>
        <p:spPr>
          <a:xfrm>
            <a:off x="683568" y="4365104"/>
            <a:ext cx="295232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B2BA11-5E73-496B-9CBE-BEF181E4AE1D}"/>
              </a:ext>
            </a:extLst>
          </p:cNvPr>
          <p:cNvSpPr txBox="1"/>
          <p:nvPr/>
        </p:nvSpPr>
        <p:spPr>
          <a:xfrm>
            <a:off x="6660232" y="2492896"/>
            <a:ext cx="2031325" cy="369332"/>
          </a:xfrm>
          <a:prstGeom prst="rect">
            <a:avLst/>
          </a:prstGeom>
          <a:noFill/>
        </p:spPr>
        <p:txBody>
          <a:bodyPr wrap="none" rtlCol="0">
            <a:spAutoFit/>
          </a:bodyPr>
          <a:lstStyle/>
          <a:p>
            <a:r>
              <a:rPr kumimoji="1" lang="ja-JP" altLang="en-US"/>
              <a:t>リポジトリの説明</a:t>
            </a:r>
          </a:p>
        </p:txBody>
      </p:sp>
      <p:cxnSp>
        <p:nvCxnSpPr>
          <p:cNvPr id="19" name="コネクタ: カギ線 18">
            <a:extLst>
              <a:ext uri="{FF2B5EF4-FFF2-40B4-BE49-F238E27FC236}">
                <a16:creationId xmlns:a16="http://schemas.microsoft.com/office/drawing/2014/main" id="{6926585D-E16A-4894-89D2-B50B47A1B8AA}"/>
              </a:ext>
            </a:extLst>
          </p:cNvPr>
          <p:cNvCxnSpPr>
            <a:cxnSpLocks/>
            <a:stCxn id="17" idx="1"/>
            <a:endCxn id="5" idx="3"/>
          </p:cNvCxnSpPr>
          <p:nvPr/>
        </p:nvCxnSpPr>
        <p:spPr>
          <a:xfrm rot="10800000" flipV="1">
            <a:off x="5436096" y="2677562"/>
            <a:ext cx="1224136" cy="21137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D8FBC97-7E66-4E9C-BDBB-ECDF26385573}"/>
              </a:ext>
            </a:extLst>
          </p:cNvPr>
          <p:cNvSpPr txBox="1"/>
          <p:nvPr/>
        </p:nvSpPr>
        <p:spPr>
          <a:xfrm>
            <a:off x="6876256" y="3383703"/>
            <a:ext cx="1402948" cy="369332"/>
          </a:xfrm>
          <a:prstGeom prst="rect">
            <a:avLst/>
          </a:prstGeom>
          <a:noFill/>
        </p:spPr>
        <p:txBody>
          <a:bodyPr wrap="none" rtlCol="0">
            <a:spAutoFit/>
          </a:bodyPr>
          <a:lstStyle/>
          <a:p>
            <a:r>
              <a:rPr kumimoji="1" lang="ja-JP" altLang="en-US"/>
              <a:t>公開</a:t>
            </a:r>
            <a:r>
              <a:rPr kumimoji="1" lang="en-US" altLang="ja-JP"/>
              <a:t>/</a:t>
            </a:r>
            <a:r>
              <a:rPr kumimoji="1" lang="ja-JP" altLang="en-US"/>
              <a:t>非公開</a:t>
            </a:r>
          </a:p>
        </p:txBody>
      </p:sp>
      <p:cxnSp>
        <p:nvCxnSpPr>
          <p:cNvPr id="22" name="コネクタ: カギ線 21">
            <a:extLst>
              <a:ext uri="{FF2B5EF4-FFF2-40B4-BE49-F238E27FC236}">
                <a16:creationId xmlns:a16="http://schemas.microsoft.com/office/drawing/2014/main" id="{8C274676-FF49-4F65-8425-64D1BC177543}"/>
              </a:ext>
            </a:extLst>
          </p:cNvPr>
          <p:cNvCxnSpPr>
            <a:stCxn id="20" idx="1"/>
            <a:endCxn id="6" idx="3"/>
          </p:cNvCxnSpPr>
          <p:nvPr/>
        </p:nvCxnSpPr>
        <p:spPr>
          <a:xfrm rot="10800000" flipV="1">
            <a:off x="2987824" y="3568368"/>
            <a:ext cx="3888432" cy="18466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54B957DD-54CC-4411-9B97-DDFAA4398783}"/>
              </a:ext>
            </a:extLst>
          </p:cNvPr>
          <p:cNvSpPr txBox="1"/>
          <p:nvPr/>
        </p:nvSpPr>
        <p:spPr>
          <a:xfrm>
            <a:off x="6300192" y="4125674"/>
            <a:ext cx="2787943" cy="369332"/>
          </a:xfrm>
          <a:prstGeom prst="rect">
            <a:avLst/>
          </a:prstGeom>
          <a:noFill/>
        </p:spPr>
        <p:txBody>
          <a:bodyPr wrap="none" rtlCol="0">
            <a:spAutoFit/>
          </a:bodyPr>
          <a:lstStyle/>
          <a:p>
            <a:r>
              <a:rPr lang="en-US" altLang="ja-JP"/>
              <a:t>README</a:t>
            </a:r>
            <a:r>
              <a:rPr lang="ja-JP" altLang="en-US"/>
              <a:t>ファイルを作成</a:t>
            </a:r>
            <a:endParaRPr kumimoji="1" lang="ja-JP" altLang="en-US"/>
          </a:p>
        </p:txBody>
      </p:sp>
      <p:cxnSp>
        <p:nvCxnSpPr>
          <p:cNvPr id="28" name="コネクタ: カギ線 27">
            <a:extLst>
              <a:ext uri="{FF2B5EF4-FFF2-40B4-BE49-F238E27FC236}">
                <a16:creationId xmlns:a16="http://schemas.microsoft.com/office/drawing/2014/main" id="{4CBCBFA3-67AD-43CE-B2F4-AC823208D84B}"/>
              </a:ext>
            </a:extLst>
          </p:cNvPr>
          <p:cNvCxnSpPr>
            <a:stCxn id="25" idx="1"/>
            <a:endCxn id="16" idx="3"/>
          </p:cNvCxnSpPr>
          <p:nvPr/>
        </p:nvCxnSpPr>
        <p:spPr>
          <a:xfrm rot="10800000" flipV="1">
            <a:off x="3635896" y="4310340"/>
            <a:ext cx="2664296" cy="19878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1399C054-EEA3-4D83-B868-081BE5A3B84F}"/>
              </a:ext>
            </a:extLst>
          </p:cNvPr>
          <p:cNvSpPr txBox="1"/>
          <p:nvPr/>
        </p:nvSpPr>
        <p:spPr>
          <a:xfrm>
            <a:off x="6444208" y="5013176"/>
            <a:ext cx="2031325" cy="646331"/>
          </a:xfrm>
          <a:prstGeom prst="rect">
            <a:avLst/>
          </a:prstGeom>
          <a:noFill/>
        </p:spPr>
        <p:txBody>
          <a:bodyPr wrap="none" rtlCol="0">
            <a:spAutoFit/>
          </a:bodyPr>
          <a:lstStyle/>
          <a:p>
            <a:r>
              <a:rPr kumimoji="1" lang="ja-JP" altLang="en-US"/>
              <a:t>ライセンスの設定</a:t>
            </a:r>
            <a:endParaRPr kumimoji="1" lang="en-US" altLang="ja-JP"/>
          </a:p>
          <a:p>
            <a:r>
              <a:rPr lang="en-US" altLang="ja-JP"/>
              <a:t>(MIT</a:t>
            </a:r>
            <a:r>
              <a:rPr lang="ja-JP" altLang="en-US"/>
              <a:t>を選ぶ</a:t>
            </a:r>
            <a:r>
              <a:rPr lang="en-US" altLang="ja-JP"/>
              <a:t>)</a:t>
            </a:r>
            <a:endParaRPr kumimoji="1" lang="ja-JP" altLang="en-US"/>
          </a:p>
        </p:txBody>
      </p:sp>
      <p:cxnSp>
        <p:nvCxnSpPr>
          <p:cNvPr id="32" name="コネクタ: カギ線 31">
            <a:extLst>
              <a:ext uri="{FF2B5EF4-FFF2-40B4-BE49-F238E27FC236}">
                <a16:creationId xmlns:a16="http://schemas.microsoft.com/office/drawing/2014/main" id="{C1E6267A-340A-4DD9-BE53-9228F869283E}"/>
              </a:ext>
            </a:extLst>
          </p:cNvPr>
          <p:cNvCxnSpPr>
            <a:stCxn id="30" idx="1"/>
            <a:endCxn id="7" idx="3"/>
          </p:cNvCxnSpPr>
          <p:nvPr/>
        </p:nvCxnSpPr>
        <p:spPr>
          <a:xfrm rot="10800000" flipV="1">
            <a:off x="3635896" y="5336342"/>
            <a:ext cx="2808312" cy="368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25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18026C-0A6D-4D9F-990A-6AEA30897B45}"/>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フローチャート: 磁気ディスク 4">
            <a:extLst>
              <a:ext uri="{FF2B5EF4-FFF2-40B4-BE49-F238E27FC236}">
                <a16:creationId xmlns:a16="http://schemas.microsoft.com/office/drawing/2014/main" id="{28B85EA9-D69E-4DA4-A076-FFD03522DCC9}"/>
              </a:ext>
            </a:extLst>
          </p:cNvPr>
          <p:cNvSpPr/>
          <p:nvPr/>
        </p:nvSpPr>
        <p:spPr>
          <a:xfrm>
            <a:off x="7308304" y="37170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6" name="四角形: 角を丸くする 5">
            <a:extLst>
              <a:ext uri="{FF2B5EF4-FFF2-40B4-BE49-F238E27FC236}">
                <a16:creationId xmlns:a16="http://schemas.microsoft.com/office/drawing/2014/main" id="{478B3958-35FF-4C1A-B389-54C814CBFE25}"/>
              </a:ext>
            </a:extLst>
          </p:cNvPr>
          <p:cNvSpPr/>
          <p:nvPr/>
        </p:nvSpPr>
        <p:spPr>
          <a:xfrm>
            <a:off x="7092280" y="35730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659D2D9-9567-4761-91B9-A10307BE0AEE}"/>
              </a:ext>
            </a:extLst>
          </p:cNvPr>
          <p:cNvSpPr txBox="1"/>
          <p:nvPr/>
        </p:nvSpPr>
        <p:spPr>
          <a:xfrm>
            <a:off x="6660232" y="30689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8" name="図 7">
            <a:extLst>
              <a:ext uri="{FF2B5EF4-FFF2-40B4-BE49-F238E27FC236}">
                <a16:creationId xmlns:a16="http://schemas.microsoft.com/office/drawing/2014/main" id="{31A73938-A780-4A9E-B12B-21F3FB8FA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2420888"/>
            <a:ext cx="609600" cy="609600"/>
          </a:xfrm>
          <a:prstGeom prst="rect">
            <a:avLst/>
          </a:prstGeom>
        </p:spPr>
      </p:pic>
      <p:pic>
        <p:nvPicPr>
          <p:cNvPr id="9" name="Picture 8" descr="パソコンを使う会社員のイラスト（男性・笑顔）">
            <a:extLst>
              <a:ext uri="{FF2B5EF4-FFF2-40B4-BE49-F238E27FC236}">
                <a16:creationId xmlns:a16="http://schemas.microsoft.com/office/drawing/2014/main" id="{356822E9-F734-4886-AB07-6C0369D493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B13CD79-5DD6-4D91-B168-11BC543ACF1F}"/>
              </a:ext>
            </a:extLst>
          </p:cNvPr>
          <p:cNvSpPr txBox="1"/>
          <p:nvPr/>
        </p:nvSpPr>
        <p:spPr>
          <a:xfrm>
            <a:off x="827584" y="1340768"/>
            <a:ext cx="7468711" cy="830997"/>
          </a:xfrm>
          <a:prstGeom prst="rect">
            <a:avLst/>
          </a:prstGeom>
          <a:noFill/>
        </p:spPr>
        <p:txBody>
          <a:bodyPr wrap="none" rtlCol="0">
            <a:spAutoFit/>
          </a:bodyPr>
          <a:lstStyle/>
          <a:p>
            <a:r>
              <a:rPr kumimoji="1" lang="ja-JP" altLang="en-US" sz="2400"/>
              <a:t>リモートリポジトリに</a:t>
            </a:r>
            <a:r>
              <a:rPr kumimoji="1" lang="en-US" altLang="ja-JP" sz="2400"/>
              <a:t>(</a:t>
            </a:r>
            <a:r>
              <a:rPr kumimoji="1" lang="ja-JP" altLang="en-US" sz="2400"/>
              <a:t>ベア</a:t>
            </a:r>
            <a:r>
              <a:rPr kumimoji="1" lang="en-US" altLang="ja-JP" sz="2400"/>
              <a:t>)</a:t>
            </a:r>
            <a:r>
              <a:rPr kumimoji="1" lang="ja-JP" altLang="en-US" sz="2400"/>
              <a:t>リポジトリが作成された</a:t>
            </a:r>
            <a:endParaRPr kumimoji="1" lang="en-US" altLang="ja-JP" sz="2400"/>
          </a:p>
          <a:p>
            <a:r>
              <a:rPr lang="ja-JP" altLang="en-US" sz="2400"/>
              <a:t>これをローカルにクローンしたい</a:t>
            </a:r>
            <a:endParaRPr kumimoji="1" lang="ja-JP" altLang="en-US" sz="2400"/>
          </a:p>
        </p:txBody>
      </p:sp>
      <p:sp>
        <p:nvSpPr>
          <p:cNvPr id="12" name="矢印: 右 11">
            <a:extLst>
              <a:ext uri="{FF2B5EF4-FFF2-40B4-BE49-F238E27FC236}">
                <a16:creationId xmlns:a16="http://schemas.microsoft.com/office/drawing/2014/main" id="{F56ACAAA-31D4-470C-B360-375EF0C10FF9}"/>
              </a:ext>
            </a:extLst>
          </p:cNvPr>
          <p:cNvSpPr/>
          <p:nvPr/>
        </p:nvSpPr>
        <p:spPr>
          <a:xfrm rot="10800000">
            <a:off x="2843808" y="3573016"/>
            <a:ext cx="4032448" cy="57606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363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DB7770-7BDF-49AB-BB2F-A3CB4228797A}"/>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pic>
        <p:nvPicPr>
          <p:cNvPr id="4" name="図 3">
            <a:extLst>
              <a:ext uri="{FF2B5EF4-FFF2-40B4-BE49-F238E27FC236}">
                <a16:creationId xmlns:a16="http://schemas.microsoft.com/office/drawing/2014/main" id="{AB5EBCB9-A223-4740-9B14-0B937F968A2E}"/>
              </a:ext>
            </a:extLst>
          </p:cNvPr>
          <p:cNvPicPr>
            <a:picLocks noChangeAspect="1"/>
          </p:cNvPicPr>
          <p:nvPr/>
        </p:nvPicPr>
        <p:blipFill>
          <a:blip r:embed="rId2"/>
          <a:stretch>
            <a:fillRect/>
          </a:stretch>
        </p:blipFill>
        <p:spPr>
          <a:xfrm>
            <a:off x="251520" y="1484784"/>
            <a:ext cx="8278035" cy="3960440"/>
          </a:xfrm>
          <a:prstGeom prst="rect">
            <a:avLst/>
          </a:prstGeom>
        </p:spPr>
      </p:pic>
      <p:sp>
        <p:nvSpPr>
          <p:cNvPr id="5" name="四角形: 角を丸くする 4">
            <a:extLst>
              <a:ext uri="{FF2B5EF4-FFF2-40B4-BE49-F238E27FC236}">
                <a16:creationId xmlns:a16="http://schemas.microsoft.com/office/drawing/2014/main" id="{51602232-3B70-48ED-A475-96D93E6732F7}"/>
              </a:ext>
            </a:extLst>
          </p:cNvPr>
          <p:cNvSpPr/>
          <p:nvPr/>
        </p:nvSpPr>
        <p:spPr>
          <a:xfrm>
            <a:off x="5076056" y="2996952"/>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30C87BE4-FFC6-49F8-9DF6-D9F7DFC3133C}"/>
              </a:ext>
            </a:extLst>
          </p:cNvPr>
          <p:cNvSpPr/>
          <p:nvPr/>
        </p:nvSpPr>
        <p:spPr>
          <a:xfrm>
            <a:off x="3131840" y="3717032"/>
            <a:ext cx="288032"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99A7ACC3-3125-4D20-80AD-20C7AE6CCF7D}"/>
              </a:ext>
            </a:extLst>
          </p:cNvPr>
          <p:cNvSpPr/>
          <p:nvPr/>
        </p:nvSpPr>
        <p:spPr>
          <a:xfrm>
            <a:off x="5220073" y="3933056"/>
            <a:ext cx="43204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5F3344-6D90-4F5F-B808-A968F336E106}"/>
              </a:ext>
            </a:extLst>
          </p:cNvPr>
          <p:cNvSpPr txBox="1"/>
          <p:nvPr/>
        </p:nvSpPr>
        <p:spPr>
          <a:xfrm>
            <a:off x="1043608" y="980728"/>
            <a:ext cx="2749471" cy="369332"/>
          </a:xfrm>
          <a:prstGeom prst="rect">
            <a:avLst/>
          </a:prstGeom>
          <a:noFill/>
        </p:spPr>
        <p:txBody>
          <a:bodyPr wrap="none" rtlCol="0">
            <a:spAutoFit/>
          </a:bodyPr>
          <a:lstStyle/>
          <a:p>
            <a:r>
              <a:rPr kumimoji="1" lang="en-US" altLang="ja-JP"/>
              <a:t>1. </a:t>
            </a:r>
            <a:r>
              <a:rPr kumimoji="1" lang="ja-JP" altLang="en-US"/>
              <a:t>このボタンをクリック</a:t>
            </a:r>
          </a:p>
        </p:txBody>
      </p:sp>
      <p:cxnSp>
        <p:nvCxnSpPr>
          <p:cNvPr id="10" name="コネクタ: カギ線 9">
            <a:extLst>
              <a:ext uri="{FF2B5EF4-FFF2-40B4-BE49-F238E27FC236}">
                <a16:creationId xmlns:a16="http://schemas.microsoft.com/office/drawing/2014/main" id="{5F31EA83-F41C-4E7B-9212-4B0FA7CC208A}"/>
              </a:ext>
            </a:extLst>
          </p:cNvPr>
          <p:cNvCxnSpPr>
            <a:stCxn id="8" idx="3"/>
            <a:endCxn id="5" idx="0"/>
          </p:cNvCxnSpPr>
          <p:nvPr/>
        </p:nvCxnSpPr>
        <p:spPr>
          <a:xfrm>
            <a:off x="3793079" y="1165394"/>
            <a:ext cx="1643017" cy="183155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5C4FBD2-67B3-4792-A169-EBD5E59E81A9}"/>
              </a:ext>
            </a:extLst>
          </p:cNvPr>
          <p:cNvSpPr txBox="1"/>
          <p:nvPr/>
        </p:nvSpPr>
        <p:spPr>
          <a:xfrm>
            <a:off x="755576" y="5589240"/>
            <a:ext cx="1954381" cy="369332"/>
          </a:xfrm>
          <a:prstGeom prst="rect">
            <a:avLst/>
          </a:prstGeom>
          <a:noFill/>
        </p:spPr>
        <p:txBody>
          <a:bodyPr wrap="none" rtlCol="0">
            <a:spAutoFit/>
          </a:bodyPr>
          <a:lstStyle/>
          <a:p>
            <a:r>
              <a:rPr kumimoji="1" lang="en-US" altLang="ja-JP"/>
              <a:t>2. </a:t>
            </a:r>
            <a:r>
              <a:rPr kumimoji="1" lang="ja-JP" altLang="en-US"/>
              <a:t>「</a:t>
            </a:r>
            <a:r>
              <a:rPr kumimoji="1" lang="en-US" altLang="ja-JP"/>
              <a:t>ssh</a:t>
            </a:r>
            <a:r>
              <a:rPr kumimoji="1" lang="ja-JP" altLang="en-US"/>
              <a:t>」を選ぶ</a:t>
            </a:r>
          </a:p>
        </p:txBody>
      </p:sp>
      <p:cxnSp>
        <p:nvCxnSpPr>
          <p:cNvPr id="13" name="コネクタ: カギ線 12">
            <a:extLst>
              <a:ext uri="{FF2B5EF4-FFF2-40B4-BE49-F238E27FC236}">
                <a16:creationId xmlns:a16="http://schemas.microsoft.com/office/drawing/2014/main" id="{6C7089A4-DF46-46C1-B532-809A7502B9EE}"/>
              </a:ext>
            </a:extLst>
          </p:cNvPr>
          <p:cNvCxnSpPr>
            <a:stCxn id="11" idx="0"/>
            <a:endCxn id="6" idx="1"/>
          </p:cNvCxnSpPr>
          <p:nvPr/>
        </p:nvCxnSpPr>
        <p:spPr>
          <a:xfrm rot="5400000" flipH="1" flipV="1">
            <a:off x="1550205" y="4007606"/>
            <a:ext cx="1764196" cy="1399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2DF8602-4B86-41B6-A073-1692AAB4B1E4}"/>
              </a:ext>
            </a:extLst>
          </p:cNvPr>
          <p:cNvSpPr txBox="1"/>
          <p:nvPr/>
        </p:nvSpPr>
        <p:spPr>
          <a:xfrm>
            <a:off x="755576" y="6093296"/>
            <a:ext cx="7135287" cy="369332"/>
          </a:xfrm>
          <a:prstGeom prst="rect">
            <a:avLst/>
          </a:prstGeom>
          <a:noFill/>
        </p:spPr>
        <p:txBody>
          <a:bodyPr wrap="none" rtlCol="0">
            <a:spAutoFit/>
          </a:bodyPr>
          <a:lstStyle/>
          <a:p>
            <a:r>
              <a:rPr kumimoji="1" lang="en-US" altLang="ja-JP"/>
              <a:t>3. </a:t>
            </a:r>
            <a:r>
              <a:rPr kumimoji="1" lang="ja-JP" altLang="en-US"/>
              <a:t>このボタンを押すと、リモートリポジトリの</a:t>
            </a:r>
            <a:r>
              <a:rPr kumimoji="1" lang="en-US" altLang="ja-JP"/>
              <a:t>URL</a:t>
            </a:r>
            <a:r>
              <a:rPr kumimoji="1" lang="ja-JP" altLang="en-US"/>
              <a:t>がコピーされる</a:t>
            </a:r>
          </a:p>
        </p:txBody>
      </p:sp>
      <p:cxnSp>
        <p:nvCxnSpPr>
          <p:cNvPr id="16" name="コネクタ: カギ線 15">
            <a:extLst>
              <a:ext uri="{FF2B5EF4-FFF2-40B4-BE49-F238E27FC236}">
                <a16:creationId xmlns:a16="http://schemas.microsoft.com/office/drawing/2014/main" id="{5AA690BB-25AD-464C-9780-416D890754EB}"/>
              </a:ext>
            </a:extLst>
          </p:cNvPr>
          <p:cNvCxnSpPr>
            <a:stCxn id="14" idx="0"/>
            <a:endCxn id="7" idx="2"/>
          </p:cNvCxnSpPr>
          <p:nvPr/>
        </p:nvCxnSpPr>
        <p:spPr>
          <a:xfrm rot="5400000" flipH="1" flipV="1">
            <a:off x="3943554" y="4600754"/>
            <a:ext cx="1872208" cy="111287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67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3EAC2E-574A-4BF8-8DAE-C46E6B084777}"/>
              </a:ext>
            </a:extLst>
          </p:cNvPr>
          <p:cNvSpPr>
            <a:spLocks noGrp="1"/>
          </p:cNvSpPr>
          <p:nvPr>
            <p:ph type="body" sz="quarter" idx="10"/>
          </p:nvPr>
        </p:nvSpPr>
        <p:spPr/>
        <p:txBody>
          <a:bodyPr/>
          <a:lstStyle/>
          <a:p>
            <a:r>
              <a:rPr lang="ja-JP" altLang="en-US"/>
              <a:t>今回の目標</a:t>
            </a:r>
            <a:endParaRPr lang="en-US"/>
          </a:p>
        </p:txBody>
      </p:sp>
      <p:sp>
        <p:nvSpPr>
          <p:cNvPr id="3" name="テキスト ボックス 2">
            <a:extLst>
              <a:ext uri="{FF2B5EF4-FFF2-40B4-BE49-F238E27FC236}">
                <a16:creationId xmlns:a16="http://schemas.microsoft.com/office/drawing/2014/main" id="{C6BE09DD-BFB2-4A03-AAF8-832DB3A68F0A}"/>
              </a:ext>
            </a:extLst>
          </p:cNvPr>
          <p:cNvSpPr txBox="1"/>
          <p:nvPr/>
        </p:nvSpPr>
        <p:spPr>
          <a:xfrm>
            <a:off x="323528" y="1556792"/>
            <a:ext cx="8352928" cy="2308324"/>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t>GitHub</a:t>
            </a:r>
            <a:r>
              <a:rPr kumimoji="1" lang="ja-JP" altLang="en-US" sz="2400" dirty="0"/>
              <a:t>のアカウントを作成する</a:t>
            </a:r>
          </a:p>
          <a:p>
            <a:pPr marL="342900" indent="-342900">
              <a:buFont typeface="Arial" panose="020B0604020202020204" pitchFamily="34" charset="0"/>
              <a:buChar char="•"/>
            </a:pPr>
            <a:r>
              <a:rPr kumimoji="1" lang="ja-JP" altLang="en-US" sz="2400" dirty="0"/>
              <a:t>リモートリポジトリの作成と、ローカルリポジトリとの同期について学ぶ</a:t>
            </a:r>
          </a:p>
          <a:p>
            <a:pPr marL="342900" indent="-342900">
              <a:buFont typeface="Arial" panose="020B0604020202020204" pitchFamily="34" charset="0"/>
              <a:buChar char="•"/>
            </a:pPr>
            <a:r>
              <a:rPr kumimoji="1" lang="en-US" altLang="ja-JP" sz="2400" dirty="0"/>
              <a:t>issue</a:t>
            </a:r>
            <a:r>
              <a:rPr kumimoji="1" lang="ja-JP" altLang="en-US" sz="2400" dirty="0"/>
              <a:t>の使い方の基本を覚える</a:t>
            </a:r>
          </a:p>
          <a:p>
            <a:pPr marL="342900" indent="-342900">
              <a:buFont typeface="Arial" panose="020B0604020202020204" pitchFamily="34" charset="0"/>
              <a:buChar char="•"/>
            </a:pPr>
            <a:r>
              <a:rPr kumimoji="1" lang="en-US" altLang="ja-JP" sz="2400" dirty="0"/>
              <a:t>Project(Automated Kanban)</a:t>
            </a:r>
            <a:r>
              <a:rPr kumimoji="1" lang="ja-JP" altLang="en-US" sz="2400" dirty="0"/>
              <a:t>の使い方を覚える</a:t>
            </a:r>
          </a:p>
          <a:p>
            <a:pPr marL="342900" indent="-342900">
              <a:buFont typeface="Arial" panose="020B0604020202020204" pitchFamily="34" charset="0"/>
              <a:buChar char="•"/>
            </a:pPr>
            <a:r>
              <a:rPr kumimoji="1" lang="en-US" altLang="ja-JP" sz="2400" dirty="0"/>
              <a:t>GitHub Pages</a:t>
            </a:r>
            <a:r>
              <a:rPr kumimoji="1" lang="ja-JP" altLang="en-US" sz="2400" dirty="0"/>
              <a:t>の公開を体験する</a:t>
            </a:r>
          </a:p>
        </p:txBody>
      </p:sp>
    </p:spTree>
    <p:extLst>
      <p:ext uri="{BB962C8B-B14F-4D97-AF65-F5344CB8AC3E}">
        <p14:creationId xmlns:p14="http://schemas.microsoft.com/office/powerpoint/2010/main" val="365220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4A6E5E-C38A-4FF4-9666-3C919B6D0066}"/>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テキスト ボックス 4">
            <a:extLst>
              <a:ext uri="{FF2B5EF4-FFF2-40B4-BE49-F238E27FC236}">
                <a16:creationId xmlns:a16="http://schemas.microsoft.com/office/drawing/2014/main" id="{A52A1011-FE36-4986-899A-EDD156B3244F}"/>
              </a:ext>
            </a:extLst>
          </p:cNvPr>
          <p:cNvSpPr txBox="1"/>
          <p:nvPr/>
        </p:nvSpPr>
        <p:spPr>
          <a:xfrm>
            <a:off x="323528" y="1196752"/>
            <a:ext cx="8064896" cy="1569660"/>
          </a:xfrm>
          <a:prstGeom prst="rect">
            <a:avLst/>
          </a:prstGeom>
          <a:noFill/>
          <a:ln>
            <a:solidFill>
              <a:schemeClr val="tx1"/>
            </a:solidFill>
          </a:ln>
        </p:spPr>
        <p:txBody>
          <a:bodyPr wrap="square">
            <a:spAutoFit/>
          </a:bodyPr>
          <a:lstStyle/>
          <a:p>
            <a:r>
              <a:rPr lang="ja-JP" altLang="en-US" sz="2400">
                <a:latin typeface="Consolas" panose="020B0609020204030204" pitchFamily="49" charset="0"/>
              </a:rPr>
              <a:t>cd</a:t>
            </a:r>
          </a:p>
          <a:p>
            <a:r>
              <a:rPr lang="ja-JP" altLang="en-US" sz="2400">
                <a:latin typeface="Consolas" panose="020B0609020204030204" pitchFamily="49" charset="0"/>
              </a:rPr>
              <a:t>cd github</a:t>
            </a:r>
          </a:p>
          <a:p>
            <a:r>
              <a:rPr lang="ja-JP" altLang="en-US" sz="2400">
                <a:latin typeface="Consolas" panose="020B0609020204030204" pitchFamily="49" charset="0"/>
              </a:rPr>
              <a:t>git clone </a:t>
            </a:r>
            <a:r>
              <a:rPr lang="ja-JP" altLang="en-US" sz="2400">
                <a:solidFill>
                  <a:srgbClr val="FF0000"/>
                </a:solidFill>
                <a:latin typeface="Consolas" panose="020B0609020204030204" pitchFamily="49" charset="0"/>
              </a:rPr>
              <a:t>git@github.com:アカウント名/test.git</a:t>
            </a:r>
            <a:endParaRPr lang="en-US" altLang="ja-JP" sz="2400">
              <a:solidFill>
                <a:srgbClr val="FF0000"/>
              </a:solidFill>
              <a:latin typeface="Consolas" panose="020B0609020204030204" pitchFamily="49" charset="0"/>
            </a:endParaRPr>
          </a:p>
          <a:p>
            <a:r>
              <a:rPr lang="en-US" altLang="ja-JP" sz="2400">
                <a:latin typeface="Consolas" panose="020B0609020204030204" pitchFamily="49" charset="0"/>
              </a:rPr>
              <a:t>cd test</a:t>
            </a:r>
            <a:endParaRPr lang="ja-JP" altLang="en-US" sz="2400">
              <a:latin typeface="Consolas" panose="020B0609020204030204" pitchFamily="49" charset="0"/>
            </a:endParaRPr>
          </a:p>
        </p:txBody>
      </p:sp>
      <p:sp>
        <p:nvSpPr>
          <p:cNvPr id="7" name="テキスト ボックス 6">
            <a:extLst>
              <a:ext uri="{FF2B5EF4-FFF2-40B4-BE49-F238E27FC236}">
                <a16:creationId xmlns:a16="http://schemas.microsoft.com/office/drawing/2014/main" id="{4242AD30-A91E-4A5C-96D8-8493C20BEF23}"/>
              </a:ext>
            </a:extLst>
          </p:cNvPr>
          <p:cNvSpPr txBox="1"/>
          <p:nvPr/>
        </p:nvSpPr>
        <p:spPr>
          <a:xfrm>
            <a:off x="1979712" y="2924944"/>
            <a:ext cx="6314549" cy="369332"/>
          </a:xfrm>
          <a:prstGeom prst="rect">
            <a:avLst/>
          </a:prstGeom>
          <a:noFill/>
        </p:spPr>
        <p:txBody>
          <a:bodyPr wrap="none" rtlCol="0">
            <a:spAutoFit/>
          </a:bodyPr>
          <a:lstStyle/>
          <a:p>
            <a:r>
              <a:rPr kumimoji="1" lang="ja-JP" altLang="en-US"/>
              <a:t>ここは先ほどコピーしたはずなので、右クリックから</a:t>
            </a:r>
            <a:r>
              <a:rPr kumimoji="1" lang="en-US" altLang="ja-JP"/>
              <a:t>Paste</a:t>
            </a:r>
            <a:endParaRPr kumimoji="1" lang="ja-JP" altLang="en-US"/>
          </a:p>
        </p:txBody>
      </p:sp>
      <p:pic>
        <p:nvPicPr>
          <p:cNvPr id="8" name="Picture 2" descr="フォルダのイラスト">
            <a:extLst>
              <a:ext uri="{FF2B5EF4-FFF2-40B4-BE49-F238E27FC236}">
                <a16:creationId xmlns:a16="http://schemas.microsoft.com/office/drawing/2014/main" id="{B2B69877-E322-462D-831B-93A319C09E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58112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フォルダのイラスト">
            <a:extLst>
              <a:ext uri="{FF2B5EF4-FFF2-40B4-BE49-F238E27FC236}">
                <a16:creationId xmlns:a16="http://schemas.microsoft.com/office/drawing/2014/main" id="{5886F960-4CD2-4A48-90B1-1047FCAA7B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58112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785F82E-7872-4698-86A9-E1ECA13B219A}"/>
              </a:ext>
            </a:extLst>
          </p:cNvPr>
          <p:cNvSpPr txBox="1"/>
          <p:nvPr/>
        </p:nvSpPr>
        <p:spPr>
          <a:xfrm>
            <a:off x="1547664" y="5085184"/>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11" name="Picture 2" descr="家のイラスト7">
            <a:extLst>
              <a:ext uri="{FF2B5EF4-FFF2-40B4-BE49-F238E27FC236}">
                <a16:creationId xmlns:a16="http://schemas.microsoft.com/office/drawing/2014/main" id="{02809637-ED58-4393-A2A7-2EAB4A9B49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72514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矢印コネクタ 11">
            <a:extLst>
              <a:ext uri="{FF2B5EF4-FFF2-40B4-BE49-F238E27FC236}">
                <a16:creationId xmlns:a16="http://schemas.microsoft.com/office/drawing/2014/main" id="{13FB7EF0-CF0E-46F3-9CAD-29D73090416E}"/>
              </a:ext>
            </a:extLst>
          </p:cNvPr>
          <p:cNvCxnSpPr>
            <a:stCxn id="8" idx="3"/>
            <a:endCxn id="9" idx="1"/>
          </p:cNvCxnSpPr>
          <p:nvPr/>
        </p:nvCxnSpPr>
        <p:spPr>
          <a:xfrm>
            <a:off x="1097614"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フォルダのイラスト">
            <a:extLst>
              <a:ext uri="{FF2B5EF4-FFF2-40B4-BE49-F238E27FC236}">
                <a16:creationId xmlns:a16="http://schemas.microsoft.com/office/drawing/2014/main" id="{C11F3CAA-A3D6-4621-88DD-52464D5109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581128"/>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矢印コネクタ 13">
            <a:extLst>
              <a:ext uri="{FF2B5EF4-FFF2-40B4-BE49-F238E27FC236}">
                <a16:creationId xmlns:a16="http://schemas.microsoft.com/office/drawing/2014/main" id="{0527C97E-429E-48A2-8463-46FF3F606F49}"/>
              </a:ext>
            </a:extLst>
          </p:cNvPr>
          <p:cNvCxnSpPr>
            <a:endCxn id="13" idx="1"/>
          </p:cNvCxnSpPr>
          <p:nvPr/>
        </p:nvCxnSpPr>
        <p:spPr>
          <a:xfrm>
            <a:off x="2321750"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EC325C5-6987-4DB5-9230-928D90D3E01A}"/>
              </a:ext>
            </a:extLst>
          </p:cNvPr>
          <p:cNvSpPr txBox="1"/>
          <p:nvPr/>
        </p:nvSpPr>
        <p:spPr>
          <a:xfrm>
            <a:off x="2843808" y="5085184"/>
            <a:ext cx="556563" cy="369332"/>
          </a:xfrm>
          <a:prstGeom prst="rect">
            <a:avLst/>
          </a:prstGeom>
          <a:noFill/>
        </p:spPr>
        <p:txBody>
          <a:bodyPr wrap="none" rtlCol="0">
            <a:spAutoFit/>
          </a:bodyPr>
          <a:lstStyle/>
          <a:p>
            <a:r>
              <a:rPr kumimoji="1" lang="en-US" altLang="ja-JP"/>
              <a:t>test</a:t>
            </a:r>
            <a:endParaRPr kumimoji="1" lang="ja-JP" altLang="en-US" dirty="0"/>
          </a:p>
        </p:txBody>
      </p:sp>
      <p:pic>
        <p:nvPicPr>
          <p:cNvPr id="16" name="Picture 4">
            <a:extLst>
              <a:ext uri="{FF2B5EF4-FFF2-40B4-BE49-F238E27FC236}">
                <a16:creationId xmlns:a16="http://schemas.microsoft.com/office/drawing/2014/main" id="{C683FAA3-B58F-45EB-A2BF-051BE910EB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47251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手を上げている男の子のイラスト">
            <a:extLst>
              <a:ext uri="{FF2B5EF4-FFF2-40B4-BE49-F238E27FC236}">
                <a16:creationId xmlns:a16="http://schemas.microsoft.com/office/drawing/2014/main" id="{BEB1F60A-FFFF-4195-8CC8-9B288AC6D47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96652" y="3933056"/>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B9F2B347-7375-4C2D-9DC7-DAB362F285B6}"/>
              </a:ext>
            </a:extLst>
          </p:cNvPr>
          <p:cNvSpPr txBox="1"/>
          <p:nvPr/>
        </p:nvSpPr>
        <p:spPr>
          <a:xfrm>
            <a:off x="3419872" y="4077072"/>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cxnSp>
        <p:nvCxnSpPr>
          <p:cNvPr id="20" name="直線矢印コネクタ 19">
            <a:extLst>
              <a:ext uri="{FF2B5EF4-FFF2-40B4-BE49-F238E27FC236}">
                <a16:creationId xmlns:a16="http://schemas.microsoft.com/office/drawing/2014/main" id="{D01C4247-5A72-4095-B2BD-4D5F80A4EB9F}"/>
              </a:ext>
            </a:extLst>
          </p:cNvPr>
          <p:cNvCxnSpPr>
            <a:stCxn id="7" idx="0"/>
          </p:cNvCxnSpPr>
          <p:nvPr/>
        </p:nvCxnSpPr>
        <p:spPr>
          <a:xfrm flipV="1">
            <a:off x="5136987" y="2492896"/>
            <a:ext cx="11077"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磁気ディスク 20">
            <a:extLst>
              <a:ext uri="{FF2B5EF4-FFF2-40B4-BE49-F238E27FC236}">
                <a16:creationId xmlns:a16="http://schemas.microsoft.com/office/drawing/2014/main" id="{5953B9DD-D241-4925-8132-02866C1D3732}"/>
              </a:ext>
            </a:extLst>
          </p:cNvPr>
          <p:cNvSpPr/>
          <p:nvPr/>
        </p:nvSpPr>
        <p:spPr>
          <a:xfrm>
            <a:off x="7526441"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2" name="四角形: 角を丸くする 21">
            <a:extLst>
              <a:ext uri="{FF2B5EF4-FFF2-40B4-BE49-F238E27FC236}">
                <a16:creationId xmlns:a16="http://schemas.microsoft.com/office/drawing/2014/main" id="{4BF5683B-51EF-4063-91BC-A4B66B32DD62}"/>
              </a:ext>
            </a:extLst>
          </p:cNvPr>
          <p:cNvSpPr/>
          <p:nvPr/>
        </p:nvSpPr>
        <p:spPr>
          <a:xfrm>
            <a:off x="7310417" y="5589240"/>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9D7D316-C105-4A0C-B64F-E2C0288FB247}"/>
              </a:ext>
            </a:extLst>
          </p:cNvPr>
          <p:cNvSpPr txBox="1"/>
          <p:nvPr/>
        </p:nvSpPr>
        <p:spPr>
          <a:xfrm>
            <a:off x="6878369" y="5085184"/>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24" name="図 23">
            <a:extLst>
              <a:ext uri="{FF2B5EF4-FFF2-40B4-BE49-F238E27FC236}">
                <a16:creationId xmlns:a16="http://schemas.microsoft.com/office/drawing/2014/main" id="{1526AD0E-0C29-4830-9992-40ABA035F0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4433" y="4437112"/>
            <a:ext cx="609600" cy="609600"/>
          </a:xfrm>
          <a:prstGeom prst="rect">
            <a:avLst/>
          </a:prstGeom>
        </p:spPr>
      </p:pic>
      <p:pic>
        <p:nvPicPr>
          <p:cNvPr id="1027" name="Picture 3" descr="ファイルアイコン（テキスト）">
            <a:extLst>
              <a:ext uri="{FF2B5EF4-FFF2-40B4-BE49-F238E27FC236}">
                <a16:creationId xmlns:a16="http://schemas.microsoft.com/office/drawing/2014/main" id="{6CB16F29-0918-4F58-B36A-97CD8C575E1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3413" y="5733256"/>
            <a:ext cx="552167" cy="6412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ファイルアイコン（テキスト）">
            <a:extLst>
              <a:ext uri="{FF2B5EF4-FFF2-40B4-BE49-F238E27FC236}">
                <a16:creationId xmlns:a16="http://schemas.microsoft.com/office/drawing/2014/main" id="{2F86123F-B016-4C9C-BE19-489FA8A5A29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4008" y="5733256"/>
            <a:ext cx="552167" cy="64122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コネクタ: カギ線 28">
            <a:extLst>
              <a:ext uri="{FF2B5EF4-FFF2-40B4-BE49-F238E27FC236}">
                <a16:creationId xmlns:a16="http://schemas.microsoft.com/office/drawing/2014/main" id="{3CECDA1D-0584-4410-94E5-8EDDC730D6AF}"/>
              </a:ext>
            </a:extLst>
          </p:cNvPr>
          <p:cNvCxnSpPr>
            <a:cxnSpLocks/>
            <a:stCxn id="15" idx="2"/>
            <a:endCxn id="26" idx="0"/>
          </p:cNvCxnSpPr>
          <p:nvPr/>
        </p:nvCxnSpPr>
        <p:spPr>
          <a:xfrm rot="16200000" flipH="1">
            <a:off x="3881721" y="4694885"/>
            <a:ext cx="278740" cy="1798002"/>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9EB49E9A-A171-4B4F-AA2D-6F45B0462284}"/>
              </a:ext>
            </a:extLst>
          </p:cNvPr>
          <p:cNvSpPr txBox="1"/>
          <p:nvPr/>
        </p:nvSpPr>
        <p:spPr>
          <a:xfrm>
            <a:off x="3419872" y="638132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32" name="テキスト ボックス 31">
            <a:extLst>
              <a:ext uri="{FF2B5EF4-FFF2-40B4-BE49-F238E27FC236}">
                <a16:creationId xmlns:a16="http://schemas.microsoft.com/office/drawing/2014/main" id="{79202C7A-4DB7-4A67-B19A-133962501DD7}"/>
              </a:ext>
            </a:extLst>
          </p:cNvPr>
          <p:cNvSpPr txBox="1"/>
          <p:nvPr/>
        </p:nvSpPr>
        <p:spPr>
          <a:xfrm>
            <a:off x="4568805" y="6381328"/>
            <a:ext cx="723275" cy="261610"/>
          </a:xfrm>
          <a:prstGeom prst="rect">
            <a:avLst/>
          </a:prstGeom>
          <a:noFill/>
        </p:spPr>
        <p:txBody>
          <a:bodyPr wrap="none" rtlCol="0">
            <a:spAutoFit/>
          </a:bodyPr>
          <a:lstStyle/>
          <a:p>
            <a:r>
              <a:rPr kumimoji="1" lang="en-US" altLang="ja-JP" sz="1100">
                <a:latin typeface="Consolas" panose="020B0609020204030204" pitchFamily="49" charset="0"/>
              </a:rPr>
              <a:t>LICENSE</a:t>
            </a:r>
            <a:endParaRPr kumimoji="1" lang="ja-JP" altLang="en-US" sz="1100">
              <a:latin typeface="Consolas" panose="020B0609020204030204" pitchFamily="49" charset="0"/>
            </a:endParaRPr>
          </a:p>
        </p:txBody>
      </p:sp>
      <p:sp>
        <p:nvSpPr>
          <p:cNvPr id="33" name="矢印: 右 32">
            <a:extLst>
              <a:ext uri="{FF2B5EF4-FFF2-40B4-BE49-F238E27FC236}">
                <a16:creationId xmlns:a16="http://schemas.microsoft.com/office/drawing/2014/main" id="{B2CF8AF9-538E-4644-9CE0-A9AA8458362F}"/>
              </a:ext>
            </a:extLst>
          </p:cNvPr>
          <p:cNvSpPr/>
          <p:nvPr/>
        </p:nvSpPr>
        <p:spPr>
          <a:xfrm rot="10800000">
            <a:off x="5724128" y="5661248"/>
            <a:ext cx="144016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磁気ディスク 33">
            <a:extLst>
              <a:ext uri="{FF2B5EF4-FFF2-40B4-BE49-F238E27FC236}">
                <a16:creationId xmlns:a16="http://schemas.microsoft.com/office/drawing/2014/main" id="{8FE841AA-9C5D-4A80-BD97-6ABB23225E7E}"/>
              </a:ext>
            </a:extLst>
          </p:cNvPr>
          <p:cNvSpPr/>
          <p:nvPr/>
        </p:nvSpPr>
        <p:spPr>
          <a:xfrm>
            <a:off x="2872383" y="587727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35" name="直線コネクタ 34">
            <a:extLst>
              <a:ext uri="{FF2B5EF4-FFF2-40B4-BE49-F238E27FC236}">
                <a16:creationId xmlns:a16="http://schemas.microsoft.com/office/drawing/2014/main" id="{72F45EA7-2E99-440C-B214-C474B2E9F419}"/>
              </a:ext>
            </a:extLst>
          </p:cNvPr>
          <p:cNvCxnSpPr>
            <a:stCxn id="34" idx="1"/>
            <a:endCxn id="15" idx="2"/>
          </p:cNvCxnSpPr>
          <p:nvPr/>
        </p:nvCxnSpPr>
        <p:spPr>
          <a:xfrm flipH="1" flipV="1">
            <a:off x="3122090" y="5454516"/>
            <a:ext cx="2321"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C18416E8-47F2-44B6-BB0C-531B8659F59D}"/>
              </a:ext>
            </a:extLst>
          </p:cNvPr>
          <p:cNvCxnSpPr>
            <a:stCxn id="15" idx="2"/>
            <a:endCxn id="1027" idx="0"/>
          </p:cNvCxnSpPr>
          <p:nvPr/>
        </p:nvCxnSpPr>
        <p:spPr>
          <a:xfrm rot="16200000" flipH="1">
            <a:off x="3346423" y="5230182"/>
            <a:ext cx="278740" cy="72740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8EE8D60B-CB87-411D-A0F1-0DA3422BBFFD}"/>
              </a:ext>
            </a:extLst>
          </p:cNvPr>
          <p:cNvSpPr/>
          <p:nvPr/>
        </p:nvSpPr>
        <p:spPr>
          <a:xfrm>
            <a:off x="2555776" y="4509120"/>
            <a:ext cx="2880320"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8CEB42ED-25C8-4BC2-9461-E476F1C8AC61}"/>
              </a:ext>
            </a:extLst>
          </p:cNvPr>
          <p:cNvSpPr txBox="1"/>
          <p:nvPr/>
        </p:nvSpPr>
        <p:spPr>
          <a:xfrm>
            <a:off x="251520" y="6021288"/>
            <a:ext cx="2198038" cy="369332"/>
          </a:xfrm>
          <a:prstGeom prst="rect">
            <a:avLst/>
          </a:prstGeom>
          <a:noFill/>
        </p:spPr>
        <p:txBody>
          <a:bodyPr wrap="none" rtlCol="0">
            <a:spAutoFit/>
          </a:bodyPr>
          <a:lstStyle/>
          <a:p>
            <a:r>
              <a:rPr kumimoji="1" lang="en-US" altLang="ja-JP"/>
              <a:t>git clone</a:t>
            </a:r>
            <a:r>
              <a:rPr kumimoji="1" lang="ja-JP" altLang="en-US"/>
              <a:t>が作るもの</a:t>
            </a:r>
          </a:p>
        </p:txBody>
      </p:sp>
      <p:cxnSp>
        <p:nvCxnSpPr>
          <p:cNvPr id="41" name="コネクタ: カギ線 40">
            <a:extLst>
              <a:ext uri="{FF2B5EF4-FFF2-40B4-BE49-F238E27FC236}">
                <a16:creationId xmlns:a16="http://schemas.microsoft.com/office/drawing/2014/main" id="{1FE0ABA8-A2D1-44F2-BB26-67939C214A30}"/>
              </a:ext>
            </a:extLst>
          </p:cNvPr>
          <p:cNvCxnSpPr>
            <a:stCxn id="38" idx="0"/>
            <a:endCxn id="39" idx="1"/>
          </p:cNvCxnSpPr>
          <p:nvPr/>
        </p:nvCxnSpPr>
        <p:spPr>
          <a:xfrm rot="5400000" flipH="1" flipV="1">
            <a:off x="1737133" y="5202646"/>
            <a:ext cx="432048" cy="120523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03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10E145-D4CA-4C27-A278-A2810F39B88D}"/>
              </a:ext>
            </a:extLst>
          </p:cNvPr>
          <p:cNvSpPr>
            <a:spLocks noGrp="1"/>
          </p:cNvSpPr>
          <p:nvPr>
            <p:ph type="body" sz="quarter" idx="10"/>
          </p:nvPr>
        </p:nvSpPr>
        <p:spPr/>
        <p:txBody>
          <a:bodyPr/>
          <a:lstStyle/>
          <a:p>
            <a:r>
              <a:rPr kumimoji="1" lang="ja-JP" altLang="en-US"/>
              <a:t>課題</a:t>
            </a:r>
            <a:r>
              <a:rPr kumimoji="1" lang="en-US" altLang="ja-JP"/>
              <a:t>1 – Step 6</a:t>
            </a:r>
            <a:endParaRPr kumimoji="1" lang="ja-JP" altLang="en-US"/>
          </a:p>
        </p:txBody>
      </p:sp>
      <p:sp>
        <p:nvSpPr>
          <p:cNvPr id="3" name="テキスト ボックス 2">
            <a:extLst>
              <a:ext uri="{FF2B5EF4-FFF2-40B4-BE49-F238E27FC236}">
                <a16:creationId xmlns:a16="http://schemas.microsoft.com/office/drawing/2014/main" id="{F9A3FD9A-EB37-4C64-9899-97329EC97974}"/>
              </a:ext>
            </a:extLst>
          </p:cNvPr>
          <p:cNvSpPr txBox="1"/>
          <p:nvPr/>
        </p:nvSpPr>
        <p:spPr>
          <a:xfrm>
            <a:off x="467544" y="1268760"/>
            <a:ext cx="3315331" cy="461665"/>
          </a:xfrm>
          <a:prstGeom prst="rect">
            <a:avLst/>
          </a:prstGeom>
          <a:noFill/>
        </p:spPr>
        <p:txBody>
          <a:bodyPr wrap="none" rtlCol="0">
            <a:spAutoFit/>
          </a:bodyPr>
          <a:lstStyle/>
          <a:p>
            <a:r>
              <a:rPr lang="ja-JP" altLang="en-US" sz="2400"/>
              <a:t>ローカルの修正と</a:t>
            </a:r>
            <a:r>
              <a:rPr lang="en-US" altLang="ja-JP" sz="2400"/>
              <a:t>push</a:t>
            </a:r>
            <a:endParaRPr kumimoji="1" lang="ja-JP" altLang="en-US" sz="2400"/>
          </a:p>
        </p:txBody>
      </p:sp>
      <p:sp>
        <p:nvSpPr>
          <p:cNvPr id="4" name="角丸四角形 2">
            <a:extLst>
              <a:ext uri="{FF2B5EF4-FFF2-40B4-BE49-F238E27FC236}">
                <a16:creationId xmlns:a16="http://schemas.microsoft.com/office/drawing/2014/main" id="{EBA9D52F-AB0F-49DF-9618-8C14DC728243}"/>
              </a:ext>
            </a:extLst>
          </p:cNvPr>
          <p:cNvSpPr/>
          <p:nvPr/>
        </p:nvSpPr>
        <p:spPr>
          <a:xfrm>
            <a:off x="5220072"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3">
            <a:extLst>
              <a:ext uri="{FF2B5EF4-FFF2-40B4-BE49-F238E27FC236}">
                <a16:creationId xmlns:a16="http://schemas.microsoft.com/office/drawing/2014/main" id="{BA8EC787-23A9-4156-8120-BEB6EBF13172}"/>
              </a:ext>
            </a:extLst>
          </p:cNvPr>
          <p:cNvSpPr/>
          <p:nvPr/>
        </p:nvSpPr>
        <p:spPr>
          <a:xfrm>
            <a:off x="395536"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41D7F1A-8D33-4821-8EEB-42C9CFF442F8}"/>
              </a:ext>
            </a:extLst>
          </p:cNvPr>
          <p:cNvSpPr/>
          <p:nvPr/>
        </p:nvSpPr>
        <p:spPr>
          <a:xfrm>
            <a:off x="611560"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69E115E8-B937-47EE-870E-B97640162022}"/>
              </a:ext>
            </a:extLst>
          </p:cNvPr>
          <p:cNvSpPr/>
          <p:nvPr/>
        </p:nvSpPr>
        <p:spPr>
          <a:xfrm>
            <a:off x="5436096"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E7BA4FC-193E-44DF-BFF4-14218B85E1B5}"/>
              </a:ext>
            </a:extLst>
          </p:cNvPr>
          <p:cNvSpPr txBox="1"/>
          <p:nvPr/>
        </p:nvSpPr>
        <p:spPr>
          <a:xfrm>
            <a:off x="3851920" y="4869160"/>
            <a:ext cx="1313180" cy="400110"/>
          </a:xfrm>
          <a:prstGeom prst="rect">
            <a:avLst/>
          </a:prstGeom>
          <a:noFill/>
        </p:spPr>
        <p:txBody>
          <a:bodyPr wrap="none" rtlCol="0">
            <a:spAutoFit/>
          </a:bodyPr>
          <a:lstStyle/>
          <a:p>
            <a:r>
              <a:rPr kumimoji="1" lang="en-US" altLang="ja-JP" sz="2000" dirty="0">
                <a:latin typeface="Consolas" panose="020B0609020204030204" pitchFamily="49" charset="0"/>
              </a:rPr>
              <a:t>git push</a:t>
            </a:r>
            <a:endParaRPr kumimoji="1" lang="ja-JP" altLang="en-US" sz="2000" dirty="0">
              <a:latin typeface="Consolas" panose="020B0609020204030204" pitchFamily="49" charset="0"/>
            </a:endParaRPr>
          </a:p>
        </p:txBody>
      </p:sp>
      <p:sp>
        <p:nvSpPr>
          <p:cNvPr id="17" name="テキスト ボックス 16">
            <a:extLst>
              <a:ext uri="{FF2B5EF4-FFF2-40B4-BE49-F238E27FC236}">
                <a16:creationId xmlns:a16="http://schemas.microsoft.com/office/drawing/2014/main" id="{B8E06048-2106-4653-83F2-A3A07C796A31}"/>
              </a:ext>
            </a:extLst>
          </p:cNvPr>
          <p:cNvSpPr txBox="1"/>
          <p:nvPr/>
        </p:nvSpPr>
        <p:spPr>
          <a:xfrm>
            <a:off x="611560" y="2276872"/>
            <a:ext cx="2954655" cy="461665"/>
          </a:xfrm>
          <a:prstGeom prst="rect">
            <a:avLst/>
          </a:prstGeom>
          <a:noFill/>
        </p:spPr>
        <p:txBody>
          <a:bodyPr wrap="none" rtlCol="0">
            <a:spAutoFit/>
          </a:bodyPr>
          <a:lstStyle/>
          <a:p>
            <a:r>
              <a:rPr kumimoji="1" lang="ja-JP" altLang="en-US" sz="2400" dirty="0"/>
              <a:t>ローカルリポジトリ</a:t>
            </a:r>
          </a:p>
        </p:txBody>
      </p:sp>
      <p:sp>
        <p:nvSpPr>
          <p:cNvPr id="18" name="テキスト ボックス 17">
            <a:extLst>
              <a:ext uri="{FF2B5EF4-FFF2-40B4-BE49-F238E27FC236}">
                <a16:creationId xmlns:a16="http://schemas.microsoft.com/office/drawing/2014/main" id="{17BECAEC-B966-4684-A0C9-623ECA62C730}"/>
              </a:ext>
            </a:extLst>
          </p:cNvPr>
          <p:cNvSpPr txBox="1"/>
          <p:nvPr/>
        </p:nvSpPr>
        <p:spPr>
          <a:xfrm>
            <a:off x="5505777" y="2276872"/>
            <a:ext cx="2954655" cy="461665"/>
          </a:xfrm>
          <a:prstGeom prst="rect">
            <a:avLst/>
          </a:prstGeom>
          <a:noFill/>
        </p:spPr>
        <p:txBody>
          <a:bodyPr wrap="none" rtlCol="0">
            <a:spAutoFit/>
          </a:bodyPr>
          <a:lstStyle/>
          <a:p>
            <a:r>
              <a:rPr kumimoji="1" lang="ja-JP" altLang="en-US" sz="2400" dirty="0"/>
              <a:t>リモートリポジトリ</a:t>
            </a:r>
          </a:p>
        </p:txBody>
      </p:sp>
      <p:cxnSp>
        <p:nvCxnSpPr>
          <p:cNvPr id="19" name="直線矢印コネクタ 18">
            <a:extLst>
              <a:ext uri="{FF2B5EF4-FFF2-40B4-BE49-F238E27FC236}">
                <a16:creationId xmlns:a16="http://schemas.microsoft.com/office/drawing/2014/main" id="{9AA16D28-0979-45EC-9F0C-1782678892FF}"/>
              </a:ext>
            </a:extLst>
          </p:cNvPr>
          <p:cNvCxnSpPr>
            <a:cxnSpLocks/>
          </p:cNvCxnSpPr>
          <p:nvPr/>
        </p:nvCxnSpPr>
        <p:spPr>
          <a:xfrm flipH="1">
            <a:off x="3995936" y="5301208"/>
            <a:ext cx="108012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35A65E0-58AA-428B-A364-595DDA04649D}"/>
              </a:ext>
            </a:extLst>
          </p:cNvPr>
          <p:cNvCxnSpPr>
            <a:endCxn id="21" idx="2"/>
          </p:cNvCxnSpPr>
          <p:nvPr/>
        </p:nvCxnSpPr>
        <p:spPr>
          <a:xfrm>
            <a:off x="899592"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CB6F9785-07E1-4CC8-90C7-45C910D975F4}"/>
              </a:ext>
            </a:extLst>
          </p:cNvPr>
          <p:cNvSpPr/>
          <p:nvPr/>
        </p:nvSpPr>
        <p:spPr>
          <a:xfrm>
            <a:off x="1331640"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8" descr="パソコンを使う会社員のイラスト（男性・笑顔）">
            <a:extLst>
              <a:ext uri="{FF2B5EF4-FFF2-40B4-BE49-F238E27FC236}">
                <a16:creationId xmlns:a16="http://schemas.microsoft.com/office/drawing/2014/main" id="{AFCB08D1-C05A-4304-9FE8-6234D3611E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060848"/>
            <a:ext cx="472167" cy="685719"/>
          </a:xfrm>
          <a:prstGeom prst="rect">
            <a:avLst/>
          </a:prstGeom>
          <a:noFill/>
          <a:extLst>
            <a:ext uri="{909E8E84-426E-40DD-AFC4-6F175D3DCCD1}">
              <a14:hiddenFill xmlns:a14="http://schemas.microsoft.com/office/drawing/2010/main">
                <a:solidFill>
                  <a:srgbClr val="FFFFFF"/>
                </a:solidFill>
              </a14:hiddenFill>
            </a:ext>
          </a:extLst>
        </p:spPr>
      </p:pic>
      <p:pic>
        <p:nvPicPr>
          <p:cNvPr id="23" name="図 22">
            <a:extLst>
              <a:ext uri="{FF2B5EF4-FFF2-40B4-BE49-F238E27FC236}">
                <a16:creationId xmlns:a16="http://schemas.microsoft.com/office/drawing/2014/main" id="{913975C1-A092-4B98-BCCC-2BDD7DED8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713" y="2132856"/>
            <a:ext cx="609600" cy="609600"/>
          </a:xfrm>
          <a:prstGeom prst="rect">
            <a:avLst/>
          </a:prstGeom>
        </p:spPr>
      </p:pic>
      <p:sp>
        <p:nvSpPr>
          <p:cNvPr id="24" name="角丸四角形 3">
            <a:extLst>
              <a:ext uri="{FF2B5EF4-FFF2-40B4-BE49-F238E27FC236}">
                <a16:creationId xmlns:a16="http://schemas.microsoft.com/office/drawing/2014/main" id="{53D20F79-E89F-4F58-AFAE-9CE9783201E6}"/>
              </a:ext>
            </a:extLst>
          </p:cNvPr>
          <p:cNvSpPr/>
          <p:nvPr/>
        </p:nvSpPr>
        <p:spPr>
          <a:xfrm>
            <a:off x="395536"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9B1AAF38-50A0-491C-8A0D-8B4015161930}"/>
              </a:ext>
            </a:extLst>
          </p:cNvPr>
          <p:cNvSpPr/>
          <p:nvPr/>
        </p:nvSpPr>
        <p:spPr>
          <a:xfrm>
            <a:off x="611560"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F5607F14-F270-43D7-B6E3-AF339DE405A4}"/>
              </a:ext>
            </a:extLst>
          </p:cNvPr>
          <p:cNvCxnSpPr>
            <a:stCxn id="24" idx="2"/>
            <a:endCxn id="5" idx="0"/>
          </p:cNvCxnSpPr>
          <p:nvPr/>
        </p:nvCxnSpPr>
        <p:spPr>
          <a:xfrm>
            <a:off x="2051720" y="4005064"/>
            <a:ext cx="0"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20446D58-0A15-493B-83E1-BBCEF5E5C3CA}"/>
              </a:ext>
            </a:extLst>
          </p:cNvPr>
          <p:cNvSpPr txBox="1"/>
          <p:nvPr/>
        </p:nvSpPr>
        <p:spPr>
          <a:xfrm>
            <a:off x="2123728" y="4005064"/>
            <a:ext cx="1595309" cy="707886"/>
          </a:xfrm>
          <a:prstGeom prst="rect">
            <a:avLst/>
          </a:prstGeom>
          <a:noFill/>
        </p:spPr>
        <p:txBody>
          <a:bodyPr wrap="none" rtlCol="0">
            <a:spAutoFit/>
          </a:bodyPr>
          <a:lstStyle/>
          <a:p>
            <a:r>
              <a:rPr kumimoji="1" lang="en-US" altLang="ja-JP" sz="2000">
                <a:latin typeface="Consolas" panose="020B0609020204030204" pitchFamily="49" charset="0"/>
              </a:rPr>
              <a:t>git add</a:t>
            </a:r>
          </a:p>
          <a:p>
            <a:r>
              <a:rPr lang="en-US" altLang="ja-JP" sz="2000">
                <a:latin typeface="Consolas" panose="020B0609020204030204" pitchFamily="49" charset="0"/>
              </a:rPr>
              <a:t>git commit</a:t>
            </a:r>
            <a:endParaRPr kumimoji="1" lang="ja-JP" altLang="en-US" sz="2000">
              <a:latin typeface="Consolas" panose="020B0609020204030204" pitchFamily="49" charset="0"/>
            </a:endParaRPr>
          </a:p>
        </p:txBody>
      </p:sp>
      <p:cxnSp>
        <p:nvCxnSpPr>
          <p:cNvPr id="32" name="直線コネクタ 31">
            <a:extLst>
              <a:ext uri="{FF2B5EF4-FFF2-40B4-BE49-F238E27FC236}">
                <a16:creationId xmlns:a16="http://schemas.microsoft.com/office/drawing/2014/main" id="{C906A58E-99B9-4DB2-8910-7725FA2BB5F8}"/>
              </a:ext>
            </a:extLst>
          </p:cNvPr>
          <p:cNvCxnSpPr>
            <a:endCxn id="33" idx="2"/>
          </p:cNvCxnSpPr>
          <p:nvPr/>
        </p:nvCxnSpPr>
        <p:spPr>
          <a:xfrm>
            <a:off x="5724128"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31518363-A02E-45AB-BFA7-D5D9C0847A86}"/>
              </a:ext>
            </a:extLst>
          </p:cNvPr>
          <p:cNvSpPr/>
          <p:nvPr/>
        </p:nvSpPr>
        <p:spPr>
          <a:xfrm>
            <a:off x="6156176"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
            <a:extLst>
              <a:ext uri="{FF2B5EF4-FFF2-40B4-BE49-F238E27FC236}">
                <a16:creationId xmlns:a16="http://schemas.microsoft.com/office/drawing/2014/main" id="{27C7EAAD-761C-4583-A89D-7EA00AFFE4D4}"/>
              </a:ext>
            </a:extLst>
          </p:cNvPr>
          <p:cNvSpPr/>
          <p:nvPr/>
        </p:nvSpPr>
        <p:spPr>
          <a:xfrm>
            <a:off x="5220072"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0492D6E-3BE6-4E93-B83F-468167C39445}"/>
              </a:ext>
            </a:extLst>
          </p:cNvPr>
          <p:cNvSpPr/>
          <p:nvPr/>
        </p:nvSpPr>
        <p:spPr>
          <a:xfrm>
            <a:off x="5436096"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761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53849F-4C83-4432-9527-DDE8CE694F1B}"/>
              </a:ext>
            </a:extLst>
          </p:cNvPr>
          <p:cNvSpPr>
            <a:spLocks noGrp="1"/>
          </p:cNvSpPr>
          <p:nvPr>
            <p:ph type="body" sz="quarter" idx="10"/>
          </p:nvPr>
        </p:nvSpPr>
        <p:spPr/>
        <p:txBody>
          <a:bodyPr/>
          <a:lstStyle/>
          <a:p>
            <a:r>
              <a:rPr kumimoji="1" lang="ja-JP" altLang="en-US"/>
              <a:t>課題</a:t>
            </a:r>
            <a:r>
              <a:rPr lang="en-US" altLang="ja-JP"/>
              <a:t>1</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61DA06C4-D3B9-4E2F-BABE-DB2697E82D4F}"/>
              </a:ext>
            </a:extLst>
          </p:cNvPr>
          <p:cNvPicPr>
            <a:picLocks noChangeAspect="1"/>
          </p:cNvPicPr>
          <p:nvPr/>
        </p:nvPicPr>
        <p:blipFill>
          <a:blip r:embed="rId2"/>
          <a:stretch>
            <a:fillRect/>
          </a:stretch>
        </p:blipFill>
        <p:spPr>
          <a:xfrm>
            <a:off x="323528" y="1196752"/>
            <a:ext cx="7878274" cy="4525006"/>
          </a:xfrm>
          <a:prstGeom prst="rect">
            <a:avLst/>
          </a:prstGeom>
        </p:spPr>
      </p:pic>
      <p:sp>
        <p:nvSpPr>
          <p:cNvPr id="5" name="四角形: 角を丸くする 4">
            <a:extLst>
              <a:ext uri="{FF2B5EF4-FFF2-40B4-BE49-F238E27FC236}">
                <a16:creationId xmlns:a16="http://schemas.microsoft.com/office/drawing/2014/main" id="{C14838FF-726B-47E7-A463-72F04E0C93A6}"/>
              </a:ext>
            </a:extLst>
          </p:cNvPr>
          <p:cNvSpPr/>
          <p:nvPr/>
        </p:nvSpPr>
        <p:spPr>
          <a:xfrm>
            <a:off x="1403648" y="4077072"/>
            <a:ext cx="3096344"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AA86F94-B4F1-43C7-94AF-441C705F7A3E}"/>
              </a:ext>
            </a:extLst>
          </p:cNvPr>
          <p:cNvSpPr txBox="1"/>
          <p:nvPr/>
        </p:nvSpPr>
        <p:spPr>
          <a:xfrm>
            <a:off x="467544" y="5877272"/>
            <a:ext cx="8058616" cy="369332"/>
          </a:xfrm>
          <a:prstGeom prst="rect">
            <a:avLst/>
          </a:prstGeom>
          <a:noFill/>
        </p:spPr>
        <p:txBody>
          <a:bodyPr wrap="none" rtlCol="0">
            <a:spAutoFit/>
          </a:bodyPr>
          <a:lstStyle/>
          <a:p>
            <a:r>
              <a:rPr kumimoji="1" lang="en-US" altLang="ja-JP"/>
              <a:t>GitHub</a:t>
            </a:r>
            <a:r>
              <a:rPr kumimoji="1" lang="ja-JP" altLang="en-US"/>
              <a:t>上でファイルが更新されていることがわかるスナップショットを提出</a:t>
            </a:r>
          </a:p>
        </p:txBody>
      </p:sp>
    </p:spTree>
    <p:extLst>
      <p:ext uri="{BB962C8B-B14F-4D97-AF65-F5344CB8AC3E}">
        <p14:creationId xmlns:p14="http://schemas.microsoft.com/office/powerpoint/2010/main" val="89101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901A1D-C710-49D0-84EE-E619CEE9843B}"/>
              </a:ext>
            </a:extLst>
          </p:cNvPr>
          <p:cNvSpPr>
            <a:spLocks noGrp="1"/>
          </p:cNvSpPr>
          <p:nvPr>
            <p:ph type="body" sz="quarter" idx="10"/>
          </p:nvPr>
        </p:nvSpPr>
        <p:spPr/>
        <p:txBody>
          <a:bodyPr/>
          <a:lstStyle/>
          <a:p>
            <a:r>
              <a:rPr kumimoji="1" lang="ja-JP" altLang="en-US" dirty="0"/>
              <a:t>公開鍵認証</a:t>
            </a:r>
          </a:p>
        </p:txBody>
      </p:sp>
      <p:pic>
        <p:nvPicPr>
          <p:cNvPr id="4" name="図 3">
            <a:extLst>
              <a:ext uri="{FF2B5EF4-FFF2-40B4-BE49-F238E27FC236}">
                <a16:creationId xmlns:a16="http://schemas.microsoft.com/office/drawing/2014/main" id="{53C5664B-D30E-4503-A484-C8499B34D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3284984"/>
            <a:ext cx="1143000" cy="1143000"/>
          </a:xfrm>
          <a:prstGeom prst="rect">
            <a:avLst/>
          </a:prstGeom>
        </p:spPr>
      </p:pic>
      <p:pic>
        <p:nvPicPr>
          <p:cNvPr id="6" name="図 5">
            <a:extLst>
              <a:ext uri="{FF2B5EF4-FFF2-40B4-BE49-F238E27FC236}">
                <a16:creationId xmlns:a16="http://schemas.microsoft.com/office/drawing/2014/main" id="{F4F09ADB-05FF-4696-A3C7-E0DDE061D3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420888"/>
            <a:ext cx="2118829" cy="868720"/>
          </a:xfrm>
          <a:prstGeom prst="rect">
            <a:avLst/>
          </a:prstGeom>
        </p:spPr>
      </p:pic>
      <p:sp>
        <p:nvSpPr>
          <p:cNvPr id="7" name="テキスト ボックス 6">
            <a:extLst>
              <a:ext uri="{FF2B5EF4-FFF2-40B4-BE49-F238E27FC236}">
                <a16:creationId xmlns:a16="http://schemas.microsoft.com/office/drawing/2014/main" id="{209DD147-0429-436F-A134-55EA16D7E5BA}"/>
              </a:ext>
            </a:extLst>
          </p:cNvPr>
          <p:cNvSpPr txBox="1"/>
          <p:nvPr/>
        </p:nvSpPr>
        <p:spPr>
          <a:xfrm>
            <a:off x="611560" y="980728"/>
            <a:ext cx="6067687" cy="830997"/>
          </a:xfrm>
          <a:prstGeom prst="rect">
            <a:avLst/>
          </a:prstGeom>
          <a:noFill/>
        </p:spPr>
        <p:txBody>
          <a:bodyPr wrap="none" rtlCol="0">
            <a:spAutoFit/>
          </a:bodyPr>
          <a:lstStyle/>
          <a:p>
            <a:r>
              <a:rPr kumimoji="1" lang="ja-JP" altLang="en-US" sz="2400" dirty="0"/>
              <a:t>ターミナルから</a:t>
            </a:r>
            <a:r>
              <a:rPr kumimoji="1" lang="en-US" altLang="ja-JP" sz="2400" dirty="0"/>
              <a:t>GitHub</a:t>
            </a:r>
            <a:r>
              <a:rPr kumimoji="1" lang="ja-JP" altLang="en-US" sz="2400" dirty="0"/>
              <a:t>にアクセスしたい</a:t>
            </a:r>
            <a:r>
              <a:rPr lang="ja-JP" altLang="en-US" sz="2400" dirty="0"/>
              <a:t>が</a:t>
            </a:r>
            <a:endParaRPr kumimoji="1" lang="en-US" altLang="ja-JP" sz="2400" dirty="0"/>
          </a:p>
          <a:p>
            <a:r>
              <a:rPr kumimoji="1" lang="ja-JP" altLang="en-US" sz="2400" dirty="0"/>
              <a:t>他の人に勝手にアクセスされては困る</a:t>
            </a:r>
            <a:endParaRPr kumimoji="1" lang="en-US" altLang="ja-JP" sz="2400" dirty="0"/>
          </a:p>
        </p:txBody>
      </p:sp>
      <p:pic>
        <p:nvPicPr>
          <p:cNvPr id="2050" name="Picture 2" descr="ハッカーのイラスト（笑顔）">
            <a:extLst>
              <a:ext uri="{FF2B5EF4-FFF2-40B4-BE49-F238E27FC236}">
                <a16:creationId xmlns:a16="http://schemas.microsoft.com/office/drawing/2014/main" id="{99562EBD-3CBC-45DB-922A-B580ABD0F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149080"/>
            <a:ext cx="1186631" cy="1561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パソコンを使う人のイラスト（男性・笑顔）">
            <a:extLst>
              <a:ext uri="{FF2B5EF4-FFF2-40B4-BE49-F238E27FC236}">
                <a16:creationId xmlns:a16="http://schemas.microsoft.com/office/drawing/2014/main" id="{9C56E061-E179-4FEF-9971-59C32A427F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988840"/>
            <a:ext cx="1147763" cy="1666875"/>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左右 7">
            <a:extLst>
              <a:ext uri="{FF2B5EF4-FFF2-40B4-BE49-F238E27FC236}">
                <a16:creationId xmlns:a16="http://schemas.microsoft.com/office/drawing/2014/main" id="{DB640B69-22BE-4495-90DF-C00A43EEEA14}"/>
              </a:ext>
            </a:extLst>
          </p:cNvPr>
          <p:cNvSpPr/>
          <p:nvPr/>
        </p:nvSpPr>
        <p:spPr>
          <a:xfrm rot="900000">
            <a:off x="3292015" y="3073074"/>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左右 10">
            <a:extLst>
              <a:ext uri="{FF2B5EF4-FFF2-40B4-BE49-F238E27FC236}">
                <a16:creationId xmlns:a16="http://schemas.microsoft.com/office/drawing/2014/main" id="{48F58FCA-9E1A-4F4E-B848-D5712EDC4C2D}"/>
              </a:ext>
            </a:extLst>
          </p:cNvPr>
          <p:cNvSpPr/>
          <p:nvPr/>
        </p:nvSpPr>
        <p:spPr>
          <a:xfrm rot="20700000">
            <a:off x="3292013" y="4441225"/>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4" name="Picture 6" descr="丸のマークのイラスト「○」">
            <a:extLst>
              <a:ext uri="{FF2B5EF4-FFF2-40B4-BE49-F238E27FC236}">
                <a16:creationId xmlns:a16="http://schemas.microsoft.com/office/drawing/2014/main" id="{1708141C-7920-4E8B-9C23-1FCD50F62A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05114" y="277408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バツのマークのイラスト「×」">
            <a:extLst>
              <a:ext uri="{FF2B5EF4-FFF2-40B4-BE49-F238E27FC236}">
                <a16:creationId xmlns:a16="http://schemas.microsoft.com/office/drawing/2014/main" id="{B212CD70-365A-4374-9402-3FFB22E106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44" y="4077072"/>
            <a:ext cx="1282452" cy="1282452"/>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75096627-0BF2-449C-A5F2-82E08CA426CD}"/>
              </a:ext>
            </a:extLst>
          </p:cNvPr>
          <p:cNvSpPr txBox="1"/>
          <p:nvPr/>
        </p:nvSpPr>
        <p:spPr>
          <a:xfrm>
            <a:off x="467544" y="5805264"/>
            <a:ext cx="7879080" cy="830997"/>
          </a:xfrm>
          <a:prstGeom prst="rect">
            <a:avLst/>
          </a:prstGeom>
          <a:noFill/>
        </p:spPr>
        <p:txBody>
          <a:bodyPr wrap="none" rtlCol="0">
            <a:spAutoFit/>
          </a:bodyPr>
          <a:lstStyle/>
          <a:p>
            <a:r>
              <a:rPr lang="ja-JP" altLang="en-US" sz="2400" dirty="0"/>
              <a:t>正当な権利を持つ人だけがアクセスできるようにしたい</a:t>
            </a:r>
            <a:endParaRPr lang="en-US" altLang="ja-JP" sz="2400" dirty="0"/>
          </a:p>
          <a:p>
            <a:r>
              <a:rPr lang="ja-JP" altLang="en-US" sz="2400" dirty="0"/>
              <a:t>→</a:t>
            </a:r>
            <a:r>
              <a:rPr lang="en-US" altLang="ja-JP" sz="2400" dirty="0"/>
              <a:t>SSH</a:t>
            </a:r>
            <a:r>
              <a:rPr lang="ja-JP" altLang="en-US" sz="2400" dirty="0"/>
              <a:t>公開鍵認証</a:t>
            </a:r>
            <a:endParaRPr kumimoji="1" lang="en-US" altLang="ja-JP" sz="2400" dirty="0"/>
          </a:p>
        </p:txBody>
      </p:sp>
    </p:spTree>
    <p:extLst>
      <p:ext uri="{BB962C8B-B14F-4D97-AF65-F5344CB8AC3E}">
        <p14:creationId xmlns:p14="http://schemas.microsoft.com/office/powerpoint/2010/main" val="282187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97A7CA-560E-4B9D-84DD-EDF89A06F99A}"/>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BC12F502-5792-4B21-B21A-437C0B4C5709}"/>
              </a:ext>
            </a:extLst>
          </p:cNvPr>
          <p:cNvSpPr txBox="1"/>
          <p:nvPr/>
        </p:nvSpPr>
        <p:spPr>
          <a:xfrm>
            <a:off x="395536" y="1124744"/>
            <a:ext cx="2698175" cy="523220"/>
          </a:xfrm>
          <a:prstGeom prst="rect">
            <a:avLst/>
          </a:prstGeom>
          <a:noFill/>
        </p:spPr>
        <p:txBody>
          <a:bodyPr wrap="none" rtlCol="0">
            <a:spAutoFit/>
          </a:bodyPr>
          <a:lstStyle/>
          <a:p>
            <a:r>
              <a:rPr kumimoji="1" lang="ja-JP" altLang="en-US" sz="2800" dirty="0"/>
              <a:t>公開鍵暗号とは</a:t>
            </a:r>
          </a:p>
        </p:txBody>
      </p:sp>
      <p:sp>
        <p:nvSpPr>
          <p:cNvPr id="5" name="テキスト ボックス 4">
            <a:extLst>
              <a:ext uri="{FF2B5EF4-FFF2-40B4-BE49-F238E27FC236}">
                <a16:creationId xmlns:a16="http://schemas.microsoft.com/office/drawing/2014/main" id="{17F18E8C-CBBF-428D-B52F-01705D7A9AE7}"/>
              </a:ext>
            </a:extLst>
          </p:cNvPr>
          <p:cNvSpPr txBox="1"/>
          <p:nvPr/>
        </p:nvSpPr>
        <p:spPr>
          <a:xfrm>
            <a:off x="1043608" y="1772816"/>
            <a:ext cx="6186309" cy="369332"/>
          </a:xfrm>
          <a:prstGeom prst="rect">
            <a:avLst/>
          </a:prstGeom>
          <a:noFill/>
        </p:spPr>
        <p:txBody>
          <a:bodyPr wrap="none" rtlCol="0">
            <a:spAutoFit/>
          </a:bodyPr>
          <a:lstStyle/>
          <a:p>
            <a:r>
              <a:rPr kumimoji="1" lang="ja-JP" altLang="en-US" dirty="0"/>
              <a:t>普通の鍵：「鍵をかける」鍵と「鍵を開ける」鍵が同じ</a:t>
            </a:r>
          </a:p>
        </p:txBody>
      </p:sp>
      <p:pic>
        <p:nvPicPr>
          <p:cNvPr id="1026" name="Picture 2" descr="鍵のイラスト">
            <a:extLst>
              <a:ext uri="{FF2B5EF4-FFF2-40B4-BE49-F238E27FC236}">
                <a16:creationId xmlns:a16="http://schemas.microsoft.com/office/drawing/2014/main" id="{28DD7707-A297-4CC8-9726-0305A0B27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420888"/>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シンプルな南京錠のイラスト">
            <a:extLst>
              <a:ext uri="{FF2B5EF4-FFF2-40B4-BE49-F238E27FC236}">
                <a16:creationId xmlns:a16="http://schemas.microsoft.com/office/drawing/2014/main" id="{98DF0289-A6C7-4B80-BE89-E8C20816A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348880"/>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A63E9E77-FF95-4FE4-BCEB-AFF66D10CCA2}"/>
              </a:ext>
            </a:extLst>
          </p:cNvPr>
          <p:cNvSpPr/>
          <p:nvPr/>
        </p:nvSpPr>
        <p:spPr>
          <a:xfrm>
            <a:off x="4067944" y="2564904"/>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749292E-9E51-461A-8F43-F812A5D96FC0}"/>
              </a:ext>
            </a:extLst>
          </p:cNvPr>
          <p:cNvSpPr/>
          <p:nvPr/>
        </p:nvSpPr>
        <p:spPr>
          <a:xfrm>
            <a:off x="4067944" y="2996952"/>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BEA8329-90F4-4B9C-B806-800B5EECF80D}"/>
              </a:ext>
            </a:extLst>
          </p:cNvPr>
          <p:cNvSpPr txBox="1"/>
          <p:nvPr/>
        </p:nvSpPr>
        <p:spPr>
          <a:xfrm>
            <a:off x="3995936" y="2204864"/>
            <a:ext cx="877163" cy="369332"/>
          </a:xfrm>
          <a:prstGeom prst="rect">
            <a:avLst/>
          </a:prstGeom>
          <a:noFill/>
        </p:spPr>
        <p:txBody>
          <a:bodyPr wrap="none" rtlCol="0">
            <a:spAutoFit/>
          </a:bodyPr>
          <a:lstStyle/>
          <a:p>
            <a:r>
              <a:rPr kumimoji="1" lang="ja-JP" altLang="en-US" dirty="0"/>
              <a:t>かける</a:t>
            </a:r>
          </a:p>
        </p:txBody>
      </p:sp>
      <p:sp>
        <p:nvSpPr>
          <p:cNvPr id="11" name="テキスト ボックス 10">
            <a:extLst>
              <a:ext uri="{FF2B5EF4-FFF2-40B4-BE49-F238E27FC236}">
                <a16:creationId xmlns:a16="http://schemas.microsoft.com/office/drawing/2014/main" id="{78E63CAB-8C5A-4593-B1CB-938DEDF92A23}"/>
              </a:ext>
            </a:extLst>
          </p:cNvPr>
          <p:cNvSpPr txBox="1"/>
          <p:nvPr/>
        </p:nvSpPr>
        <p:spPr>
          <a:xfrm>
            <a:off x="3995936" y="3356992"/>
            <a:ext cx="877163" cy="369332"/>
          </a:xfrm>
          <a:prstGeom prst="rect">
            <a:avLst/>
          </a:prstGeom>
          <a:noFill/>
        </p:spPr>
        <p:txBody>
          <a:bodyPr wrap="none" rtlCol="0">
            <a:spAutoFit/>
          </a:bodyPr>
          <a:lstStyle/>
          <a:p>
            <a:r>
              <a:rPr kumimoji="1" lang="ja-JP" altLang="en-US" dirty="0"/>
              <a:t>開ける</a:t>
            </a:r>
          </a:p>
        </p:txBody>
      </p:sp>
      <p:sp>
        <p:nvSpPr>
          <p:cNvPr id="12" name="テキスト ボックス 11">
            <a:extLst>
              <a:ext uri="{FF2B5EF4-FFF2-40B4-BE49-F238E27FC236}">
                <a16:creationId xmlns:a16="http://schemas.microsoft.com/office/drawing/2014/main" id="{7C6296CF-88E8-40CF-9E38-96384496D993}"/>
              </a:ext>
            </a:extLst>
          </p:cNvPr>
          <p:cNvSpPr txBox="1"/>
          <p:nvPr/>
        </p:nvSpPr>
        <p:spPr>
          <a:xfrm>
            <a:off x="1115616" y="3645024"/>
            <a:ext cx="6186309" cy="369332"/>
          </a:xfrm>
          <a:prstGeom prst="rect">
            <a:avLst/>
          </a:prstGeom>
          <a:noFill/>
        </p:spPr>
        <p:txBody>
          <a:bodyPr wrap="none" rtlCol="0">
            <a:spAutoFit/>
          </a:bodyPr>
          <a:lstStyle/>
          <a:p>
            <a:r>
              <a:rPr lang="ja-JP" altLang="en-US" dirty="0"/>
              <a:t>公開</a:t>
            </a:r>
            <a:r>
              <a:rPr kumimoji="1" lang="ja-JP" altLang="en-US" dirty="0"/>
              <a:t>鍵：「鍵をかける」鍵と「鍵を開ける」鍵が異なる</a:t>
            </a:r>
          </a:p>
        </p:txBody>
      </p:sp>
      <p:pic>
        <p:nvPicPr>
          <p:cNvPr id="13" name="Picture 2" descr="鍵のイラスト">
            <a:extLst>
              <a:ext uri="{FF2B5EF4-FFF2-40B4-BE49-F238E27FC236}">
                <a16:creationId xmlns:a16="http://schemas.microsoft.com/office/drawing/2014/main" id="{C9893AA3-A92A-47A8-A269-CDB5A43F1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365104"/>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シンプルな南京錠のイラスト">
            <a:extLst>
              <a:ext uri="{FF2B5EF4-FFF2-40B4-BE49-F238E27FC236}">
                <a16:creationId xmlns:a16="http://schemas.microsoft.com/office/drawing/2014/main" id="{E607B098-7E79-4023-BA34-610803CB5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22108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5" name="矢印: 右 14">
            <a:extLst>
              <a:ext uri="{FF2B5EF4-FFF2-40B4-BE49-F238E27FC236}">
                <a16:creationId xmlns:a16="http://schemas.microsoft.com/office/drawing/2014/main" id="{F577A059-F458-440B-BBE9-77E236C7E109}"/>
              </a:ext>
            </a:extLst>
          </p:cNvPr>
          <p:cNvSpPr/>
          <p:nvPr/>
        </p:nvSpPr>
        <p:spPr>
          <a:xfrm>
            <a:off x="4067944" y="4869160"/>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FD26A99-8954-4FF0-8287-77B43BCCD670}"/>
              </a:ext>
            </a:extLst>
          </p:cNvPr>
          <p:cNvSpPr txBox="1"/>
          <p:nvPr/>
        </p:nvSpPr>
        <p:spPr>
          <a:xfrm>
            <a:off x="3995936" y="4437112"/>
            <a:ext cx="877163" cy="369332"/>
          </a:xfrm>
          <a:prstGeom prst="rect">
            <a:avLst/>
          </a:prstGeom>
          <a:noFill/>
        </p:spPr>
        <p:txBody>
          <a:bodyPr wrap="none" rtlCol="0">
            <a:spAutoFit/>
          </a:bodyPr>
          <a:lstStyle/>
          <a:p>
            <a:r>
              <a:rPr kumimoji="1" lang="ja-JP" altLang="en-US" dirty="0"/>
              <a:t>かける</a:t>
            </a:r>
          </a:p>
        </p:txBody>
      </p:sp>
      <p:pic>
        <p:nvPicPr>
          <p:cNvPr id="1030" name="Picture 6" descr="家の鍵のイラスト（ディスクシリンダー）">
            <a:extLst>
              <a:ext uri="{FF2B5EF4-FFF2-40B4-BE49-F238E27FC236}">
                <a16:creationId xmlns:a16="http://schemas.microsoft.com/office/drawing/2014/main" id="{7AAB5D46-46BF-4D66-B25C-EDCD2B974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558924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18" name="矢印: 右 17">
            <a:extLst>
              <a:ext uri="{FF2B5EF4-FFF2-40B4-BE49-F238E27FC236}">
                <a16:creationId xmlns:a16="http://schemas.microsoft.com/office/drawing/2014/main" id="{EC96017E-E831-4628-A6C1-549CD76A9B83}"/>
              </a:ext>
            </a:extLst>
          </p:cNvPr>
          <p:cNvSpPr/>
          <p:nvPr/>
        </p:nvSpPr>
        <p:spPr>
          <a:xfrm>
            <a:off x="4067944" y="6021288"/>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56BEF992-F1FF-4343-8364-E3E19AA2FFA6}"/>
              </a:ext>
            </a:extLst>
          </p:cNvPr>
          <p:cNvSpPr txBox="1"/>
          <p:nvPr/>
        </p:nvSpPr>
        <p:spPr>
          <a:xfrm>
            <a:off x="4067944" y="5589240"/>
            <a:ext cx="877163" cy="369332"/>
          </a:xfrm>
          <a:prstGeom prst="rect">
            <a:avLst/>
          </a:prstGeom>
          <a:noFill/>
        </p:spPr>
        <p:txBody>
          <a:bodyPr wrap="none" rtlCol="0">
            <a:spAutoFit/>
          </a:bodyPr>
          <a:lstStyle/>
          <a:p>
            <a:r>
              <a:rPr kumimoji="1" lang="ja-JP" altLang="en-US" dirty="0"/>
              <a:t>開ける</a:t>
            </a:r>
          </a:p>
        </p:txBody>
      </p:sp>
      <p:pic>
        <p:nvPicPr>
          <p:cNvPr id="20" name="Picture 4" descr="シンプルな南京錠のイラスト">
            <a:extLst>
              <a:ext uri="{FF2B5EF4-FFF2-40B4-BE49-F238E27FC236}">
                <a16:creationId xmlns:a16="http://schemas.microsoft.com/office/drawing/2014/main" id="{BA3D3DDF-A059-48A4-8C6C-36150144C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5445224"/>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8" name="左中かっこ 7">
            <a:extLst>
              <a:ext uri="{FF2B5EF4-FFF2-40B4-BE49-F238E27FC236}">
                <a16:creationId xmlns:a16="http://schemas.microsoft.com/office/drawing/2014/main" id="{11234926-6F3B-43A2-B5E6-25B03C63E8B9}"/>
              </a:ext>
            </a:extLst>
          </p:cNvPr>
          <p:cNvSpPr/>
          <p:nvPr/>
        </p:nvSpPr>
        <p:spPr>
          <a:xfrm>
            <a:off x="2483768" y="4365104"/>
            <a:ext cx="432048" cy="208823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774DB83-9180-4F1A-95DC-2483BB2575D3}"/>
              </a:ext>
            </a:extLst>
          </p:cNvPr>
          <p:cNvSpPr txBox="1"/>
          <p:nvPr/>
        </p:nvSpPr>
        <p:spPr>
          <a:xfrm>
            <a:off x="1691680" y="5229200"/>
            <a:ext cx="646331" cy="369332"/>
          </a:xfrm>
          <a:prstGeom prst="rect">
            <a:avLst/>
          </a:prstGeom>
          <a:noFill/>
        </p:spPr>
        <p:txBody>
          <a:bodyPr wrap="none" rtlCol="0">
            <a:spAutoFit/>
          </a:bodyPr>
          <a:lstStyle/>
          <a:p>
            <a:r>
              <a:rPr kumimoji="1" lang="ja-JP" altLang="en-US" dirty="0"/>
              <a:t>ペア</a:t>
            </a:r>
          </a:p>
        </p:txBody>
      </p:sp>
    </p:spTree>
    <p:extLst>
      <p:ext uri="{BB962C8B-B14F-4D97-AF65-F5344CB8AC3E}">
        <p14:creationId xmlns:p14="http://schemas.microsoft.com/office/powerpoint/2010/main" val="12889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FA6F5B-372F-416C-BD57-D5D9E857CB57}"/>
              </a:ext>
            </a:extLst>
          </p:cNvPr>
          <p:cNvSpPr>
            <a:spLocks noGrp="1"/>
          </p:cNvSpPr>
          <p:nvPr>
            <p:ph type="body" sz="quarter" idx="10"/>
          </p:nvPr>
        </p:nvSpPr>
        <p:spPr/>
        <p:txBody>
          <a:bodyPr/>
          <a:lstStyle/>
          <a:p>
            <a:r>
              <a:rPr kumimoji="1" lang="ja-JP" altLang="en-US" dirty="0"/>
              <a:t>公開鍵認証</a:t>
            </a:r>
          </a:p>
        </p:txBody>
      </p:sp>
      <p:pic>
        <p:nvPicPr>
          <p:cNvPr id="3" name="Picture 2" descr="鍵のイラスト">
            <a:extLst>
              <a:ext uri="{FF2B5EF4-FFF2-40B4-BE49-F238E27FC236}">
                <a16:creationId xmlns:a16="http://schemas.microsoft.com/office/drawing/2014/main" id="{C79B86DB-EDDB-4EAF-8E35-44CF8A3D1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家の鍵のイラスト（ディスクシリンダー）">
            <a:extLst>
              <a:ext uri="{FF2B5EF4-FFF2-40B4-BE49-F238E27FC236}">
                <a16:creationId xmlns:a16="http://schemas.microsoft.com/office/drawing/2014/main" id="{C84090EC-3C14-4443-A8EB-0A7D82123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844824"/>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0E9A764-6B39-4CD2-8005-8FA63782E1A2}"/>
              </a:ext>
            </a:extLst>
          </p:cNvPr>
          <p:cNvSpPr txBox="1"/>
          <p:nvPr/>
        </p:nvSpPr>
        <p:spPr>
          <a:xfrm>
            <a:off x="539552" y="1196752"/>
            <a:ext cx="3546164" cy="400110"/>
          </a:xfrm>
          <a:prstGeom prst="rect">
            <a:avLst/>
          </a:prstGeom>
          <a:noFill/>
        </p:spPr>
        <p:txBody>
          <a:bodyPr wrap="none" rtlCol="0">
            <a:spAutoFit/>
          </a:bodyPr>
          <a:lstStyle/>
          <a:p>
            <a:r>
              <a:rPr kumimoji="1" lang="en-US" altLang="ja-JP" sz="2000" dirty="0"/>
              <a:t>1. </a:t>
            </a:r>
            <a:r>
              <a:rPr kumimoji="1" lang="ja-JP" altLang="en-US" sz="2000" dirty="0"/>
              <a:t>事前に鍵のペアを作成する</a:t>
            </a:r>
          </a:p>
        </p:txBody>
      </p:sp>
      <p:sp>
        <p:nvSpPr>
          <p:cNvPr id="6" name="テキスト ボックス 5">
            <a:extLst>
              <a:ext uri="{FF2B5EF4-FFF2-40B4-BE49-F238E27FC236}">
                <a16:creationId xmlns:a16="http://schemas.microsoft.com/office/drawing/2014/main" id="{B9C5D0BE-DE61-4933-83E3-3460A7B8AC4F}"/>
              </a:ext>
            </a:extLst>
          </p:cNvPr>
          <p:cNvSpPr txBox="1"/>
          <p:nvPr/>
        </p:nvSpPr>
        <p:spPr>
          <a:xfrm>
            <a:off x="1547664" y="2708920"/>
            <a:ext cx="877163" cy="369332"/>
          </a:xfrm>
          <a:prstGeom prst="rect">
            <a:avLst/>
          </a:prstGeom>
          <a:noFill/>
        </p:spPr>
        <p:txBody>
          <a:bodyPr wrap="none" rtlCol="0">
            <a:spAutoFit/>
          </a:bodyPr>
          <a:lstStyle/>
          <a:p>
            <a:r>
              <a:rPr kumimoji="1" lang="ja-JP" altLang="en-US" dirty="0"/>
              <a:t>秘密鍵</a:t>
            </a:r>
          </a:p>
        </p:txBody>
      </p:sp>
      <p:sp>
        <p:nvSpPr>
          <p:cNvPr id="7" name="テキスト ボックス 6">
            <a:extLst>
              <a:ext uri="{FF2B5EF4-FFF2-40B4-BE49-F238E27FC236}">
                <a16:creationId xmlns:a16="http://schemas.microsoft.com/office/drawing/2014/main" id="{7A95DC0E-7603-4BF6-AFF2-F76B5AEC151C}"/>
              </a:ext>
            </a:extLst>
          </p:cNvPr>
          <p:cNvSpPr txBox="1"/>
          <p:nvPr/>
        </p:nvSpPr>
        <p:spPr>
          <a:xfrm>
            <a:off x="2699792" y="2708920"/>
            <a:ext cx="877163" cy="369332"/>
          </a:xfrm>
          <a:prstGeom prst="rect">
            <a:avLst/>
          </a:prstGeom>
          <a:noFill/>
        </p:spPr>
        <p:txBody>
          <a:bodyPr wrap="none" rtlCol="0">
            <a:spAutoFit/>
          </a:bodyPr>
          <a:lstStyle/>
          <a:p>
            <a:r>
              <a:rPr kumimoji="1" lang="ja-JP" altLang="en-US" dirty="0"/>
              <a:t>公開鍵</a:t>
            </a:r>
          </a:p>
        </p:txBody>
      </p:sp>
      <p:sp>
        <p:nvSpPr>
          <p:cNvPr id="8" name="テキスト ボックス 7">
            <a:extLst>
              <a:ext uri="{FF2B5EF4-FFF2-40B4-BE49-F238E27FC236}">
                <a16:creationId xmlns:a16="http://schemas.microsoft.com/office/drawing/2014/main" id="{EC5477F1-F7B1-4189-8BB8-87BA10BF9C17}"/>
              </a:ext>
            </a:extLst>
          </p:cNvPr>
          <p:cNvSpPr txBox="1"/>
          <p:nvPr/>
        </p:nvSpPr>
        <p:spPr>
          <a:xfrm>
            <a:off x="539552" y="3212976"/>
            <a:ext cx="4059125" cy="400110"/>
          </a:xfrm>
          <a:prstGeom prst="rect">
            <a:avLst/>
          </a:prstGeom>
          <a:noFill/>
        </p:spPr>
        <p:txBody>
          <a:bodyPr wrap="none" rtlCol="0">
            <a:spAutoFit/>
          </a:bodyPr>
          <a:lstStyle/>
          <a:p>
            <a:r>
              <a:rPr kumimoji="1" lang="en-US" altLang="ja-JP" sz="2000" dirty="0"/>
              <a:t>2. </a:t>
            </a:r>
            <a:r>
              <a:rPr kumimoji="1" lang="ja-JP" altLang="en-US" sz="2000" dirty="0"/>
              <a:t>公開鍵をサーバに登録しておく</a:t>
            </a:r>
          </a:p>
        </p:txBody>
      </p:sp>
      <p:pic>
        <p:nvPicPr>
          <p:cNvPr id="9" name="図 8">
            <a:extLst>
              <a:ext uri="{FF2B5EF4-FFF2-40B4-BE49-F238E27FC236}">
                <a16:creationId xmlns:a16="http://schemas.microsoft.com/office/drawing/2014/main" id="{544B6BA8-8ED8-4593-B912-1FE55279D7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288" y="4437112"/>
            <a:ext cx="1143000" cy="1143000"/>
          </a:xfrm>
          <a:prstGeom prst="rect">
            <a:avLst/>
          </a:prstGeom>
        </p:spPr>
      </p:pic>
      <p:pic>
        <p:nvPicPr>
          <p:cNvPr id="10" name="図 9">
            <a:extLst>
              <a:ext uri="{FF2B5EF4-FFF2-40B4-BE49-F238E27FC236}">
                <a16:creationId xmlns:a16="http://schemas.microsoft.com/office/drawing/2014/main" id="{18AA6BBB-0DD4-4549-9328-2655DEB84F2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2" y="3573016"/>
            <a:ext cx="2118829" cy="868720"/>
          </a:xfrm>
          <a:prstGeom prst="rect">
            <a:avLst/>
          </a:prstGeom>
        </p:spPr>
      </p:pic>
      <p:pic>
        <p:nvPicPr>
          <p:cNvPr id="11" name="Picture 6" descr="家の鍵のイラスト（ディスクシリンダー）">
            <a:extLst>
              <a:ext uri="{FF2B5EF4-FFF2-40B4-BE49-F238E27FC236}">
                <a16:creationId xmlns:a16="http://schemas.microsoft.com/office/drawing/2014/main" id="{C92DB54D-8214-4E24-8EB4-3340F55CD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2108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395403DC-C25B-4BA5-9F49-CCF173029778}"/>
              </a:ext>
            </a:extLst>
          </p:cNvPr>
          <p:cNvSpPr txBox="1"/>
          <p:nvPr/>
        </p:nvSpPr>
        <p:spPr>
          <a:xfrm>
            <a:off x="5868144" y="5085184"/>
            <a:ext cx="877163" cy="369332"/>
          </a:xfrm>
          <a:prstGeom prst="rect">
            <a:avLst/>
          </a:prstGeom>
          <a:noFill/>
        </p:spPr>
        <p:txBody>
          <a:bodyPr wrap="none" rtlCol="0">
            <a:spAutoFit/>
          </a:bodyPr>
          <a:lstStyle/>
          <a:p>
            <a:r>
              <a:rPr kumimoji="1" lang="ja-JP" altLang="en-US" dirty="0"/>
              <a:t>公開鍵</a:t>
            </a:r>
          </a:p>
        </p:txBody>
      </p:sp>
      <p:pic>
        <p:nvPicPr>
          <p:cNvPr id="13" name="Picture 4" descr="パソコンを使う人のイラスト（男性・笑顔）">
            <a:extLst>
              <a:ext uri="{FF2B5EF4-FFF2-40B4-BE49-F238E27FC236}">
                <a16:creationId xmlns:a16="http://schemas.microsoft.com/office/drawing/2014/main" id="{D0CBAA88-96DF-47E5-8F47-63DA1D6B4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4077072"/>
            <a:ext cx="1147763"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鍵のイラスト">
            <a:extLst>
              <a:ext uri="{FF2B5EF4-FFF2-40B4-BE49-F238E27FC236}">
                <a16:creationId xmlns:a16="http://schemas.microsoft.com/office/drawing/2014/main" id="{8A011430-B050-4EFA-9A0E-8D2EDB754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221088"/>
            <a:ext cx="785242" cy="785242"/>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612D47C3-0E71-4C69-9FAD-E4B4FDEACBA3}"/>
              </a:ext>
            </a:extLst>
          </p:cNvPr>
          <p:cNvSpPr txBox="1"/>
          <p:nvPr/>
        </p:nvSpPr>
        <p:spPr>
          <a:xfrm>
            <a:off x="2123728" y="5085184"/>
            <a:ext cx="877163" cy="369332"/>
          </a:xfrm>
          <a:prstGeom prst="rect">
            <a:avLst/>
          </a:prstGeom>
          <a:noFill/>
        </p:spPr>
        <p:txBody>
          <a:bodyPr wrap="none" rtlCol="0">
            <a:spAutoFit/>
          </a:bodyPr>
          <a:lstStyle/>
          <a:p>
            <a:r>
              <a:rPr kumimoji="1" lang="ja-JP" altLang="en-US" dirty="0"/>
              <a:t>秘密鍵</a:t>
            </a:r>
          </a:p>
        </p:txBody>
      </p:sp>
    </p:spTree>
    <p:extLst>
      <p:ext uri="{BB962C8B-B14F-4D97-AF65-F5344CB8AC3E}">
        <p14:creationId xmlns:p14="http://schemas.microsoft.com/office/powerpoint/2010/main" val="350045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749CE2-2DB1-47E1-8329-F4220052E52B}"/>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60EA6C8F-F6B0-4620-A5E8-B22A46A4D765}"/>
              </a:ext>
            </a:extLst>
          </p:cNvPr>
          <p:cNvSpPr txBox="1"/>
          <p:nvPr/>
        </p:nvSpPr>
        <p:spPr>
          <a:xfrm>
            <a:off x="539552" y="1196752"/>
            <a:ext cx="5085046" cy="400110"/>
          </a:xfrm>
          <a:prstGeom prst="rect">
            <a:avLst/>
          </a:prstGeom>
          <a:noFill/>
        </p:spPr>
        <p:txBody>
          <a:bodyPr wrap="none" rtlCol="0">
            <a:spAutoFit/>
          </a:bodyPr>
          <a:lstStyle/>
          <a:p>
            <a:r>
              <a:rPr lang="en-US" altLang="ja-JP" sz="2000" dirty="0"/>
              <a:t>3</a:t>
            </a:r>
            <a:r>
              <a:rPr kumimoji="1" lang="en-US" altLang="ja-JP" sz="2000" dirty="0"/>
              <a:t>. </a:t>
            </a:r>
            <a:r>
              <a:rPr lang="ja-JP" altLang="en-US" sz="2000" dirty="0"/>
              <a:t>秘密鍵で鍵をかけた署名をサーバへ送る</a:t>
            </a:r>
            <a:endParaRPr kumimoji="1" lang="ja-JP" altLang="en-US" sz="2000" dirty="0"/>
          </a:p>
        </p:txBody>
      </p:sp>
      <p:pic>
        <p:nvPicPr>
          <p:cNvPr id="4" name="Picture 2" descr="鍵のイラスト">
            <a:extLst>
              <a:ext uri="{FF2B5EF4-FFF2-40B4-BE49-F238E27FC236}">
                <a16:creationId xmlns:a16="http://schemas.microsoft.com/office/drawing/2014/main" id="{33B7E15A-5FFF-4DFE-B272-A1BFBD902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シンプルな南京錠のイラスト">
            <a:extLst>
              <a:ext uri="{FF2B5EF4-FFF2-40B4-BE49-F238E27FC236}">
                <a16:creationId xmlns:a16="http://schemas.microsoft.com/office/drawing/2014/main" id="{58E83959-3C96-4113-B6F6-8F72206AB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18B43777-A96D-4C9C-B0E7-9119E537C8F9}"/>
              </a:ext>
            </a:extLst>
          </p:cNvPr>
          <p:cNvSpPr/>
          <p:nvPr/>
        </p:nvSpPr>
        <p:spPr>
          <a:xfrm>
            <a:off x="7020272"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5DFF0A3-027F-40D0-9560-E2CC4ED450F0}"/>
              </a:ext>
            </a:extLst>
          </p:cNvPr>
          <p:cNvSpPr txBox="1"/>
          <p:nvPr/>
        </p:nvSpPr>
        <p:spPr>
          <a:xfrm>
            <a:off x="1115616" y="1844824"/>
            <a:ext cx="2262158" cy="369332"/>
          </a:xfrm>
          <a:prstGeom prst="rect">
            <a:avLst/>
          </a:prstGeom>
          <a:noFill/>
        </p:spPr>
        <p:txBody>
          <a:bodyPr wrap="none" rtlCol="0">
            <a:spAutoFit/>
          </a:bodyPr>
          <a:lstStyle/>
          <a:p>
            <a:r>
              <a:rPr lang="ja-JP" altLang="en-US" dirty="0"/>
              <a:t>秘密鍵で鍵</a:t>
            </a:r>
            <a:r>
              <a:rPr kumimoji="1" lang="ja-JP" altLang="en-US" dirty="0"/>
              <a:t>をかける</a:t>
            </a:r>
          </a:p>
        </p:txBody>
      </p:sp>
      <p:pic>
        <p:nvPicPr>
          <p:cNvPr id="8" name="Picture 4" descr="シンプルな南京錠のイラスト">
            <a:extLst>
              <a:ext uri="{FF2B5EF4-FFF2-40B4-BE49-F238E27FC236}">
                <a16:creationId xmlns:a16="http://schemas.microsoft.com/office/drawing/2014/main" id="{5F1D5AB9-B7F3-435B-89AF-439E11177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3E8395C-E91F-4BCE-9275-2BD588B6460B}"/>
              </a:ext>
            </a:extLst>
          </p:cNvPr>
          <p:cNvSpPr txBox="1"/>
          <p:nvPr/>
        </p:nvSpPr>
        <p:spPr>
          <a:xfrm>
            <a:off x="3851920" y="1844824"/>
            <a:ext cx="1569660" cy="369332"/>
          </a:xfrm>
          <a:prstGeom prst="rect">
            <a:avLst/>
          </a:prstGeom>
          <a:noFill/>
        </p:spPr>
        <p:txBody>
          <a:bodyPr wrap="none" rtlCol="0">
            <a:spAutoFit/>
          </a:bodyPr>
          <a:lstStyle/>
          <a:p>
            <a:r>
              <a:rPr kumimoji="1" lang="ja-JP" altLang="en-US" dirty="0"/>
              <a:t>サーバに送る</a:t>
            </a:r>
          </a:p>
        </p:txBody>
      </p:sp>
      <p:pic>
        <p:nvPicPr>
          <p:cNvPr id="10" name="Picture 6" descr="家の鍵のイラスト（ディスクシリンダー）">
            <a:extLst>
              <a:ext uri="{FF2B5EF4-FFF2-40B4-BE49-F238E27FC236}">
                <a16:creationId xmlns:a16="http://schemas.microsoft.com/office/drawing/2014/main" id="{577C0542-E387-44FB-B35F-0592B58B9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49289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F8A3581-4DE2-4D7B-A1DC-B503C44BF925}"/>
              </a:ext>
            </a:extLst>
          </p:cNvPr>
          <p:cNvSpPr txBox="1"/>
          <p:nvPr/>
        </p:nvSpPr>
        <p:spPr>
          <a:xfrm>
            <a:off x="6588224" y="1844824"/>
            <a:ext cx="1569660" cy="369332"/>
          </a:xfrm>
          <a:prstGeom prst="rect">
            <a:avLst/>
          </a:prstGeom>
          <a:noFill/>
        </p:spPr>
        <p:txBody>
          <a:bodyPr wrap="none" rtlCol="0">
            <a:spAutoFit/>
          </a:bodyPr>
          <a:lstStyle/>
          <a:p>
            <a:r>
              <a:rPr kumimoji="1" lang="ja-JP" altLang="en-US" dirty="0"/>
              <a:t>公開鍵で開く</a:t>
            </a:r>
          </a:p>
        </p:txBody>
      </p:sp>
      <p:pic>
        <p:nvPicPr>
          <p:cNvPr id="12" name="Picture 4" descr="パソコンを使う人のイラスト（男性・笑顔）">
            <a:extLst>
              <a:ext uri="{FF2B5EF4-FFF2-40B4-BE49-F238E27FC236}">
                <a16:creationId xmlns:a16="http://schemas.microsoft.com/office/drawing/2014/main" id="{D31BF4DB-0F2A-4B78-B7AF-8BCC3E472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07707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シンプルな南京錠のイラスト">
            <a:extLst>
              <a:ext uri="{FF2B5EF4-FFF2-40B4-BE49-F238E27FC236}">
                <a16:creationId xmlns:a16="http://schemas.microsoft.com/office/drawing/2014/main" id="{C586E202-7FEB-4169-ABF3-0FC75A187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a:extLst>
              <a:ext uri="{FF2B5EF4-FFF2-40B4-BE49-F238E27FC236}">
                <a16:creationId xmlns:a16="http://schemas.microsoft.com/office/drawing/2014/main" id="{E7E6883F-C6CA-4DE3-AB65-7F1AA262B2D8}"/>
              </a:ext>
            </a:extLst>
          </p:cNvPr>
          <p:cNvSpPr/>
          <p:nvPr/>
        </p:nvSpPr>
        <p:spPr>
          <a:xfrm>
            <a:off x="1763688"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E29A005E-6CA3-4B58-9460-082BDF763C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0272" y="4437112"/>
            <a:ext cx="1143000" cy="1143000"/>
          </a:xfrm>
          <a:prstGeom prst="rect">
            <a:avLst/>
          </a:prstGeom>
        </p:spPr>
      </p:pic>
      <p:pic>
        <p:nvPicPr>
          <p:cNvPr id="16" name="図 15">
            <a:extLst>
              <a:ext uri="{FF2B5EF4-FFF2-40B4-BE49-F238E27FC236}">
                <a16:creationId xmlns:a16="http://schemas.microsoft.com/office/drawing/2014/main" id="{813C7D26-998F-4BAC-A257-FBD084492B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3573016"/>
            <a:ext cx="2118829" cy="868720"/>
          </a:xfrm>
          <a:prstGeom prst="rect">
            <a:avLst/>
          </a:prstGeom>
        </p:spPr>
      </p:pic>
      <p:sp>
        <p:nvSpPr>
          <p:cNvPr id="17" name="テキスト ボックス 16">
            <a:extLst>
              <a:ext uri="{FF2B5EF4-FFF2-40B4-BE49-F238E27FC236}">
                <a16:creationId xmlns:a16="http://schemas.microsoft.com/office/drawing/2014/main" id="{9BC3E88B-9EAC-4EFD-AB22-6AE1B5006CCB}"/>
              </a:ext>
            </a:extLst>
          </p:cNvPr>
          <p:cNvSpPr txBox="1"/>
          <p:nvPr/>
        </p:nvSpPr>
        <p:spPr>
          <a:xfrm>
            <a:off x="1547664" y="5733256"/>
            <a:ext cx="5493812" cy="923330"/>
          </a:xfrm>
          <a:prstGeom prst="rect">
            <a:avLst/>
          </a:prstGeom>
          <a:noFill/>
        </p:spPr>
        <p:txBody>
          <a:bodyPr wrap="none" rtlCol="0">
            <a:spAutoFit/>
          </a:bodyPr>
          <a:lstStyle/>
          <a:p>
            <a:r>
              <a:rPr kumimoji="1" lang="ja-JP" altLang="en-US" dirty="0"/>
              <a:t>事前に登録してあった公開鍵で開けることができた</a:t>
            </a:r>
            <a:endParaRPr kumimoji="1" lang="en-US" altLang="ja-JP" dirty="0"/>
          </a:p>
          <a:p>
            <a:r>
              <a:rPr lang="ja-JP" altLang="en-US" dirty="0"/>
              <a:t>→データを送ってきた人は秘密鍵を持っている人だ</a:t>
            </a:r>
            <a:endParaRPr lang="en-US" altLang="ja-JP" dirty="0"/>
          </a:p>
          <a:p>
            <a:r>
              <a:rPr kumimoji="1" lang="ja-JP" altLang="en-US" dirty="0"/>
              <a:t>→アクセスする権利がある人である</a:t>
            </a:r>
            <a:r>
              <a:rPr kumimoji="1" lang="en-US" altLang="ja-JP" dirty="0"/>
              <a:t>(</a:t>
            </a:r>
            <a:r>
              <a:rPr kumimoji="1" lang="ja-JP" altLang="en-US" dirty="0"/>
              <a:t>認証</a:t>
            </a:r>
            <a:r>
              <a:rPr kumimoji="1" lang="en-US" altLang="ja-JP" dirty="0"/>
              <a:t>)</a:t>
            </a:r>
            <a:endParaRPr kumimoji="1" lang="ja-JP" altLang="en-US" dirty="0"/>
          </a:p>
        </p:txBody>
      </p:sp>
    </p:spTree>
    <p:extLst>
      <p:ext uri="{BB962C8B-B14F-4D97-AF65-F5344CB8AC3E}">
        <p14:creationId xmlns:p14="http://schemas.microsoft.com/office/powerpoint/2010/main" val="170826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B0B2E08-2322-4621-96D8-09F280581721}"/>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8" name="図 7">
            <a:extLst>
              <a:ext uri="{FF2B5EF4-FFF2-40B4-BE49-F238E27FC236}">
                <a16:creationId xmlns:a16="http://schemas.microsoft.com/office/drawing/2014/main" id="{6A3157A1-DA66-47F9-9DA8-AE056AF0CE79}"/>
              </a:ext>
            </a:extLst>
          </p:cNvPr>
          <p:cNvPicPr>
            <a:picLocks noChangeAspect="1"/>
          </p:cNvPicPr>
          <p:nvPr/>
        </p:nvPicPr>
        <p:blipFill>
          <a:blip r:embed="rId2"/>
          <a:stretch>
            <a:fillRect/>
          </a:stretch>
        </p:blipFill>
        <p:spPr>
          <a:xfrm>
            <a:off x="323528" y="1772816"/>
            <a:ext cx="7920880" cy="4798426"/>
          </a:xfrm>
          <a:prstGeom prst="rect">
            <a:avLst/>
          </a:prstGeom>
        </p:spPr>
      </p:pic>
      <p:sp>
        <p:nvSpPr>
          <p:cNvPr id="9" name="テキスト ボックス 8">
            <a:extLst>
              <a:ext uri="{FF2B5EF4-FFF2-40B4-BE49-F238E27FC236}">
                <a16:creationId xmlns:a16="http://schemas.microsoft.com/office/drawing/2014/main" id="{73002C78-8EA9-4928-BD9F-E8A62CF1C801}"/>
              </a:ext>
            </a:extLst>
          </p:cNvPr>
          <p:cNvSpPr txBox="1"/>
          <p:nvPr/>
        </p:nvSpPr>
        <p:spPr>
          <a:xfrm>
            <a:off x="323528" y="1196752"/>
            <a:ext cx="4455066" cy="369332"/>
          </a:xfrm>
          <a:prstGeom prst="rect">
            <a:avLst/>
          </a:prstGeom>
          <a:noFill/>
        </p:spPr>
        <p:txBody>
          <a:bodyPr wrap="none" rtlCol="0">
            <a:spAutoFit/>
          </a:bodyPr>
          <a:lstStyle/>
          <a:p>
            <a:r>
              <a:rPr kumimoji="1" lang="en-US" altLang="ja-JP" dirty="0"/>
              <a:t>GitHub</a:t>
            </a:r>
            <a:r>
              <a:rPr kumimoji="1" lang="ja-JP" altLang="en-US" dirty="0"/>
              <a:t>にアクセスして「</a:t>
            </a:r>
            <a:r>
              <a:rPr kumimoji="1" lang="en-US" altLang="ja-JP" dirty="0"/>
              <a:t>Sign up</a:t>
            </a:r>
            <a:r>
              <a:rPr kumimoji="1" lang="ja-JP" altLang="en-US" dirty="0"/>
              <a:t>」を選ぶ</a:t>
            </a:r>
          </a:p>
        </p:txBody>
      </p:sp>
      <p:sp>
        <p:nvSpPr>
          <p:cNvPr id="13" name="四角形: 角を丸くする 12">
            <a:extLst>
              <a:ext uri="{FF2B5EF4-FFF2-40B4-BE49-F238E27FC236}">
                <a16:creationId xmlns:a16="http://schemas.microsoft.com/office/drawing/2014/main" id="{A44656BD-D70A-4A25-868C-F048A5682C2A}"/>
              </a:ext>
            </a:extLst>
          </p:cNvPr>
          <p:cNvSpPr/>
          <p:nvPr/>
        </p:nvSpPr>
        <p:spPr>
          <a:xfrm>
            <a:off x="7596336" y="1772816"/>
            <a:ext cx="64807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828B939A-6E99-4955-B674-55C82553448F}"/>
              </a:ext>
            </a:extLst>
          </p:cNvPr>
          <p:cNvCxnSpPr>
            <a:stCxn id="9" idx="3"/>
            <a:endCxn id="13" idx="0"/>
          </p:cNvCxnSpPr>
          <p:nvPr/>
        </p:nvCxnSpPr>
        <p:spPr>
          <a:xfrm>
            <a:off x="4778594" y="1381418"/>
            <a:ext cx="3141778"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06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1CCA7F-1D68-400B-A6E7-2A7F6D0E3A03}"/>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4" name="図 3">
            <a:extLst>
              <a:ext uri="{FF2B5EF4-FFF2-40B4-BE49-F238E27FC236}">
                <a16:creationId xmlns:a16="http://schemas.microsoft.com/office/drawing/2014/main" id="{6B00CF13-C948-4B57-A8B7-FDA6290FCCD0}"/>
              </a:ext>
            </a:extLst>
          </p:cNvPr>
          <p:cNvPicPr>
            <a:picLocks noChangeAspect="1"/>
          </p:cNvPicPr>
          <p:nvPr/>
        </p:nvPicPr>
        <p:blipFill>
          <a:blip r:embed="rId2"/>
          <a:stretch>
            <a:fillRect/>
          </a:stretch>
        </p:blipFill>
        <p:spPr>
          <a:xfrm>
            <a:off x="611560" y="2420888"/>
            <a:ext cx="8100392" cy="2380811"/>
          </a:xfrm>
          <a:prstGeom prst="rect">
            <a:avLst/>
          </a:prstGeom>
        </p:spPr>
      </p:pic>
      <p:sp>
        <p:nvSpPr>
          <p:cNvPr id="5" name="テキスト ボックス 4">
            <a:extLst>
              <a:ext uri="{FF2B5EF4-FFF2-40B4-BE49-F238E27FC236}">
                <a16:creationId xmlns:a16="http://schemas.microsoft.com/office/drawing/2014/main" id="{111552F1-F97B-4F1A-A5C1-DB9A19AFDB2A}"/>
              </a:ext>
            </a:extLst>
          </p:cNvPr>
          <p:cNvSpPr txBox="1"/>
          <p:nvPr/>
        </p:nvSpPr>
        <p:spPr>
          <a:xfrm>
            <a:off x="467544" y="980728"/>
            <a:ext cx="3647152"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メールアドレス</a:t>
            </a:r>
            <a:endParaRPr kumimoji="1" lang="en-US" altLang="ja-JP" dirty="0"/>
          </a:p>
          <a:p>
            <a:pPr marL="285750" indent="-285750">
              <a:buFont typeface="Arial" panose="020B0604020202020204" pitchFamily="34" charset="0"/>
              <a:buChar char="•"/>
            </a:pPr>
            <a:r>
              <a:rPr lang="ja-JP" altLang="en-US" dirty="0"/>
              <a:t>パスワード</a:t>
            </a:r>
            <a:endParaRPr lang="en-US" altLang="ja-JP" dirty="0"/>
          </a:p>
          <a:p>
            <a:pPr marL="285750" indent="-285750">
              <a:buFont typeface="Arial" panose="020B0604020202020204" pitchFamily="34" charset="0"/>
              <a:buChar char="•"/>
            </a:pPr>
            <a:r>
              <a:rPr kumimoji="1" lang="ja-JP" altLang="en-US" dirty="0"/>
              <a:t>アカウント</a:t>
            </a:r>
            <a:r>
              <a:rPr lang="ja-JP" altLang="en-US" dirty="0"/>
              <a:t>名</a:t>
            </a:r>
            <a:endParaRPr lang="en-US" altLang="ja-JP" dirty="0"/>
          </a:p>
          <a:p>
            <a:r>
              <a:rPr lang="ja-JP" altLang="en-US" dirty="0"/>
              <a:t>等を聞かれるので、順番に答える</a:t>
            </a:r>
            <a:endParaRPr lang="en-US" altLang="ja-JP" dirty="0"/>
          </a:p>
        </p:txBody>
      </p:sp>
      <p:sp>
        <p:nvSpPr>
          <p:cNvPr id="6" name="テキスト ボックス 5">
            <a:extLst>
              <a:ext uri="{FF2B5EF4-FFF2-40B4-BE49-F238E27FC236}">
                <a16:creationId xmlns:a16="http://schemas.microsoft.com/office/drawing/2014/main" id="{178F1BE2-2F66-4615-98BE-BBE6FB67FB6A}"/>
              </a:ext>
            </a:extLst>
          </p:cNvPr>
          <p:cNvSpPr txBox="1"/>
          <p:nvPr/>
        </p:nvSpPr>
        <p:spPr>
          <a:xfrm>
            <a:off x="539552" y="5085184"/>
            <a:ext cx="7686720" cy="646331"/>
          </a:xfrm>
          <a:prstGeom prst="rect">
            <a:avLst/>
          </a:prstGeom>
          <a:noFill/>
        </p:spPr>
        <p:txBody>
          <a:bodyPr wrap="none" rtlCol="0">
            <a:spAutoFit/>
          </a:bodyPr>
          <a:lstStyle/>
          <a:p>
            <a:r>
              <a:rPr lang="ja-JP" altLang="en-US" dirty="0"/>
              <a:t>「</a:t>
            </a:r>
            <a:r>
              <a:rPr lang="en-US" altLang="ja-JP" dirty="0"/>
              <a:t>Learn Git and GitHub without any code!</a:t>
            </a:r>
            <a:r>
              <a:rPr lang="ja-JP" altLang="en-US" dirty="0"/>
              <a:t>」という画面が出たら登録完了</a:t>
            </a:r>
            <a:endParaRPr lang="en-US" altLang="ja-JP" dirty="0"/>
          </a:p>
          <a:p>
            <a:r>
              <a:rPr kumimoji="1" lang="ja-JP" altLang="en-US" dirty="0">
                <a:solidFill>
                  <a:srgbClr val="FF0000"/>
                </a:solidFill>
              </a:rPr>
              <a:t>ブラウザをまだ閉じない事</a:t>
            </a:r>
          </a:p>
        </p:txBody>
      </p:sp>
    </p:spTree>
    <p:extLst>
      <p:ext uri="{BB962C8B-B14F-4D97-AF65-F5344CB8AC3E}">
        <p14:creationId xmlns:p14="http://schemas.microsoft.com/office/powerpoint/2010/main" val="342556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BF958E-8031-45CD-B53F-3F80FFCA1259}"/>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sp>
        <p:nvSpPr>
          <p:cNvPr id="5" name="テキスト ボックス 4">
            <a:extLst>
              <a:ext uri="{FF2B5EF4-FFF2-40B4-BE49-F238E27FC236}">
                <a16:creationId xmlns:a16="http://schemas.microsoft.com/office/drawing/2014/main" id="{10AA060E-244F-4079-846E-64EAB8281119}"/>
              </a:ext>
            </a:extLst>
          </p:cNvPr>
          <p:cNvSpPr txBox="1"/>
          <p:nvPr/>
        </p:nvSpPr>
        <p:spPr>
          <a:xfrm>
            <a:off x="323528" y="1124744"/>
            <a:ext cx="2698175" cy="523220"/>
          </a:xfrm>
          <a:prstGeom prst="rect">
            <a:avLst/>
          </a:prstGeom>
          <a:noFill/>
        </p:spPr>
        <p:txBody>
          <a:bodyPr wrap="none" rtlCol="0">
            <a:spAutoFit/>
          </a:bodyPr>
          <a:lstStyle/>
          <a:p>
            <a:r>
              <a:rPr kumimoji="1" lang="ja-JP" altLang="en-US" sz="2800" dirty="0"/>
              <a:t>鍵の</a:t>
            </a:r>
            <a:r>
              <a:rPr lang="ja-JP" altLang="en-US" sz="2800" dirty="0"/>
              <a:t>ペアの</a:t>
            </a:r>
            <a:r>
              <a:rPr kumimoji="1" lang="ja-JP" altLang="en-US" sz="2800" dirty="0"/>
              <a:t>作成</a:t>
            </a:r>
          </a:p>
        </p:txBody>
      </p:sp>
      <p:sp>
        <p:nvSpPr>
          <p:cNvPr id="6" name="テキスト ボックス 5">
            <a:extLst>
              <a:ext uri="{FF2B5EF4-FFF2-40B4-BE49-F238E27FC236}">
                <a16:creationId xmlns:a16="http://schemas.microsoft.com/office/drawing/2014/main" id="{88AA63EC-1F7C-4501-8280-1B7D337413AC}"/>
              </a:ext>
            </a:extLst>
          </p:cNvPr>
          <p:cNvSpPr txBox="1"/>
          <p:nvPr/>
        </p:nvSpPr>
        <p:spPr>
          <a:xfrm>
            <a:off x="467544" y="1772816"/>
            <a:ext cx="1883849" cy="830997"/>
          </a:xfrm>
          <a:prstGeom prst="rect">
            <a:avLst/>
          </a:prstGeom>
          <a:noFill/>
          <a:ln>
            <a:solidFill>
              <a:schemeClr val="tx1"/>
            </a:solidFill>
          </a:ln>
        </p:spPr>
        <p:txBody>
          <a:bodyPr wrap="none" rtlCol="0">
            <a:spAutoFit/>
          </a:bodyPr>
          <a:lstStyle/>
          <a:p>
            <a:r>
              <a:rPr kumimoji="1" lang="en-US" altLang="ja-JP" sz="2400" dirty="0">
                <a:latin typeface="Consolas" panose="020B0609020204030204" pitchFamily="49" charset="0"/>
              </a:rPr>
              <a:t>cd</a:t>
            </a:r>
          </a:p>
          <a:p>
            <a:r>
              <a:rPr lang="en-US" altLang="ja-JP" sz="2400" dirty="0" err="1">
                <a:latin typeface="Consolas" panose="020B0609020204030204" pitchFamily="49" charset="0"/>
              </a:rPr>
              <a:t>ssh</a:t>
            </a:r>
            <a:r>
              <a:rPr lang="en-US" altLang="ja-JP" sz="2400" dirty="0">
                <a:latin typeface="Consolas" panose="020B0609020204030204" pitchFamily="49" charset="0"/>
              </a:rPr>
              <a:t>-keygen</a:t>
            </a:r>
            <a:endParaRPr kumimoji="1" lang="ja-JP" altLang="en-US" sz="2400" dirty="0">
              <a:latin typeface="Consolas" panose="020B0609020204030204" pitchFamily="49" charset="0"/>
            </a:endParaRPr>
          </a:p>
        </p:txBody>
      </p:sp>
      <p:sp>
        <p:nvSpPr>
          <p:cNvPr id="9" name="テキスト ボックス 8">
            <a:extLst>
              <a:ext uri="{FF2B5EF4-FFF2-40B4-BE49-F238E27FC236}">
                <a16:creationId xmlns:a16="http://schemas.microsoft.com/office/drawing/2014/main" id="{7E586FFF-C9EA-42B6-A219-2A3AC03EDCB6}"/>
              </a:ext>
            </a:extLst>
          </p:cNvPr>
          <p:cNvSpPr txBox="1"/>
          <p:nvPr/>
        </p:nvSpPr>
        <p:spPr>
          <a:xfrm>
            <a:off x="2555776" y="2204864"/>
            <a:ext cx="2031325" cy="369332"/>
          </a:xfrm>
          <a:prstGeom prst="rect">
            <a:avLst/>
          </a:prstGeom>
          <a:noFill/>
        </p:spPr>
        <p:txBody>
          <a:bodyPr wrap="none" rtlCol="0">
            <a:spAutoFit/>
          </a:bodyPr>
          <a:lstStyle/>
          <a:p>
            <a:r>
              <a:rPr lang="ja-JP" altLang="en-US" dirty="0"/>
              <a:t>鍵を作るコマンド</a:t>
            </a:r>
            <a:endParaRPr kumimoji="1" lang="ja-JP" altLang="en-US" dirty="0"/>
          </a:p>
        </p:txBody>
      </p:sp>
      <p:sp>
        <p:nvSpPr>
          <p:cNvPr id="10" name="テキスト ボックス 9">
            <a:extLst>
              <a:ext uri="{FF2B5EF4-FFF2-40B4-BE49-F238E27FC236}">
                <a16:creationId xmlns:a16="http://schemas.microsoft.com/office/drawing/2014/main" id="{1A4A456E-5CF7-45CA-A44A-1962FC11C332}"/>
              </a:ext>
            </a:extLst>
          </p:cNvPr>
          <p:cNvSpPr txBox="1"/>
          <p:nvPr/>
        </p:nvSpPr>
        <p:spPr>
          <a:xfrm>
            <a:off x="755576" y="3573016"/>
            <a:ext cx="7656263" cy="1477328"/>
          </a:xfrm>
          <a:prstGeom prst="rect">
            <a:avLst/>
          </a:prstGeom>
          <a:noFill/>
          <a:ln>
            <a:solidFill>
              <a:schemeClr val="tx1"/>
            </a:solidFill>
          </a:ln>
        </p:spPr>
        <p:txBody>
          <a:bodyPr wrap="none" rtlCol="0">
            <a:spAutoFit/>
          </a:bodyPr>
          <a:lstStyle/>
          <a:p>
            <a:r>
              <a:rPr kumimoji="1" lang="en-US" altLang="ja-JP" dirty="0">
                <a:latin typeface="Consolas" panose="020B0609020204030204" pitchFamily="49" charset="0"/>
              </a:rPr>
              <a:t>Generating public/private </a:t>
            </a:r>
            <a:r>
              <a:rPr kumimoji="1" lang="en-US" altLang="ja-JP" dirty="0" err="1">
                <a:latin typeface="Consolas" panose="020B0609020204030204" pitchFamily="49" charset="0"/>
              </a:rPr>
              <a:t>rsa</a:t>
            </a:r>
            <a:r>
              <a:rPr kumimoji="1" lang="en-US" altLang="ja-JP" dirty="0">
                <a:latin typeface="Consolas" panose="020B0609020204030204" pitchFamily="49" charset="0"/>
              </a:rPr>
              <a:t> key pair.</a:t>
            </a:r>
          </a:p>
          <a:p>
            <a:r>
              <a:rPr kumimoji="1" lang="en-US" altLang="ja-JP" dirty="0">
                <a:latin typeface="Consolas" panose="020B0609020204030204" pitchFamily="49" charset="0"/>
              </a:rPr>
              <a:t>Enter file in which to save the key (/path/to/.</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r>
              <a:rPr kumimoji="1" lang="en-US" altLang="ja-JP" dirty="0" err="1">
                <a:latin typeface="Consolas" panose="020B0609020204030204" pitchFamily="49" charset="0"/>
              </a:rPr>
              <a:t>id_rsa</a:t>
            </a:r>
            <a:r>
              <a:rPr kumimoji="1" lang="en-US" altLang="ja-JP" dirty="0">
                <a:latin typeface="Consolas" panose="020B0609020204030204" pitchFamily="49" charset="0"/>
              </a:rPr>
              <a:t>):</a:t>
            </a:r>
          </a:p>
          <a:p>
            <a:r>
              <a:rPr kumimoji="1" lang="en-US" altLang="ja-JP" dirty="0">
                <a:latin typeface="Consolas" panose="020B0609020204030204" pitchFamily="49" charset="0"/>
              </a:rPr>
              <a:t>Created directory '/c/Users/watanabe/.</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p>
          <a:p>
            <a:r>
              <a:rPr kumimoji="1" lang="en-US" altLang="ja-JP" dirty="0">
                <a:latin typeface="Consolas" panose="020B0609020204030204" pitchFamily="49" charset="0"/>
              </a:rPr>
              <a:t>Enter passphrase (empty for no passphrase):</a:t>
            </a:r>
          </a:p>
          <a:p>
            <a:r>
              <a:rPr kumimoji="1" lang="en-US" altLang="ja-JP" dirty="0">
                <a:latin typeface="Consolas" panose="020B0609020204030204" pitchFamily="49" charset="0"/>
              </a:rPr>
              <a:t>Enter same passphrase again: </a:t>
            </a:r>
          </a:p>
        </p:txBody>
      </p:sp>
      <p:sp>
        <p:nvSpPr>
          <p:cNvPr id="11" name="テキスト ボックス 10">
            <a:extLst>
              <a:ext uri="{FF2B5EF4-FFF2-40B4-BE49-F238E27FC236}">
                <a16:creationId xmlns:a16="http://schemas.microsoft.com/office/drawing/2014/main" id="{798F6A88-8D49-467E-8CDC-74E0CF8FF185}"/>
              </a:ext>
            </a:extLst>
          </p:cNvPr>
          <p:cNvSpPr txBox="1"/>
          <p:nvPr/>
        </p:nvSpPr>
        <p:spPr>
          <a:xfrm>
            <a:off x="467544" y="2996952"/>
            <a:ext cx="5647700" cy="369332"/>
          </a:xfrm>
          <a:prstGeom prst="rect">
            <a:avLst/>
          </a:prstGeom>
          <a:noFill/>
        </p:spPr>
        <p:txBody>
          <a:bodyPr wrap="none" rtlCol="0">
            <a:spAutoFit/>
          </a:bodyPr>
          <a:lstStyle/>
          <a:p>
            <a:r>
              <a:rPr lang="ja-JP" altLang="en-US" dirty="0"/>
              <a:t>実行すると以下のような表示になる</a:t>
            </a:r>
            <a:r>
              <a:rPr lang="en-US" altLang="ja-JP" dirty="0"/>
              <a:t>(</a:t>
            </a:r>
            <a:r>
              <a:rPr lang="ja-JP" altLang="en-US" dirty="0"/>
              <a:t>順番に聞かれる</a:t>
            </a:r>
            <a:r>
              <a:rPr lang="en-US" altLang="ja-JP" dirty="0"/>
              <a:t>)</a:t>
            </a:r>
            <a:endParaRPr kumimoji="1" lang="ja-JP" altLang="en-US" dirty="0"/>
          </a:p>
        </p:txBody>
      </p:sp>
      <p:sp>
        <p:nvSpPr>
          <p:cNvPr id="13" name="テキスト ボックス 12">
            <a:extLst>
              <a:ext uri="{FF2B5EF4-FFF2-40B4-BE49-F238E27FC236}">
                <a16:creationId xmlns:a16="http://schemas.microsoft.com/office/drawing/2014/main" id="{B2205027-1218-46D2-8F57-6680DC51BBF2}"/>
              </a:ext>
            </a:extLst>
          </p:cNvPr>
          <p:cNvSpPr txBox="1"/>
          <p:nvPr/>
        </p:nvSpPr>
        <p:spPr>
          <a:xfrm>
            <a:off x="467544" y="3861048"/>
            <a:ext cx="312906" cy="1200329"/>
          </a:xfrm>
          <a:prstGeom prst="rect">
            <a:avLst/>
          </a:prstGeom>
          <a:noFill/>
        </p:spPr>
        <p:txBody>
          <a:bodyPr wrap="none" rtlCol="0">
            <a:spAutoFit/>
          </a:bodyPr>
          <a:lstStyle/>
          <a:p>
            <a:r>
              <a:rPr kumimoji="1" lang="en-US" altLang="ja-JP" dirty="0">
                <a:solidFill>
                  <a:srgbClr val="FF0000"/>
                </a:solidFill>
                <a:latin typeface="Consolas" panose="020B0609020204030204" pitchFamily="49" charset="0"/>
              </a:rPr>
              <a:t>1</a:t>
            </a:r>
          </a:p>
          <a:p>
            <a:r>
              <a:rPr lang="en-US" altLang="ja-JP" dirty="0">
                <a:solidFill>
                  <a:srgbClr val="FF0000"/>
                </a:solidFill>
                <a:latin typeface="Consolas" panose="020B0609020204030204" pitchFamily="49" charset="0"/>
              </a:rPr>
              <a:t>2</a:t>
            </a:r>
          </a:p>
          <a:p>
            <a:endParaRPr lang="en-US" altLang="ja-JP" dirty="0">
              <a:solidFill>
                <a:srgbClr val="FF0000"/>
              </a:solidFill>
              <a:latin typeface="Consolas" panose="020B0609020204030204" pitchFamily="49" charset="0"/>
            </a:endParaRPr>
          </a:p>
          <a:p>
            <a:r>
              <a:rPr lang="en-US" altLang="ja-JP" dirty="0">
                <a:solidFill>
                  <a:srgbClr val="FF0000"/>
                </a:solidFill>
                <a:latin typeface="Consolas" panose="020B0609020204030204" pitchFamily="49" charset="0"/>
              </a:rPr>
              <a:t>3</a:t>
            </a:r>
            <a:endParaRPr kumimoji="1" lang="ja-JP" altLang="en-US" dirty="0">
              <a:solidFill>
                <a:srgbClr val="FF0000"/>
              </a:solidFill>
              <a:latin typeface="Consolas" panose="020B0609020204030204" pitchFamily="49" charset="0"/>
            </a:endParaRPr>
          </a:p>
        </p:txBody>
      </p:sp>
      <p:sp>
        <p:nvSpPr>
          <p:cNvPr id="14" name="テキスト ボックス 13">
            <a:extLst>
              <a:ext uri="{FF2B5EF4-FFF2-40B4-BE49-F238E27FC236}">
                <a16:creationId xmlns:a16="http://schemas.microsoft.com/office/drawing/2014/main" id="{B93369CB-141F-4EF6-871F-EC0780AE858A}"/>
              </a:ext>
            </a:extLst>
          </p:cNvPr>
          <p:cNvSpPr txBox="1"/>
          <p:nvPr/>
        </p:nvSpPr>
        <p:spPr>
          <a:xfrm>
            <a:off x="467544" y="5373216"/>
            <a:ext cx="6878806" cy="1200329"/>
          </a:xfrm>
          <a:prstGeom prst="rect">
            <a:avLst/>
          </a:prstGeom>
          <a:noFill/>
        </p:spPr>
        <p:txBody>
          <a:bodyPr wrap="none" rtlCol="0">
            <a:spAutoFit/>
          </a:bodyPr>
          <a:lstStyle/>
          <a:p>
            <a:r>
              <a:rPr kumimoji="1" lang="en-US" altLang="ja-JP" dirty="0"/>
              <a:t>1: </a:t>
            </a:r>
            <a:r>
              <a:rPr kumimoji="1" lang="ja-JP" altLang="en-US" dirty="0"/>
              <a:t>どこに鍵のペアを保存するか。</a:t>
            </a:r>
            <a:r>
              <a:rPr kumimoji="1" lang="en-US" altLang="ja-JP" dirty="0"/>
              <a:t>z/</a:t>
            </a:r>
            <a:r>
              <a:rPr kumimoji="1" lang="ja-JP" altLang="en-US" dirty="0"/>
              <a:t>ユーザ名</a:t>
            </a:r>
            <a:r>
              <a:rPr kumimoji="1" lang="en-US" altLang="ja-JP" dirty="0"/>
              <a:t>/.</a:t>
            </a:r>
            <a:r>
              <a:rPr kumimoji="1" lang="en-US" altLang="ja-JP" dirty="0" err="1"/>
              <a:t>ssh</a:t>
            </a:r>
            <a:r>
              <a:rPr kumimoji="1" lang="en-US" altLang="ja-JP" dirty="0"/>
              <a:t>/</a:t>
            </a:r>
            <a:r>
              <a:rPr kumimoji="1" lang="en-US" altLang="ja-JP" dirty="0" err="1"/>
              <a:t>id_rsa</a:t>
            </a:r>
            <a:r>
              <a:rPr kumimoji="1" lang="ja-JP" altLang="en-US" dirty="0"/>
              <a:t>とする。</a:t>
            </a:r>
            <a:endParaRPr kumimoji="1" lang="en-US" altLang="ja-JP" dirty="0"/>
          </a:p>
          <a:p>
            <a:r>
              <a:rPr lang="en-US" altLang="ja-JP" dirty="0"/>
              <a:t>     </a:t>
            </a:r>
            <a:r>
              <a:rPr lang="ja-JP" altLang="en-US" dirty="0"/>
              <a:t>「</a:t>
            </a:r>
            <a:r>
              <a:rPr lang="en-US" altLang="ja-JP" dirty="0"/>
              <a:t>z//</a:t>
            </a:r>
            <a:r>
              <a:rPr lang="ja-JP" altLang="en-US" dirty="0"/>
              <a:t>」とスラッシュが二つ続いていたら一つにすること。</a:t>
            </a:r>
            <a:endParaRPr lang="en-US" altLang="ja-JP" dirty="0"/>
          </a:p>
          <a:p>
            <a:r>
              <a:rPr kumimoji="1" lang="en-US" altLang="ja-JP" dirty="0"/>
              <a:t>2: </a:t>
            </a:r>
            <a:r>
              <a:rPr kumimoji="1" lang="ja-JP" altLang="en-US" dirty="0"/>
              <a:t>パスフレーズ</a:t>
            </a:r>
            <a:r>
              <a:rPr kumimoji="1" lang="en-US" altLang="ja-JP" dirty="0"/>
              <a:t>(</a:t>
            </a:r>
            <a:r>
              <a:rPr kumimoji="1" lang="ja-JP" altLang="en-US" dirty="0"/>
              <a:t>パスワード</a:t>
            </a:r>
            <a:r>
              <a:rPr kumimoji="1" lang="en-US" altLang="ja-JP" dirty="0"/>
              <a:t>)</a:t>
            </a:r>
            <a:r>
              <a:rPr kumimoji="1" lang="ja-JP" altLang="en-US" dirty="0"/>
              <a:t>を入力。</a:t>
            </a:r>
            <a:r>
              <a:rPr kumimoji="1" lang="ja-JP" altLang="en-US" dirty="0">
                <a:solidFill>
                  <a:srgbClr val="FF0000"/>
                </a:solidFill>
              </a:rPr>
              <a:t>必ず入力すること。</a:t>
            </a:r>
            <a:endParaRPr kumimoji="1" lang="en-US" altLang="ja-JP" dirty="0">
              <a:solidFill>
                <a:srgbClr val="FF0000"/>
              </a:solidFill>
            </a:endParaRPr>
          </a:p>
          <a:p>
            <a:r>
              <a:rPr lang="en-US" altLang="ja-JP" dirty="0"/>
              <a:t>3: </a:t>
            </a:r>
            <a:r>
              <a:rPr lang="ja-JP" altLang="en-US" dirty="0"/>
              <a:t>同じパスフレーズを入力。</a:t>
            </a:r>
            <a:endParaRPr lang="en-US" altLang="ja-JP" dirty="0"/>
          </a:p>
        </p:txBody>
      </p:sp>
    </p:spTree>
    <p:extLst>
      <p:ext uri="{BB962C8B-B14F-4D97-AF65-F5344CB8AC3E}">
        <p14:creationId xmlns:p14="http://schemas.microsoft.com/office/powerpoint/2010/main" val="3714162092"/>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8239</TotalTime>
  <Words>875</Words>
  <Application>Microsoft Office PowerPoint</Application>
  <PresentationFormat>画面に合わせる (4:3)</PresentationFormat>
  <Paragraphs>142</Paragraphs>
  <Slides>22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HGｺﾞｼｯｸE</vt:lpstr>
      <vt:lpstr>游ゴシック</vt:lpstr>
      <vt:lpstr>Arial</vt:lpstr>
      <vt:lpstr>Consolas</vt:lpstr>
      <vt:lpstr>Lucida Console</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1627</cp:revision>
  <dcterms:created xsi:type="dcterms:W3CDTF">2019-01-02T05:23:01Z</dcterms:created>
  <dcterms:modified xsi:type="dcterms:W3CDTF">2021-10-27T12:59:10Z</dcterms:modified>
</cp:coreProperties>
</file>