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93" d="100"/>
          <a:sy n="93" d="100"/>
        </p:scale>
        <p:origin x="102"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2022/9/27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6" name="図 5">
            <a:extLst>
              <a:ext uri="{FF2B5EF4-FFF2-40B4-BE49-F238E27FC236}">
                <a16:creationId xmlns:a16="http://schemas.microsoft.com/office/drawing/2014/main" id="{E71BC69D-7AB0-4FF0-9D61-0A25334C16B8}"/>
              </a:ext>
            </a:extLst>
          </p:cNvPr>
          <p:cNvPicPr>
            <a:picLocks noChangeAspect="1"/>
          </p:cNvPicPr>
          <p:nvPr/>
        </p:nvPicPr>
        <p:blipFill>
          <a:blip r:embed="rId2"/>
          <a:stretch>
            <a:fillRect/>
          </a:stretch>
        </p:blipFill>
        <p:spPr>
          <a:xfrm>
            <a:off x="395536" y="1052736"/>
            <a:ext cx="7704856" cy="4902452"/>
          </a:xfrm>
          <a:prstGeom prst="rect">
            <a:avLst/>
          </a:prstGeom>
        </p:spPr>
      </p:pic>
      <p:sp>
        <p:nvSpPr>
          <p:cNvPr id="7" name="四角形: 角を丸くする 6">
            <a:extLst>
              <a:ext uri="{FF2B5EF4-FFF2-40B4-BE49-F238E27FC236}">
                <a16:creationId xmlns:a16="http://schemas.microsoft.com/office/drawing/2014/main" id="{3C52DF84-7ABC-4C47-B710-D1442EF77A44}"/>
              </a:ext>
            </a:extLst>
          </p:cNvPr>
          <p:cNvSpPr/>
          <p:nvPr/>
        </p:nvSpPr>
        <p:spPr>
          <a:xfrm>
            <a:off x="899592" y="5301208"/>
            <a:ext cx="129614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stCxn id="8" idx="1"/>
            <a:endCxn id="7" idx="2"/>
          </p:cNvCxnSpPr>
          <p:nvPr/>
        </p:nvCxnSpPr>
        <p:spPr>
          <a:xfrm rot="10800000">
            <a:off x="1547664" y="5589240"/>
            <a:ext cx="1656184"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D7FAEB9C-78C9-472E-B2C4-3BDA5733A0ED}"/>
              </a:ext>
            </a:extLst>
          </p:cNvPr>
          <p:cNvPicPr>
            <a:picLocks noChangeAspect="1"/>
          </p:cNvPicPr>
          <p:nvPr/>
        </p:nvPicPr>
        <p:blipFill>
          <a:blip r:embed="rId2"/>
          <a:stretch>
            <a:fillRect/>
          </a:stretch>
        </p:blipFill>
        <p:spPr>
          <a:xfrm>
            <a:off x="179512" y="1556792"/>
            <a:ext cx="8784976" cy="4669629"/>
          </a:xfrm>
          <a:prstGeom prst="rect">
            <a:avLst/>
          </a:prstGeom>
        </p:spPr>
      </p:pic>
      <p:sp>
        <p:nvSpPr>
          <p:cNvPr id="5" name="四角形: 角を丸くする 4">
            <a:extLst>
              <a:ext uri="{FF2B5EF4-FFF2-40B4-BE49-F238E27FC236}">
                <a16:creationId xmlns:a16="http://schemas.microsoft.com/office/drawing/2014/main" id="{616F5CD1-2975-41FE-914A-863EDAEB0643}"/>
              </a:ext>
            </a:extLst>
          </p:cNvPr>
          <p:cNvSpPr/>
          <p:nvPr/>
        </p:nvSpPr>
        <p:spPr>
          <a:xfrm>
            <a:off x="7236296" y="2636912"/>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216024" cy="1579530"/>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02BB6D4E-F0FA-49AA-8EFD-4EFD9B7B3D2F}"/>
              </a:ext>
            </a:extLst>
          </p:cNvPr>
          <p:cNvPicPr>
            <a:picLocks noChangeAspect="1"/>
          </p:cNvPicPr>
          <p:nvPr/>
        </p:nvPicPr>
        <p:blipFill>
          <a:blip r:embed="rId2"/>
          <a:stretch>
            <a:fillRect/>
          </a:stretch>
        </p:blipFill>
        <p:spPr>
          <a:xfrm>
            <a:off x="395536" y="980728"/>
            <a:ext cx="5832648" cy="5562930"/>
          </a:xfrm>
          <a:prstGeom prst="rect">
            <a:avLst/>
          </a:prstGeom>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683568" y="2780928"/>
            <a:ext cx="475252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3573016"/>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2952328" cy="5760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93296"/>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81328"/>
            <a:ext cx="1008112" cy="1846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4365104"/>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flipV="1">
            <a:off x="5436096" y="2677562"/>
            <a:ext cx="1224136" cy="2113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flipV="1">
            <a:off x="2987824" y="3568368"/>
            <a:ext cx="3888432" cy="1846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stCxn id="25" idx="1"/>
            <a:endCxn id="16" idx="3"/>
          </p:cNvCxnSpPr>
          <p:nvPr/>
        </p:nvCxnSpPr>
        <p:spPr>
          <a:xfrm rot="10800000" flipV="1">
            <a:off x="3635896" y="4310340"/>
            <a:ext cx="2664296" cy="1987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stCxn id="30" idx="1"/>
            <a:endCxn id="7" idx="3"/>
          </p:cNvCxnSpPr>
          <p:nvPr/>
        </p:nvCxnSpPr>
        <p:spPr>
          <a:xfrm rot="10800000" flipV="1">
            <a:off x="3635896" y="5336342"/>
            <a:ext cx="2808312" cy="368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pic>
        <p:nvPicPr>
          <p:cNvPr id="5" name="図 4">
            <a:extLst>
              <a:ext uri="{FF2B5EF4-FFF2-40B4-BE49-F238E27FC236}">
                <a16:creationId xmlns:a16="http://schemas.microsoft.com/office/drawing/2014/main" id="{59F43244-ABC3-482A-8786-2BD8EBF89DD8}"/>
              </a:ext>
            </a:extLst>
          </p:cNvPr>
          <p:cNvPicPr>
            <a:picLocks noChangeAspect="1"/>
          </p:cNvPicPr>
          <p:nvPr/>
        </p:nvPicPr>
        <p:blipFill>
          <a:blip r:embed="rId2"/>
          <a:stretch>
            <a:fillRect/>
          </a:stretch>
        </p:blipFill>
        <p:spPr>
          <a:xfrm>
            <a:off x="467544" y="1484784"/>
            <a:ext cx="6336704" cy="4951077"/>
          </a:xfrm>
          <a:prstGeom prst="rect">
            <a:avLst/>
          </a:prstGeom>
        </p:spPr>
      </p:pic>
      <p:sp>
        <p:nvSpPr>
          <p:cNvPr id="6" name="四角形: 角を丸くする 5">
            <a:extLst>
              <a:ext uri="{FF2B5EF4-FFF2-40B4-BE49-F238E27FC236}">
                <a16:creationId xmlns:a16="http://schemas.microsoft.com/office/drawing/2014/main" id="{58506C54-2FFF-4D7C-BC04-DF11929AAC4B}"/>
              </a:ext>
            </a:extLst>
          </p:cNvPr>
          <p:cNvSpPr/>
          <p:nvPr/>
        </p:nvSpPr>
        <p:spPr>
          <a:xfrm>
            <a:off x="611560" y="3212976"/>
            <a:ext cx="48965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611560" y="4005064"/>
            <a:ext cx="4896544"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11560" y="4797152"/>
            <a:ext cx="216024"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stCxn id="10" idx="1"/>
            <a:endCxn id="7" idx="3"/>
          </p:cNvCxnSpPr>
          <p:nvPr/>
        </p:nvCxnSpPr>
        <p:spPr>
          <a:xfrm flipH="1">
            <a:off x="5508104" y="4221088"/>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508104" y="3392996"/>
            <a:ext cx="1512168" cy="8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5652120" y="5229200"/>
            <a:ext cx="2954655" cy="369332"/>
          </a:xfrm>
          <a:prstGeom prst="rect">
            <a:avLst/>
          </a:prstGeom>
          <a:noFill/>
        </p:spPr>
        <p:txBody>
          <a:bodyPr wrap="none" rtlCol="0">
            <a:spAutoFit/>
          </a:bodyPr>
          <a:lstStyle/>
          <a:p>
            <a:r>
              <a:rPr kumimoji="1" lang="ja-JP" altLang="en-US"/>
              <a:t>チェックを全て外しておく</a:t>
            </a:r>
          </a:p>
        </p:txBody>
      </p:sp>
      <p:cxnSp>
        <p:nvCxnSpPr>
          <p:cNvPr id="19" name="直線矢印コネクタ 18">
            <a:extLst>
              <a:ext uri="{FF2B5EF4-FFF2-40B4-BE49-F238E27FC236}">
                <a16:creationId xmlns:a16="http://schemas.microsoft.com/office/drawing/2014/main" id="{00FD2144-D551-486D-B024-745B220D78A7}"/>
              </a:ext>
            </a:extLst>
          </p:cNvPr>
          <p:cNvCxnSpPr>
            <a:endCxn id="8" idx="3"/>
          </p:cNvCxnSpPr>
          <p:nvPr/>
        </p:nvCxnSpPr>
        <p:spPr>
          <a:xfrm flipH="1" flipV="1">
            <a:off x="827584" y="5337212"/>
            <a:ext cx="4824536" cy="360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292494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3104964"/>
            <a:ext cx="473145" cy="295697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369332"/>
          </a:xfrm>
          <a:prstGeom prst="rect">
            <a:avLst/>
          </a:prstGeom>
          <a:noFill/>
        </p:spPr>
        <p:txBody>
          <a:bodyPr wrap="none" rtlCol="0">
            <a:spAutoFit/>
          </a:bodyPr>
          <a:lstStyle/>
          <a:p>
            <a:r>
              <a:rPr lang="ja-JP" altLang="en-US"/>
              <a:t>コミットメッセージを間違えないこと！</a:t>
            </a:r>
            <a:endParaRPr kumimoji="1" lang="ja-JP" altLang="en-US"/>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a:t>カンバン方式</a:t>
            </a:r>
            <a:endParaRPr kumimoji="1" lang="ja-JP" altLang="en-US" sz="320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D80D9C16-D0DE-4AA8-80A5-A8B3FA4FBC15}"/>
              </a:ext>
            </a:extLst>
          </p:cNvPr>
          <p:cNvPicPr>
            <a:picLocks noChangeAspect="1"/>
          </p:cNvPicPr>
          <p:nvPr/>
        </p:nvPicPr>
        <p:blipFill>
          <a:blip r:embed="rId2"/>
          <a:stretch>
            <a:fillRect/>
          </a:stretch>
        </p:blipFill>
        <p:spPr>
          <a:xfrm>
            <a:off x="0" y="1988840"/>
            <a:ext cx="9144000" cy="3727576"/>
          </a:xfrm>
          <a:prstGeom prst="rect">
            <a:avLst/>
          </a:prstGeom>
        </p:spPr>
      </p:pic>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2492896"/>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884368" y="3284984"/>
            <a:ext cx="125963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D4701DB-10EF-442D-A36C-3BCF3D5B3756}"/>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3653F664-D401-4BF8-891F-EFE8F3158D28}"/>
              </a:ext>
            </a:extLst>
          </p:cNvPr>
          <p:cNvPicPr>
            <a:picLocks noChangeAspect="1"/>
          </p:cNvPicPr>
          <p:nvPr/>
        </p:nvPicPr>
        <p:blipFill>
          <a:blip r:embed="rId2"/>
          <a:stretch>
            <a:fillRect/>
          </a:stretch>
        </p:blipFill>
        <p:spPr>
          <a:xfrm>
            <a:off x="323528" y="1052736"/>
            <a:ext cx="8316416" cy="5159515"/>
          </a:xfrm>
          <a:prstGeom prst="rect">
            <a:avLst/>
          </a:prstGeom>
        </p:spPr>
      </p:pic>
      <p:sp>
        <p:nvSpPr>
          <p:cNvPr id="5" name="四角形: 角を丸くする 4">
            <a:extLst>
              <a:ext uri="{FF2B5EF4-FFF2-40B4-BE49-F238E27FC236}">
                <a16:creationId xmlns:a16="http://schemas.microsoft.com/office/drawing/2014/main" id="{96470A32-5D94-4F11-BFA4-07D19554E5BE}"/>
              </a:ext>
            </a:extLst>
          </p:cNvPr>
          <p:cNvSpPr/>
          <p:nvPr/>
        </p:nvSpPr>
        <p:spPr>
          <a:xfrm>
            <a:off x="1547664" y="2636912"/>
            <a:ext cx="381642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8E326C8-550E-4FDC-B1B0-2D44AF541795}"/>
              </a:ext>
            </a:extLst>
          </p:cNvPr>
          <p:cNvSpPr/>
          <p:nvPr/>
        </p:nvSpPr>
        <p:spPr>
          <a:xfrm>
            <a:off x="1547664" y="3284984"/>
            <a:ext cx="6552728"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2D5EE178-D633-4269-AB23-49F6E49FF6CC}"/>
              </a:ext>
            </a:extLst>
          </p:cNvPr>
          <p:cNvSpPr/>
          <p:nvPr/>
        </p:nvSpPr>
        <p:spPr>
          <a:xfrm>
            <a:off x="1547664" y="5085184"/>
            <a:ext cx="216024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BB99C125-9729-4257-86EC-2C24DD38BD42}"/>
              </a:ext>
            </a:extLst>
          </p:cNvPr>
          <p:cNvSpPr/>
          <p:nvPr/>
        </p:nvSpPr>
        <p:spPr>
          <a:xfrm>
            <a:off x="1547664" y="5661248"/>
            <a:ext cx="115212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4509695-C0AF-4EB6-B4C7-0AD5A4873373}"/>
              </a:ext>
            </a:extLst>
          </p:cNvPr>
          <p:cNvSpPr txBox="1"/>
          <p:nvPr/>
        </p:nvSpPr>
        <p:spPr>
          <a:xfrm>
            <a:off x="4644008" y="5157192"/>
            <a:ext cx="3275256" cy="369332"/>
          </a:xfrm>
          <a:prstGeom prst="rect">
            <a:avLst/>
          </a:prstGeom>
          <a:noFill/>
        </p:spPr>
        <p:txBody>
          <a:bodyPr wrap="none" rtlCol="0">
            <a:spAutoFit/>
          </a:bodyPr>
          <a:lstStyle/>
          <a:p>
            <a:r>
              <a:rPr kumimoji="1" lang="ja-JP" altLang="en-US"/>
              <a:t>「</a:t>
            </a:r>
            <a:r>
              <a:rPr kumimoji="1" lang="en-US" altLang="ja-JP"/>
              <a:t>Automated kanban</a:t>
            </a:r>
            <a:r>
              <a:rPr kumimoji="1" lang="ja-JP" altLang="en-US"/>
              <a:t>」を選ぶ</a:t>
            </a:r>
          </a:p>
        </p:txBody>
      </p:sp>
      <p:cxnSp>
        <p:nvCxnSpPr>
          <p:cNvPr id="11" name="直線矢印コネクタ 10">
            <a:extLst>
              <a:ext uri="{FF2B5EF4-FFF2-40B4-BE49-F238E27FC236}">
                <a16:creationId xmlns:a16="http://schemas.microsoft.com/office/drawing/2014/main" id="{E8CD7ECC-C8D3-4756-8813-EE6A0D35454A}"/>
              </a:ext>
            </a:extLst>
          </p:cNvPr>
          <p:cNvCxnSpPr>
            <a:endCxn id="7" idx="3"/>
          </p:cNvCxnSpPr>
          <p:nvPr/>
        </p:nvCxnSpPr>
        <p:spPr>
          <a:xfrm flipH="1">
            <a:off x="3707904" y="5301208"/>
            <a:ext cx="9361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01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E38FA00-47DE-49F8-A060-FB57EED2D528}"/>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E6BF6566-7FA1-4F10-A5EB-80E28A0E5936}"/>
              </a:ext>
            </a:extLst>
          </p:cNvPr>
          <p:cNvPicPr>
            <a:picLocks noChangeAspect="1"/>
          </p:cNvPicPr>
          <p:nvPr/>
        </p:nvPicPr>
        <p:blipFill>
          <a:blip r:embed="rId2"/>
          <a:stretch>
            <a:fillRect/>
          </a:stretch>
        </p:blipFill>
        <p:spPr>
          <a:xfrm>
            <a:off x="251520" y="1988840"/>
            <a:ext cx="8709272" cy="3941140"/>
          </a:xfrm>
          <a:prstGeom prst="rect">
            <a:avLst/>
          </a:prstGeom>
        </p:spPr>
      </p:pic>
      <p:sp>
        <p:nvSpPr>
          <p:cNvPr id="5" name="テキスト ボックス 4">
            <a:extLst>
              <a:ext uri="{FF2B5EF4-FFF2-40B4-BE49-F238E27FC236}">
                <a16:creationId xmlns:a16="http://schemas.microsoft.com/office/drawing/2014/main" id="{7312EDA1-9500-472E-8D0E-3425BDC0FE82}"/>
              </a:ext>
            </a:extLst>
          </p:cNvPr>
          <p:cNvSpPr txBox="1"/>
          <p:nvPr/>
        </p:nvSpPr>
        <p:spPr>
          <a:xfrm>
            <a:off x="395536" y="1196752"/>
            <a:ext cx="7088800" cy="523220"/>
          </a:xfrm>
          <a:prstGeom prst="rect">
            <a:avLst/>
          </a:prstGeom>
          <a:noFill/>
        </p:spPr>
        <p:txBody>
          <a:bodyPr wrap="none" rtlCol="0">
            <a:spAutoFit/>
          </a:bodyPr>
          <a:lstStyle/>
          <a:p>
            <a:r>
              <a:rPr kumimoji="1" lang="ja-JP" altLang="en-US" sz="2800"/>
              <a:t>サンプルカード</a:t>
            </a:r>
            <a:r>
              <a:rPr kumimoji="1" lang="en-US" altLang="ja-JP" sz="2800"/>
              <a:t>(3</a:t>
            </a:r>
            <a:r>
              <a:rPr lang="ja-JP" altLang="en-US" sz="2800"/>
              <a:t>枚</a:t>
            </a:r>
            <a:r>
              <a:rPr kumimoji="1" lang="en-US" altLang="ja-JP" sz="2800"/>
              <a:t>)</a:t>
            </a:r>
            <a:r>
              <a:rPr kumimoji="1" lang="ja-JP" altLang="en-US" sz="2800"/>
              <a:t>を全てアーカイブする</a:t>
            </a:r>
          </a:p>
        </p:txBody>
      </p:sp>
      <p:sp>
        <p:nvSpPr>
          <p:cNvPr id="6" name="四角形: 角を丸くする 5">
            <a:extLst>
              <a:ext uri="{FF2B5EF4-FFF2-40B4-BE49-F238E27FC236}">
                <a16:creationId xmlns:a16="http://schemas.microsoft.com/office/drawing/2014/main" id="{6C72E7AA-5938-4613-9F5A-CDDCECBA8349}"/>
              </a:ext>
            </a:extLst>
          </p:cNvPr>
          <p:cNvSpPr/>
          <p:nvPr/>
        </p:nvSpPr>
        <p:spPr>
          <a:xfrm>
            <a:off x="2411760" y="3573016"/>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08E8798-F650-40FB-8EC7-2465A1216238}"/>
              </a:ext>
            </a:extLst>
          </p:cNvPr>
          <p:cNvSpPr/>
          <p:nvPr/>
        </p:nvSpPr>
        <p:spPr>
          <a:xfrm>
            <a:off x="1403648" y="4797152"/>
            <a:ext cx="136815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8226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F24C89-3C85-4354-B80D-702DE8C2FB0D}"/>
              </a:ext>
            </a:extLst>
          </p:cNvPr>
          <p:cNvSpPr>
            <a:spLocks noGrp="1"/>
          </p:cNvSpPr>
          <p:nvPr>
            <p:ph type="body" sz="quarter" idx="10"/>
          </p:nvPr>
        </p:nvSpPr>
        <p:spPr/>
        <p:txBody>
          <a:bodyPr/>
          <a:lstStyle/>
          <a:p>
            <a:r>
              <a:rPr lang="ja-JP" altLang="en-US"/>
              <a:t>課題</a:t>
            </a:r>
            <a:r>
              <a:rPr lang="en-US" altLang="ja-JP"/>
              <a:t>4 - Step 2</a:t>
            </a:r>
            <a:endParaRPr kumimoji="1" lang="ja-JP" altLang="en-US"/>
          </a:p>
        </p:txBody>
      </p:sp>
      <p:pic>
        <p:nvPicPr>
          <p:cNvPr id="4" name="図 3">
            <a:extLst>
              <a:ext uri="{FF2B5EF4-FFF2-40B4-BE49-F238E27FC236}">
                <a16:creationId xmlns:a16="http://schemas.microsoft.com/office/drawing/2014/main" id="{E164C195-08AD-4C3D-9B97-46D89D7D81C7}"/>
              </a:ext>
            </a:extLst>
          </p:cNvPr>
          <p:cNvPicPr>
            <a:picLocks noChangeAspect="1"/>
          </p:cNvPicPr>
          <p:nvPr/>
        </p:nvPicPr>
        <p:blipFill>
          <a:blip r:embed="rId2"/>
          <a:stretch>
            <a:fillRect/>
          </a:stretch>
        </p:blipFill>
        <p:spPr>
          <a:xfrm>
            <a:off x="240329" y="1772816"/>
            <a:ext cx="8902852" cy="3848663"/>
          </a:xfrm>
          <a:prstGeom prst="rect">
            <a:avLst/>
          </a:prstGeom>
        </p:spPr>
      </p:pic>
      <p:sp>
        <p:nvSpPr>
          <p:cNvPr id="5" name="四角形: 角を丸くする 4">
            <a:extLst>
              <a:ext uri="{FF2B5EF4-FFF2-40B4-BE49-F238E27FC236}">
                <a16:creationId xmlns:a16="http://schemas.microsoft.com/office/drawing/2014/main" id="{863C2C03-E906-4253-A7D7-4E9BCCBB7F83}"/>
              </a:ext>
            </a:extLst>
          </p:cNvPr>
          <p:cNvSpPr/>
          <p:nvPr/>
        </p:nvSpPr>
        <p:spPr>
          <a:xfrm>
            <a:off x="971600" y="1772816"/>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9B9E69D-A750-410E-9296-96A357AAA966}"/>
              </a:ext>
            </a:extLst>
          </p:cNvPr>
          <p:cNvSpPr/>
          <p:nvPr/>
        </p:nvSpPr>
        <p:spPr>
          <a:xfrm>
            <a:off x="816393" y="2420888"/>
            <a:ext cx="583264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CFAB2BA-DCCD-4939-ABED-E2DD36E7DEFC}"/>
              </a:ext>
            </a:extLst>
          </p:cNvPr>
          <p:cNvSpPr/>
          <p:nvPr/>
        </p:nvSpPr>
        <p:spPr>
          <a:xfrm>
            <a:off x="888401" y="3212976"/>
            <a:ext cx="5760640"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55415DC-44AE-40F4-9C6F-8A6A0158C6B6}"/>
              </a:ext>
            </a:extLst>
          </p:cNvPr>
          <p:cNvSpPr/>
          <p:nvPr/>
        </p:nvSpPr>
        <p:spPr>
          <a:xfrm>
            <a:off x="6793057" y="3068960"/>
            <a:ext cx="2016224"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1F75CCF-E60D-4162-A42C-998CB242273D}"/>
              </a:ext>
            </a:extLst>
          </p:cNvPr>
          <p:cNvSpPr/>
          <p:nvPr/>
        </p:nvSpPr>
        <p:spPr>
          <a:xfrm>
            <a:off x="6793057" y="3717032"/>
            <a:ext cx="2016224"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94E4E3B-6A1C-4341-8F1D-692F736CFA85}"/>
              </a:ext>
            </a:extLst>
          </p:cNvPr>
          <p:cNvSpPr/>
          <p:nvPr/>
        </p:nvSpPr>
        <p:spPr>
          <a:xfrm>
            <a:off x="5496913" y="5013176"/>
            <a:ext cx="115212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D485F88-CD55-43B7-968D-9FDB2B702D1D}"/>
              </a:ext>
            </a:extLst>
          </p:cNvPr>
          <p:cNvSpPr txBox="1"/>
          <p:nvPr/>
        </p:nvSpPr>
        <p:spPr>
          <a:xfrm>
            <a:off x="456353" y="6093296"/>
            <a:ext cx="6327373" cy="369332"/>
          </a:xfrm>
          <a:prstGeom prst="rect">
            <a:avLst/>
          </a:prstGeom>
          <a:noFill/>
        </p:spPr>
        <p:txBody>
          <a:bodyPr wrap="none" rtlCol="0">
            <a:spAutoFit/>
          </a:bodyPr>
          <a:lstStyle/>
          <a:p>
            <a:r>
              <a:rPr kumimoji="1" lang="en-US" altLang="ja-JP"/>
              <a:t>Projects</a:t>
            </a:r>
            <a:r>
              <a:rPr kumimoji="1" lang="ja-JP" altLang="en-US"/>
              <a:t>から「カンバン」を選んでおくのを忘れないこと</a:t>
            </a:r>
            <a:endParaRPr kumimoji="1" lang="en-US" altLang="ja-JP"/>
          </a:p>
        </p:txBody>
      </p:sp>
      <p:cxnSp>
        <p:nvCxnSpPr>
          <p:cNvPr id="13" name="コネクタ: カギ線 12">
            <a:extLst>
              <a:ext uri="{FF2B5EF4-FFF2-40B4-BE49-F238E27FC236}">
                <a16:creationId xmlns:a16="http://schemas.microsoft.com/office/drawing/2014/main" id="{BFC58503-7208-42A8-B928-9168EA0473B6}"/>
              </a:ext>
            </a:extLst>
          </p:cNvPr>
          <p:cNvCxnSpPr>
            <a:stCxn id="11" idx="3"/>
            <a:endCxn id="9" idx="2"/>
          </p:cNvCxnSpPr>
          <p:nvPr/>
        </p:nvCxnSpPr>
        <p:spPr>
          <a:xfrm flipV="1">
            <a:off x="6783726" y="4221088"/>
            <a:ext cx="1017443" cy="20568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CDA6CA2-B9C8-468B-8C86-C618CE2D87DC}"/>
              </a:ext>
            </a:extLst>
          </p:cNvPr>
          <p:cNvSpPr txBox="1"/>
          <p:nvPr/>
        </p:nvSpPr>
        <p:spPr>
          <a:xfrm>
            <a:off x="467544" y="980728"/>
            <a:ext cx="2121093" cy="523220"/>
          </a:xfrm>
          <a:prstGeom prst="rect">
            <a:avLst/>
          </a:prstGeom>
          <a:noFill/>
        </p:spPr>
        <p:txBody>
          <a:bodyPr wrap="none" rtlCol="0">
            <a:spAutoFit/>
          </a:bodyPr>
          <a:lstStyle/>
          <a:p>
            <a:r>
              <a:rPr kumimoji="1" lang="en-US" altLang="ja-JP" sz="2800"/>
              <a:t>Issue</a:t>
            </a:r>
            <a:r>
              <a:rPr kumimoji="1" lang="ja-JP" altLang="en-US" sz="2800"/>
              <a:t>の作成</a:t>
            </a:r>
          </a:p>
        </p:txBody>
      </p:sp>
    </p:spTree>
    <p:extLst>
      <p:ext uri="{BB962C8B-B14F-4D97-AF65-F5344CB8AC3E}">
        <p14:creationId xmlns:p14="http://schemas.microsoft.com/office/powerpoint/2010/main" val="4055750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8695FD-77F6-4C84-98AA-993F8E684E42}"/>
              </a:ext>
            </a:extLst>
          </p:cNvPr>
          <p:cNvSpPr>
            <a:spLocks noGrp="1"/>
          </p:cNvSpPr>
          <p:nvPr>
            <p:ph type="body" sz="quarter" idx="10"/>
          </p:nvPr>
        </p:nvSpPr>
        <p:spPr/>
        <p:txBody>
          <a:bodyPr/>
          <a:lstStyle/>
          <a:p>
            <a:r>
              <a:rPr lang="ja-JP" altLang="en-US"/>
              <a:t>課題</a:t>
            </a:r>
            <a:r>
              <a:rPr lang="en-US" altLang="ja-JP"/>
              <a:t>4 - Step 3</a:t>
            </a:r>
            <a:endParaRPr kumimoji="1" lang="ja-JP" altLang="en-US"/>
          </a:p>
        </p:txBody>
      </p:sp>
      <p:sp>
        <p:nvSpPr>
          <p:cNvPr id="5" name="テキスト ボックス 4">
            <a:extLst>
              <a:ext uri="{FF2B5EF4-FFF2-40B4-BE49-F238E27FC236}">
                <a16:creationId xmlns:a16="http://schemas.microsoft.com/office/drawing/2014/main" id="{D96749E3-0B01-44D6-AF5E-DB127E7E65D1}"/>
              </a:ext>
            </a:extLst>
          </p:cNvPr>
          <p:cNvSpPr txBox="1"/>
          <p:nvPr/>
        </p:nvSpPr>
        <p:spPr>
          <a:xfrm>
            <a:off x="395536" y="184482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switch -c doc/2/README</a:t>
            </a:r>
            <a:endParaRPr lang="ja-JP" altLang="en-US" sz="2000">
              <a:latin typeface="Consolas" panose="020B0609020204030204" pitchFamily="49" charset="0"/>
            </a:endParaRPr>
          </a:p>
        </p:txBody>
      </p:sp>
      <p:sp>
        <p:nvSpPr>
          <p:cNvPr id="7" name="テキスト ボックス 6">
            <a:extLst>
              <a:ext uri="{FF2B5EF4-FFF2-40B4-BE49-F238E27FC236}">
                <a16:creationId xmlns:a16="http://schemas.microsoft.com/office/drawing/2014/main" id="{D53BD1A9-B04A-43C5-9A5E-DAECCFA882F1}"/>
              </a:ext>
            </a:extLst>
          </p:cNvPr>
          <p:cNvSpPr txBox="1"/>
          <p:nvPr/>
        </p:nvSpPr>
        <p:spPr>
          <a:xfrm>
            <a:off x="395536" y="1268760"/>
            <a:ext cx="4442242" cy="369332"/>
          </a:xfrm>
          <a:prstGeom prst="rect">
            <a:avLst/>
          </a:prstGeom>
          <a:noFill/>
        </p:spPr>
        <p:txBody>
          <a:bodyPr wrap="none" rtlCol="0">
            <a:spAutoFit/>
          </a:bodyPr>
          <a:lstStyle/>
          <a:p>
            <a:r>
              <a:rPr kumimoji="1" lang="en-US" altLang="ja-JP"/>
              <a:t>github/test</a:t>
            </a:r>
            <a:r>
              <a:rPr kumimoji="1" lang="ja-JP" altLang="en-US"/>
              <a:t>にて、</a:t>
            </a:r>
            <a:r>
              <a:rPr kumimoji="1" lang="en-US" altLang="ja-JP"/>
              <a:t>Git Bash</a:t>
            </a:r>
            <a:r>
              <a:rPr kumimoji="1" lang="ja-JP" altLang="en-US"/>
              <a:t>でブランチ作成</a:t>
            </a:r>
          </a:p>
        </p:txBody>
      </p:sp>
      <p:pic>
        <p:nvPicPr>
          <p:cNvPr id="9" name="図 8">
            <a:extLst>
              <a:ext uri="{FF2B5EF4-FFF2-40B4-BE49-F238E27FC236}">
                <a16:creationId xmlns:a16="http://schemas.microsoft.com/office/drawing/2014/main" id="{1D898185-2E7A-4956-A4B2-E68A541DCFB6}"/>
              </a:ext>
            </a:extLst>
          </p:cNvPr>
          <p:cNvPicPr>
            <a:picLocks noChangeAspect="1"/>
          </p:cNvPicPr>
          <p:nvPr/>
        </p:nvPicPr>
        <p:blipFill>
          <a:blip r:embed="rId2"/>
          <a:stretch>
            <a:fillRect/>
          </a:stretch>
        </p:blipFill>
        <p:spPr>
          <a:xfrm>
            <a:off x="251520" y="2780928"/>
            <a:ext cx="8560240" cy="3264068"/>
          </a:xfrm>
          <a:prstGeom prst="rect">
            <a:avLst/>
          </a:prstGeom>
        </p:spPr>
      </p:pic>
      <p:sp>
        <p:nvSpPr>
          <p:cNvPr id="10" name="矢印: 右 9">
            <a:extLst>
              <a:ext uri="{FF2B5EF4-FFF2-40B4-BE49-F238E27FC236}">
                <a16:creationId xmlns:a16="http://schemas.microsoft.com/office/drawing/2014/main" id="{2C9E214D-D2C0-4712-9655-7ADD10296CA3}"/>
              </a:ext>
            </a:extLst>
          </p:cNvPr>
          <p:cNvSpPr/>
          <p:nvPr/>
        </p:nvSpPr>
        <p:spPr>
          <a:xfrm>
            <a:off x="2627784" y="3861048"/>
            <a:ext cx="72008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2BAD0-996F-4057-9452-941E9149D04A}"/>
              </a:ext>
            </a:extLst>
          </p:cNvPr>
          <p:cNvSpPr txBox="1"/>
          <p:nvPr/>
        </p:nvSpPr>
        <p:spPr>
          <a:xfrm>
            <a:off x="1691680" y="4725144"/>
            <a:ext cx="4570482" cy="646331"/>
          </a:xfrm>
          <a:prstGeom prst="rect">
            <a:avLst/>
          </a:prstGeom>
          <a:noFill/>
        </p:spPr>
        <p:txBody>
          <a:bodyPr wrap="none" rtlCol="0">
            <a:spAutoFit/>
          </a:bodyPr>
          <a:lstStyle/>
          <a:p>
            <a:r>
              <a:rPr kumimoji="1" lang="ja-JP" altLang="en-US"/>
              <a:t>ブランチを作ったので、対応するカードを</a:t>
            </a:r>
            <a:endParaRPr kumimoji="1" lang="en-US" altLang="ja-JP"/>
          </a:p>
          <a:p>
            <a:r>
              <a:rPr lang="en-US" altLang="ja-JP"/>
              <a:t>In progress</a:t>
            </a:r>
            <a:r>
              <a:rPr lang="ja-JP" altLang="en-US"/>
              <a:t>へドラッグして移動</a:t>
            </a:r>
            <a:endParaRPr kumimoji="1" lang="ja-JP" altLang="en-US"/>
          </a:p>
        </p:txBody>
      </p:sp>
    </p:spTree>
    <p:extLst>
      <p:ext uri="{BB962C8B-B14F-4D97-AF65-F5344CB8AC3E}">
        <p14:creationId xmlns:p14="http://schemas.microsoft.com/office/powerpoint/2010/main" val="2231624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1F2F44-75E7-4A95-9EDD-FD49AFC3067C}"/>
              </a:ext>
            </a:extLst>
          </p:cNvPr>
          <p:cNvSpPr>
            <a:spLocks noGrp="1"/>
          </p:cNvSpPr>
          <p:nvPr>
            <p:ph type="body" sz="quarter" idx="10"/>
          </p:nvPr>
        </p:nvSpPr>
        <p:spPr/>
        <p:txBody>
          <a:bodyPr/>
          <a:lstStyle/>
          <a:p>
            <a:r>
              <a:rPr lang="ja-JP" altLang="en-US"/>
              <a:t>課題</a:t>
            </a:r>
            <a:r>
              <a:rPr lang="en-US" altLang="ja-JP"/>
              <a:t>4 - Step 4</a:t>
            </a:r>
            <a:endParaRPr kumimoji="1" lang="ja-JP" altLang="en-US"/>
          </a:p>
        </p:txBody>
      </p:sp>
      <p:sp>
        <p:nvSpPr>
          <p:cNvPr id="5" name="テキスト ボックス 4">
            <a:extLst>
              <a:ext uri="{FF2B5EF4-FFF2-40B4-BE49-F238E27FC236}">
                <a16:creationId xmlns:a16="http://schemas.microsoft.com/office/drawing/2014/main" id="{8FE69BCF-83D3-47A6-BF9D-B9475171E7B1}"/>
              </a:ext>
            </a:extLst>
          </p:cNvPr>
          <p:cNvSpPr txBox="1"/>
          <p:nvPr/>
        </p:nvSpPr>
        <p:spPr>
          <a:xfrm>
            <a:off x="827584" y="2060848"/>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add README.md</a:t>
            </a:r>
          </a:p>
          <a:p>
            <a:r>
              <a:rPr lang="en-US" altLang="ja-JP" sz="2400">
                <a:latin typeface="Consolas" panose="020B0609020204030204" pitchFamily="49" charset="0"/>
              </a:rPr>
              <a:t>git commit -m "</a:t>
            </a:r>
            <a:r>
              <a:rPr lang="en-US" altLang="ja-JP" sz="2400">
                <a:solidFill>
                  <a:srgbClr val="FF0000"/>
                </a:solidFill>
                <a:latin typeface="Consolas" panose="020B0609020204030204" pitchFamily="49" charset="0"/>
              </a:rPr>
              <a:t>fixes #2</a:t>
            </a:r>
            <a:r>
              <a:rPr lang="en-US" altLang="ja-JP" sz="2400">
                <a:latin typeface="Consolas" panose="020B0609020204030204" pitchFamily="49" charset="0"/>
              </a:rPr>
              <a:t>"</a:t>
            </a:r>
          </a:p>
        </p:txBody>
      </p:sp>
      <p:sp>
        <p:nvSpPr>
          <p:cNvPr id="6" name="テキスト ボックス 5">
            <a:extLst>
              <a:ext uri="{FF2B5EF4-FFF2-40B4-BE49-F238E27FC236}">
                <a16:creationId xmlns:a16="http://schemas.microsoft.com/office/drawing/2014/main" id="{F8D957B2-6283-4465-A89D-2F9335CE2DDC}"/>
              </a:ext>
            </a:extLst>
          </p:cNvPr>
          <p:cNvSpPr txBox="1"/>
          <p:nvPr/>
        </p:nvSpPr>
        <p:spPr>
          <a:xfrm>
            <a:off x="467544" y="1412776"/>
            <a:ext cx="5570756" cy="523220"/>
          </a:xfrm>
          <a:prstGeom prst="rect">
            <a:avLst/>
          </a:prstGeom>
          <a:noFill/>
        </p:spPr>
        <p:txBody>
          <a:bodyPr wrap="none" rtlCol="0">
            <a:spAutoFit/>
          </a:bodyPr>
          <a:lstStyle/>
          <a:p>
            <a:r>
              <a:rPr lang="ja-JP" altLang="en-US" sz="2800"/>
              <a:t>ファイルを修正してからコミット</a:t>
            </a:r>
            <a:endParaRPr kumimoji="1" lang="ja-JP" altLang="en-US" sz="2800"/>
          </a:p>
        </p:txBody>
      </p:sp>
      <p:sp>
        <p:nvSpPr>
          <p:cNvPr id="7" name="テキスト ボックス 6">
            <a:extLst>
              <a:ext uri="{FF2B5EF4-FFF2-40B4-BE49-F238E27FC236}">
                <a16:creationId xmlns:a16="http://schemas.microsoft.com/office/drawing/2014/main" id="{AD832394-6842-4CEF-A7CA-6C01A515C08A}"/>
              </a:ext>
            </a:extLst>
          </p:cNvPr>
          <p:cNvSpPr txBox="1"/>
          <p:nvPr/>
        </p:nvSpPr>
        <p:spPr>
          <a:xfrm>
            <a:off x="3131840" y="3068960"/>
            <a:ext cx="4108817" cy="369332"/>
          </a:xfrm>
          <a:prstGeom prst="rect">
            <a:avLst/>
          </a:prstGeom>
          <a:noFill/>
        </p:spPr>
        <p:txBody>
          <a:bodyPr wrap="none" rtlCol="0">
            <a:spAutoFit/>
          </a:bodyPr>
          <a:lstStyle/>
          <a:p>
            <a:r>
              <a:rPr kumimoji="1" lang="ja-JP" altLang="en-US"/>
              <a:t>コミットメッセージを間違えないこと</a:t>
            </a:r>
          </a:p>
        </p:txBody>
      </p:sp>
      <p:sp>
        <p:nvSpPr>
          <p:cNvPr id="9" name="テキスト ボックス 8">
            <a:extLst>
              <a:ext uri="{FF2B5EF4-FFF2-40B4-BE49-F238E27FC236}">
                <a16:creationId xmlns:a16="http://schemas.microsoft.com/office/drawing/2014/main" id="{B985AE40-CA02-4050-9A3F-A57578F12E34}"/>
              </a:ext>
            </a:extLst>
          </p:cNvPr>
          <p:cNvSpPr txBox="1"/>
          <p:nvPr/>
        </p:nvSpPr>
        <p:spPr>
          <a:xfrm>
            <a:off x="827584" y="4437112"/>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switch main</a:t>
            </a:r>
          </a:p>
          <a:p>
            <a:r>
              <a:rPr lang="en-US" altLang="ja-JP" sz="2400">
                <a:latin typeface="Consolas" panose="020B0609020204030204" pitchFamily="49" charset="0"/>
              </a:rPr>
              <a:t>git merge doc/2/README</a:t>
            </a:r>
          </a:p>
        </p:txBody>
      </p:sp>
      <p:sp>
        <p:nvSpPr>
          <p:cNvPr id="10" name="テキスト ボックス 9">
            <a:extLst>
              <a:ext uri="{FF2B5EF4-FFF2-40B4-BE49-F238E27FC236}">
                <a16:creationId xmlns:a16="http://schemas.microsoft.com/office/drawing/2014/main" id="{CEC85EF2-6B09-490E-8903-5B3CB2934CD1}"/>
              </a:ext>
            </a:extLst>
          </p:cNvPr>
          <p:cNvSpPr txBox="1"/>
          <p:nvPr/>
        </p:nvSpPr>
        <p:spPr>
          <a:xfrm>
            <a:off x="683568" y="3861048"/>
            <a:ext cx="5211683" cy="523220"/>
          </a:xfrm>
          <a:prstGeom prst="rect">
            <a:avLst/>
          </a:prstGeom>
          <a:noFill/>
        </p:spPr>
        <p:txBody>
          <a:bodyPr wrap="none" rtlCol="0">
            <a:spAutoFit/>
          </a:bodyPr>
          <a:lstStyle/>
          <a:p>
            <a:r>
              <a:rPr lang="ja-JP" altLang="en-US" sz="2800"/>
              <a:t>メインブランチに戻ってマージ</a:t>
            </a:r>
            <a:endParaRPr kumimoji="1" lang="ja-JP" altLang="en-US" sz="2800"/>
          </a:p>
        </p:txBody>
      </p:sp>
      <p:sp>
        <p:nvSpPr>
          <p:cNvPr id="11" name="テキスト ボックス 10">
            <a:extLst>
              <a:ext uri="{FF2B5EF4-FFF2-40B4-BE49-F238E27FC236}">
                <a16:creationId xmlns:a16="http://schemas.microsoft.com/office/drawing/2014/main" id="{20D29E78-691E-405E-A3FF-AC7692A723BE}"/>
              </a:ext>
            </a:extLst>
          </p:cNvPr>
          <p:cNvSpPr txBox="1"/>
          <p:nvPr/>
        </p:nvSpPr>
        <p:spPr>
          <a:xfrm>
            <a:off x="3271495" y="5589240"/>
            <a:ext cx="4108817" cy="369332"/>
          </a:xfrm>
          <a:prstGeom prst="rect">
            <a:avLst/>
          </a:prstGeom>
          <a:noFill/>
        </p:spPr>
        <p:txBody>
          <a:bodyPr wrap="none" rtlCol="0">
            <a:spAutoFit/>
          </a:bodyPr>
          <a:lstStyle/>
          <a:p>
            <a:r>
              <a:rPr kumimoji="1" lang="ja-JP" altLang="en-US"/>
              <a:t>この時点ではまだプッシュしないこと</a:t>
            </a:r>
          </a:p>
        </p:txBody>
      </p:sp>
    </p:spTree>
    <p:extLst>
      <p:ext uri="{BB962C8B-B14F-4D97-AF65-F5344CB8AC3E}">
        <p14:creationId xmlns:p14="http://schemas.microsoft.com/office/powerpoint/2010/main" val="887077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BD1171-85DD-4429-A02E-A8976098ECDA}"/>
              </a:ext>
            </a:extLst>
          </p:cNvPr>
          <p:cNvSpPr>
            <a:spLocks noGrp="1"/>
          </p:cNvSpPr>
          <p:nvPr>
            <p:ph type="body" sz="quarter" idx="10"/>
          </p:nvPr>
        </p:nvSpPr>
        <p:spPr/>
        <p:txBody>
          <a:bodyPr/>
          <a:lstStyle/>
          <a:p>
            <a:r>
              <a:rPr lang="ja-JP" altLang="en-US"/>
              <a:t>課題</a:t>
            </a:r>
            <a:r>
              <a:rPr lang="en-US" altLang="ja-JP"/>
              <a:t>4 - Step 5</a:t>
            </a:r>
            <a:endParaRPr kumimoji="1" lang="ja-JP" altLang="en-US"/>
          </a:p>
        </p:txBody>
      </p:sp>
      <p:pic>
        <p:nvPicPr>
          <p:cNvPr id="4" name="図 3">
            <a:extLst>
              <a:ext uri="{FF2B5EF4-FFF2-40B4-BE49-F238E27FC236}">
                <a16:creationId xmlns:a16="http://schemas.microsoft.com/office/drawing/2014/main" id="{7C98B764-1694-49AA-97A9-F43E2B5756D4}"/>
              </a:ext>
            </a:extLst>
          </p:cNvPr>
          <p:cNvPicPr>
            <a:picLocks noChangeAspect="1"/>
          </p:cNvPicPr>
          <p:nvPr/>
        </p:nvPicPr>
        <p:blipFill>
          <a:blip r:embed="rId2"/>
          <a:stretch>
            <a:fillRect/>
          </a:stretch>
        </p:blipFill>
        <p:spPr>
          <a:xfrm>
            <a:off x="467544" y="1772816"/>
            <a:ext cx="7164288" cy="3632747"/>
          </a:xfrm>
          <a:prstGeom prst="rect">
            <a:avLst/>
          </a:prstGeom>
        </p:spPr>
      </p:pic>
      <p:sp>
        <p:nvSpPr>
          <p:cNvPr id="5" name="テキスト ボックス 4">
            <a:extLst>
              <a:ext uri="{FF2B5EF4-FFF2-40B4-BE49-F238E27FC236}">
                <a16:creationId xmlns:a16="http://schemas.microsoft.com/office/drawing/2014/main" id="{CA644D92-FD27-4A67-9F01-AF65EE5EA0D2}"/>
              </a:ext>
            </a:extLst>
          </p:cNvPr>
          <p:cNvSpPr txBox="1"/>
          <p:nvPr/>
        </p:nvSpPr>
        <p:spPr>
          <a:xfrm>
            <a:off x="251520" y="1268760"/>
            <a:ext cx="7135287" cy="369332"/>
          </a:xfrm>
          <a:prstGeom prst="rect">
            <a:avLst/>
          </a:prstGeom>
          <a:noFill/>
        </p:spPr>
        <p:txBody>
          <a:bodyPr wrap="none" rtlCol="0">
            <a:spAutoFit/>
          </a:bodyPr>
          <a:lstStyle/>
          <a:p>
            <a:r>
              <a:rPr kumimoji="1" lang="ja-JP" altLang="en-US"/>
              <a:t>ブラウザで</a:t>
            </a:r>
            <a:r>
              <a:rPr kumimoji="1" lang="en-US" altLang="ja-JP"/>
              <a:t>Projects</a:t>
            </a:r>
            <a:r>
              <a:rPr kumimoji="1" lang="ja-JP" altLang="en-US"/>
              <a:t>の「カンバン」を表示させた状態で</a:t>
            </a:r>
            <a:r>
              <a:rPr kumimoji="1" lang="en-US" altLang="ja-JP"/>
              <a:t>git push</a:t>
            </a:r>
            <a:r>
              <a:rPr kumimoji="1" lang="ja-JP" altLang="en-US"/>
              <a:t>する</a:t>
            </a:r>
          </a:p>
        </p:txBody>
      </p:sp>
      <p:sp>
        <p:nvSpPr>
          <p:cNvPr id="6" name="テキスト ボックス 5">
            <a:extLst>
              <a:ext uri="{FF2B5EF4-FFF2-40B4-BE49-F238E27FC236}">
                <a16:creationId xmlns:a16="http://schemas.microsoft.com/office/drawing/2014/main" id="{6BC4469F-6C88-4BD1-9C16-92D3BA40DE4F}"/>
              </a:ext>
            </a:extLst>
          </p:cNvPr>
          <p:cNvSpPr txBox="1"/>
          <p:nvPr/>
        </p:nvSpPr>
        <p:spPr>
          <a:xfrm>
            <a:off x="467544" y="5661248"/>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push</a:t>
            </a:r>
            <a:endParaRPr lang="ja-JP" altLang="en-US" sz="2000">
              <a:latin typeface="Consolas" panose="020B0609020204030204" pitchFamily="49" charset="0"/>
            </a:endParaRPr>
          </a:p>
        </p:txBody>
      </p:sp>
    </p:spTree>
    <p:extLst>
      <p:ext uri="{BB962C8B-B14F-4D97-AF65-F5344CB8AC3E}">
        <p14:creationId xmlns:p14="http://schemas.microsoft.com/office/powerpoint/2010/main" val="114414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C87194-60C1-4CF7-A627-11A6F6664A9E}"/>
              </a:ext>
            </a:extLst>
          </p:cNvPr>
          <p:cNvSpPr>
            <a:spLocks noGrp="1"/>
          </p:cNvSpPr>
          <p:nvPr>
            <p:ph type="body" sz="quarter" idx="10"/>
          </p:nvPr>
        </p:nvSpPr>
        <p:spPr/>
        <p:txBody>
          <a:bodyPr/>
          <a:lstStyle/>
          <a:p>
            <a:r>
              <a:rPr lang="ja-JP" altLang="en-US"/>
              <a:t>課題</a:t>
            </a:r>
            <a:r>
              <a:rPr lang="en-US" altLang="ja-JP"/>
              <a:t>4 - </a:t>
            </a:r>
            <a:r>
              <a:rPr lang="ja-JP" altLang="en-US"/>
              <a:t>レポート課題</a:t>
            </a:r>
            <a:endParaRPr kumimoji="1" lang="ja-JP" altLang="en-US"/>
          </a:p>
        </p:txBody>
      </p:sp>
      <p:pic>
        <p:nvPicPr>
          <p:cNvPr id="4" name="図 3">
            <a:extLst>
              <a:ext uri="{FF2B5EF4-FFF2-40B4-BE49-F238E27FC236}">
                <a16:creationId xmlns:a16="http://schemas.microsoft.com/office/drawing/2014/main" id="{6B0CBF2F-9F55-4A08-BB29-6C0EDD5CE249}"/>
              </a:ext>
            </a:extLst>
          </p:cNvPr>
          <p:cNvPicPr>
            <a:picLocks noChangeAspect="1"/>
          </p:cNvPicPr>
          <p:nvPr/>
        </p:nvPicPr>
        <p:blipFill>
          <a:blip r:embed="rId2"/>
          <a:stretch>
            <a:fillRect/>
          </a:stretch>
        </p:blipFill>
        <p:spPr>
          <a:xfrm>
            <a:off x="323528" y="2060848"/>
            <a:ext cx="8586447" cy="3696408"/>
          </a:xfrm>
          <a:prstGeom prst="rect">
            <a:avLst/>
          </a:prstGeom>
        </p:spPr>
      </p:pic>
      <p:sp>
        <p:nvSpPr>
          <p:cNvPr id="5" name="テキスト ボックス 4">
            <a:extLst>
              <a:ext uri="{FF2B5EF4-FFF2-40B4-BE49-F238E27FC236}">
                <a16:creationId xmlns:a16="http://schemas.microsoft.com/office/drawing/2014/main" id="{8D56DCC9-D268-4300-9B0E-3E0D9EA51F94}"/>
              </a:ext>
            </a:extLst>
          </p:cNvPr>
          <p:cNvSpPr txBox="1"/>
          <p:nvPr/>
        </p:nvSpPr>
        <p:spPr>
          <a:xfrm>
            <a:off x="323528" y="1124744"/>
            <a:ext cx="8661345" cy="646331"/>
          </a:xfrm>
          <a:prstGeom prst="rect">
            <a:avLst/>
          </a:prstGeom>
          <a:noFill/>
        </p:spPr>
        <p:txBody>
          <a:bodyPr wrap="none" rtlCol="0">
            <a:spAutoFit/>
          </a:bodyPr>
          <a:lstStyle/>
          <a:p>
            <a:r>
              <a:rPr kumimoji="1" lang="en-US" altLang="ja-JP"/>
              <a:t>issue</a:t>
            </a:r>
            <a:r>
              <a:rPr kumimoji="1" lang="ja-JP" altLang="en-US"/>
              <a:t>に関連づけられたカードが</a:t>
            </a:r>
            <a:r>
              <a:rPr lang="ja-JP" altLang="en-US"/>
              <a:t>「</a:t>
            </a:r>
            <a:r>
              <a:rPr lang="en-US" altLang="ja-JP"/>
              <a:t>Done</a:t>
            </a:r>
            <a:r>
              <a:rPr lang="ja-JP" altLang="en-US"/>
              <a:t>」に移動した画面のスクリーンショットを</a:t>
            </a:r>
            <a:endParaRPr lang="en-US" altLang="ja-JP"/>
          </a:p>
          <a:p>
            <a:r>
              <a:rPr kumimoji="1" lang="ja-JP" altLang="en-US"/>
              <a:t>レポートとして提出</a:t>
            </a:r>
            <a:endParaRPr kumimoji="1" lang="en-US" altLang="ja-JP"/>
          </a:p>
        </p:txBody>
      </p:sp>
    </p:spTree>
    <p:extLst>
      <p:ext uri="{BB962C8B-B14F-4D97-AF65-F5344CB8AC3E}">
        <p14:creationId xmlns:p14="http://schemas.microsoft.com/office/powerpoint/2010/main" val="1418416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FF392170-2392-E90B-A864-3034FC740E2E}"/>
              </a:ext>
            </a:extLst>
          </p:cNvPr>
          <p:cNvPicPr>
            <a:picLocks noChangeAspect="1"/>
          </p:cNvPicPr>
          <p:nvPr/>
        </p:nvPicPr>
        <p:blipFill>
          <a:blip r:embed="rId2"/>
          <a:stretch>
            <a:fillRect/>
          </a:stretch>
        </p:blipFill>
        <p:spPr>
          <a:xfrm>
            <a:off x="251520" y="1628800"/>
            <a:ext cx="8280920" cy="4119442"/>
          </a:xfrm>
          <a:prstGeom prst="rect">
            <a:avLst/>
          </a:prstGeom>
        </p:spPr>
      </p:pic>
      <p:sp>
        <p:nvSpPr>
          <p:cNvPr id="2" name="テキスト プレースホルダー 1">
            <a:extLst>
              <a:ext uri="{FF2B5EF4-FFF2-40B4-BE49-F238E27FC236}">
                <a16:creationId xmlns:a16="http://schemas.microsoft.com/office/drawing/2014/main" id="{94C970AF-BE56-446B-9CB8-0EF49B11C074}"/>
              </a:ext>
            </a:extLst>
          </p:cNvPr>
          <p:cNvSpPr>
            <a:spLocks noGrp="1"/>
          </p:cNvSpPr>
          <p:nvPr>
            <p:ph type="body" sz="quarter" idx="10"/>
          </p:nvPr>
        </p:nvSpPr>
        <p:spPr/>
        <p:txBody>
          <a:bodyPr/>
          <a:lstStyle/>
          <a:p>
            <a:r>
              <a:rPr lang="ja-JP" altLang="en-US"/>
              <a:t>発展課題</a:t>
            </a:r>
            <a:r>
              <a:rPr lang="en-US" altLang="ja-JP"/>
              <a:t> - </a:t>
            </a:r>
            <a:r>
              <a:rPr lang="ja-JP" altLang="en-US"/>
              <a:t>プルリクエスト</a:t>
            </a:r>
            <a:endParaRPr kumimoji="1" lang="ja-JP" altLang="en-US"/>
          </a:p>
        </p:txBody>
      </p:sp>
      <p:sp>
        <p:nvSpPr>
          <p:cNvPr id="5" name="四角形: 角を丸くする 4">
            <a:extLst>
              <a:ext uri="{FF2B5EF4-FFF2-40B4-BE49-F238E27FC236}">
                <a16:creationId xmlns:a16="http://schemas.microsoft.com/office/drawing/2014/main" id="{F6E8ED9E-2FD7-41D3-80DC-D54963D53187}"/>
              </a:ext>
            </a:extLst>
          </p:cNvPr>
          <p:cNvSpPr/>
          <p:nvPr/>
        </p:nvSpPr>
        <p:spPr>
          <a:xfrm>
            <a:off x="6012160" y="2276872"/>
            <a:ext cx="864096"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9BEEEB6-4D82-4052-B14E-98E1618FDC39}"/>
              </a:ext>
            </a:extLst>
          </p:cNvPr>
          <p:cNvSpPr txBox="1"/>
          <p:nvPr/>
        </p:nvSpPr>
        <p:spPr>
          <a:xfrm>
            <a:off x="251520" y="1124744"/>
            <a:ext cx="4903907" cy="461665"/>
          </a:xfrm>
          <a:prstGeom prst="rect">
            <a:avLst/>
          </a:prstGeom>
          <a:noFill/>
        </p:spPr>
        <p:txBody>
          <a:bodyPr wrap="none" rtlCol="0">
            <a:spAutoFit/>
          </a:bodyPr>
          <a:lstStyle/>
          <a:p>
            <a:r>
              <a:rPr lang="ja-JP" altLang="en-US" sz="2400" dirty="0"/>
              <a:t>このボタンを押してフォークする</a:t>
            </a:r>
            <a:endParaRPr kumimoji="1" lang="ja-JP" altLang="en-US" sz="2400" dirty="0"/>
          </a:p>
        </p:txBody>
      </p:sp>
      <p:sp>
        <p:nvSpPr>
          <p:cNvPr id="7" name="テキスト ボックス 6">
            <a:extLst>
              <a:ext uri="{FF2B5EF4-FFF2-40B4-BE49-F238E27FC236}">
                <a16:creationId xmlns:a16="http://schemas.microsoft.com/office/drawing/2014/main" id="{B14A7E27-3EA1-467E-A503-E00618F07EE0}"/>
              </a:ext>
            </a:extLst>
          </p:cNvPr>
          <p:cNvSpPr txBox="1"/>
          <p:nvPr/>
        </p:nvSpPr>
        <p:spPr>
          <a:xfrm>
            <a:off x="467544" y="5949280"/>
            <a:ext cx="7571303" cy="461665"/>
          </a:xfrm>
          <a:prstGeom prst="rect">
            <a:avLst/>
          </a:prstGeom>
          <a:noFill/>
        </p:spPr>
        <p:txBody>
          <a:bodyPr wrap="none" rtlCol="0">
            <a:spAutoFit/>
          </a:bodyPr>
          <a:lstStyle/>
          <a:p>
            <a:r>
              <a:rPr lang="ja-JP" altLang="en-US" sz="2400"/>
              <a:t>あとは課題の指示に従ってプルリクエストを作ること</a:t>
            </a:r>
            <a:endParaRPr kumimoji="1" lang="ja-JP" altLang="en-US" sz="2400"/>
          </a:p>
        </p:txBody>
      </p:sp>
    </p:spTree>
    <p:extLst>
      <p:ext uri="{BB962C8B-B14F-4D97-AF65-F5344CB8AC3E}">
        <p14:creationId xmlns:p14="http://schemas.microsoft.com/office/powerpoint/2010/main" val="390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878806"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」とスラッシュが二つ続いていたら一つにすること。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8353</TotalTime>
  <Words>1765</Words>
  <Application>Microsoft Office PowerPoint</Application>
  <PresentationFormat>画面に合わせる (4:3)</PresentationFormat>
  <Paragraphs>306</Paragraphs>
  <Slides>51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1681</cp:revision>
  <dcterms:created xsi:type="dcterms:W3CDTF">2019-01-02T05:23:01Z</dcterms:created>
  <dcterms:modified xsi:type="dcterms:W3CDTF">2022-09-27T11:16:27Z</dcterms:modified>
</cp:coreProperties>
</file>