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9"/>
  </p:notes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4" r:id="rId9"/>
    <p:sldId id="303" r:id="rId10"/>
    <p:sldId id="305" r:id="rId11"/>
    <p:sldId id="307" r:id="rId12"/>
    <p:sldId id="306" r:id="rId13"/>
    <p:sldId id="308" r:id="rId14"/>
    <p:sldId id="309" r:id="rId15"/>
    <p:sldId id="310" r:id="rId16"/>
    <p:sldId id="313" r:id="rId17"/>
    <p:sldId id="311" r:id="rId18"/>
    <p:sldId id="312" r:id="rId19"/>
    <p:sldId id="314" r:id="rId20"/>
    <p:sldId id="315" r:id="rId21"/>
    <p:sldId id="316" r:id="rId22"/>
    <p:sldId id="317" r:id="rId23"/>
    <p:sldId id="318" r:id="rId24"/>
    <p:sldId id="320" r:id="rId25"/>
    <p:sldId id="319" r:id="rId26"/>
    <p:sldId id="321" r:id="rId27"/>
    <p:sldId id="322" r:id="rId2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011893"/>
    <a:srgbClr val="FF8AD8"/>
    <a:srgbClr val="FFFF99"/>
    <a:srgbClr val="CCFFCC"/>
    <a:srgbClr val="CCECFF"/>
    <a:srgbClr val="FFCCC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>
      <p:cViewPr varScale="1">
        <p:scale>
          <a:sx n="93" d="100"/>
          <a:sy n="93" d="100"/>
        </p:scale>
        <p:origin x="102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2022/9/27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  <p:sp>
        <p:nvSpPr>
          <p:cNvPr id="2" name="円/楕円 3">
            <a:extLst>
              <a:ext uri="{FF2B5EF4-FFF2-40B4-BE49-F238E27FC236}">
                <a16:creationId xmlns:a16="http://schemas.microsoft.com/office/drawing/2014/main" id="{AEFDC7A7-DBA3-0190-D638-68B296669322}"/>
              </a:ext>
            </a:extLst>
          </p:cNvPr>
          <p:cNvSpPr/>
          <p:nvPr userDrawn="1"/>
        </p:nvSpPr>
        <p:spPr>
          <a:xfrm>
            <a:off x="8497721" y="6230795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5F8AFB6-8C5E-D8F3-A0E1-D67DC46E1567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6" name="弦 5">
            <a:extLst>
              <a:ext uri="{FF2B5EF4-FFF2-40B4-BE49-F238E27FC236}">
                <a16:creationId xmlns:a16="http://schemas.microsoft.com/office/drawing/2014/main" id="{BEF439F1-7618-2325-4199-FE46C81BECC8}"/>
              </a:ext>
            </a:extLst>
          </p:cNvPr>
          <p:cNvSpPr/>
          <p:nvPr userDrawn="1"/>
        </p:nvSpPr>
        <p:spPr>
          <a:xfrm rot="16200000">
            <a:off x="8491626" y="6224701"/>
            <a:ext cx="588253" cy="576063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E39926-98C1-5531-76C1-53B0E5D11E52}"/>
              </a:ext>
            </a:extLst>
          </p:cNvPr>
          <p:cNvSpPr txBox="1"/>
          <p:nvPr userDrawn="1"/>
        </p:nvSpPr>
        <p:spPr>
          <a:xfrm>
            <a:off x="8596070" y="6442913"/>
            <a:ext cx="496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hub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>
                <a:solidFill>
                  <a:srgbClr val="011893"/>
                </a:solidFill>
              </a:rPr>
              <a:t>リモートリポジトリの操作</a:t>
            </a:r>
            <a:endParaRPr lang="en-US" altLang="ja-JP" sz="40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846A185-F924-46C0-AEF0-AC198D30E0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リモートリポジトリの使い方</a:t>
            </a:r>
            <a:endParaRPr 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3B867CCE-F1E0-41DF-B8EA-8B97ADC19775}"/>
              </a:ext>
            </a:extLst>
          </p:cNvPr>
          <p:cNvSpPr/>
          <p:nvPr/>
        </p:nvSpPr>
        <p:spPr>
          <a:xfrm>
            <a:off x="4283968" y="2276871"/>
            <a:ext cx="504056" cy="3600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E93C943-3190-4596-BEA5-F22DD2BCAB09}"/>
              </a:ext>
            </a:extLst>
          </p:cNvPr>
          <p:cNvSpPr/>
          <p:nvPr/>
        </p:nvSpPr>
        <p:spPr>
          <a:xfrm>
            <a:off x="4067944" y="2132855"/>
            <a:ext cx="936104" cy="5760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0B77B58-8893-4D67-ADA2-B356FD159363}"/>
              </a:ext>
            </a:extLst>
          </p:cNvPr>
          <p:cNvSpPr txBox="1"/>
          <p:nvPr/>
        </p:nvSpPr>
        <p:spPr>
          <a:xfrm>
            <a:off x="3707904" y="170080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3CEE4807-3ECA-402F-878D-AABD9B5DB8A3}"/>
              </a:ext>
            </a:extLst>
          </p:cNvPr>
          <p:cNvSpPr/>
          <p:nvPr/>
        </p:nvSpPr>
        <p:spPr>
          <a:xfrm rot="2700000">
            <a:off x="3244969" y="2966064"/>
            <a:ext cx="360040" cy="108012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AB517B1-CE7E-4903-896D-134A58DCFD3D}"/>
              </a:ext>
            </a:extLst>
          </p:cNvPr>
          <p:cNvSpPr txBox="1"/>
          <p:nvPr/>
        </p:nvSpPr>
        <p:spPr>
          <a:xfrm>
            <a:off x="1043608" y="2636912"/>
            <a:ext cx="21002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fetch</a:t>
            </a:r>
            <a:r>
              <a:rPr kumimoji="1" lang="en-US" altLang="ja-JP" sz="2400" dirty="0"/>
              <a:t> &amp; </a:t>
            </a:r>
            <a:r>
              <a:rPr kumimoji="1" lang="en-US" altLang="ja-JP" sz="2400" dirty="0">
                <a:solidFill>
                  <a:srgbClr val="FF0000"/>
                </a:solidFill>
              </a:rPr>
              <a:t>merge</a:t>
            </a:r>
          </a:p>
          <a:p>
            <a:r>
              <a:rPr lang="en-US" altLang="ja-JP" sz="2400" dirty="0"/>
              <a:t>(</a:t>
            </a:r>
            <a:r>
              <a:rPr lang="ja-JP" altLang="en-US" sz="2400" dirty="0"/>
              <a:t>初回は</a:t>
            </a:r>
            <a:r>
              <a:rPr lang="en-US" altLang="ja-JP" sz="2400" dirty="0">
                <a:solidFill>
                  <a:srgbClr val="FF0000"/>
                </a:solidFill>
              </a:rPr>
              <a:t>clone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B2ABC539-DAB3-4802-8E83-A857FC41E368}"/>
              </a:ext>
            </a:extLst>
          </p:cNvPr>
          <p:cNvSpPr/>
          <p:nvPr/>
        </p:nvSpPr>
        <p:spPr>
          <a:xfrm rot="8100000">
            <a:off x="5837258" y="2966066"/>
            <a:ext cx="360040" cy="108012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86F08EC-4B2D-4A24-A369-372E94D47E9F}"/>
              </a:ext>
            </a:extLst>
          </p:cNvPr>
          <p:cNvSpPr txBox="1"/>
          <p:nvPr/>
        </p:nvSpPr>
        <p:spPr>
          <a:xfrm>
            <a:off x="6372200" y="306896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push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2357197-6BED-431B-A64F-033E79B16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052735"/>
            <a:ext cx="609600" cy="609600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6C8A1EAB-B295-4BDC-B9F2-0E607807BE95}"/>
              </a:ext>
            </a:extLst>
          </p:cNvPr>
          <p:cNvGrpSpPr/>
          <p:nvPr/>
        </p:nvGrpSpPr>
        <p:grpSpPr>
          <a:xfrm>
            <a:off x="1259632" y="4725144"/>
            <a:ext cx="1656184" cy="1224136"/>
            <a:chOff x="611560" y="3284984"/>
            <a:chExt cx="2376264" cy="1728192"/>
          </a:xfrm>
        </p:grpSpPr>
        <p:pic>
          <p:nvPicPr>
            <p:cNvPr id="12" name="Picture 2" descr="ファイルアイコン（ブランク）">
              <a:extLst>
                <a:ext uri="{FF2B5EF4-FFF2-40B4-BE49-F238E27FC236}">
                  <a16:creationId xmlns:a16="http://schemas.microsoft.com/office/drawing/2014/main" id="{D6859416-AC02-4B26-A26E-337AE126A5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4344198"/>
              <a:ext cx="576064" cy="668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フォルダのイラスト">
              <a:extLst>
                <a:ext uri="{FF2B5EF4-FFF2-40B4-BE49-F238E27FC236}">
                  <a16:creationId xmlns:a16="http://schemas.microsoft.com/office/drawing/2014/main" id="{C07B9B63-1ED8-4A30-A42A-957045B2A1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3284984"/>
              <a:ext cx="792088" cy="66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フローチャート: 磁気ディスク 13">
              <a:extLst>
                <a:ext uri="{FF2B5EF4-FFF2-40B4-BE49-F238E27FC236}">
                  <a16:creationId xmlns:a16="http://schemas.microsoft.com/office/drawing/2014/main" id="{A4585C29-1693-47A5-B064-7787D6FB4590}"/>
                </a:ext>
              </a:extLst>
            </p:cNvPr>
            <p:cNvSpPr/>
            <p:nvPr/>
          </p:nvSpPr>
          <p:spPr>
            <a:xfrm>
              <a:off x="611560" y="4416206"/>
              <a:ext cx="720080" cy="504056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.git</a:t>
              </a:r>
              <a:endParaRPr kumimoji="1" lang="ja-JP" altLang="en-US" sz="11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5" name="Picture 4" descr="フォルダのイラスト">
              <a:extLst>
                <a:ext uri="{FF2B5EF4-FFF2-40B4-BE49-F238E27FC236}">
                  <a16:creationId xmlns:a16="http://schemas.microsoft.com/office/drawing/2014/main" id="{132C861C-45CA-4A69-AEA1-5619EB8C93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4344198"/>
              <a:ext cx="792088" cy="66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コネクタ: カギ線 15">
              <a:extLst>
                <a:ext uri="{FF2B5EF4-FFF2-40B4-BE49-F238E27FC236}">
                  <a16:creationId xmlns:a16="http://schemas.microsoft.com/office/drawing/2014/main" id="{A522B02A-C3D6-41D9-8EEB-3A89EDD4F174}"/>
                </a:ext>
              </a:extLst>
            </p:cNvPr>
            <p:cNvCxnSpPr>
              <a:stCxn id="13" idx="2"/>
              <a:endCxn id="15" idx="0"/>
            </p:cNvCxnSpPr>
            <p:nvPr/>
          </p:nvCxnSpPr>
          <p:spPr>
            <a:xfrm rot="16200000" flipH="1">
              <a:off x="1241732" y="3714230"/>
              <a:ext cx="395840" cy="864096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コネクタ: カギ線 16">
              <a:extLst>
                <a:ext uri="{FF2B5EF4-FFF2-40B4-BE49-F238E27FC236}">
                  <a16:creationId xmlns:a16="http://schemas.microsoft.com/office/drawing/2014/main" id="{1FF5F6F3-B20D-4611-8B1A-41EF6191F14A}"/>
                </a:ext>
              </a:extLst>
            </p:cNvPr>
            <p:cNvCxnSpPr>
              <a:stCxn id="13" idx="2"/>
              <a:endCxn id="12" idx="0"/>
            </p:cNvCxnSpPr>
            <p:nvPr/>
          </p:nvCxnSpPr>
          <p:spPr>
            <a:xfrm rot="16200000" flipH="1">
              <a:off x="1655778" y="3300184"/>
              <a:ext cx="395840" cy="169218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05077C91-7335-4633-B89C-490CF6680583}"/>
                </a:ext>
              </a:extLst>
            </p:cNvPr>
            <p:cNvCxnSpPr>
              <a:cxnSpLocks/>
            </p:cNvCxnSpPr>
            <p:nvPr/>
          </p:nvCxnSpPr>
          <p:spPr>
            <a:xfrm>
              <a:off x="1004863" y="4121300"/>
              <a:ext cx="0" cy="2160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9C84640C-EEC2-4A7A-AB9E-F1312F58DE66}"/>
              </a:ext>
            </a:extLst>
          </p:cNvPr>
          <p:cNvSpPr/>
          <p:nvPr/>
        </p:nvSpPr>
        <p:spPr>
          <a:xfrm>
            <a:off x="971600" y="4581128"/>
            <a:ext cx="2376264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328074C-0038-4A64-A6CD-A0545F8E1754}"/>
              </a:ext>
            </a:extLst>
          </p:cNvPr>
          <p:cNvSpPr txBox="1"/>
          <p:nvPr/>
        </p:nvSpPr>
        <p:spPr>
          <a:xfrm>
            <a:off x="1115616" y="407707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103BAB4-6BB5-49EA-9EE6-EDF7DA6C040F}"/>
              </a:ext>
            </a:extLst>
          </p:cNvPr>
          <p:cNvGrpSpPr/>
          <p:nvPr/>
        </p:nvGrpSpPr>
        <p:grpSpPr>
          <a:xfrm>
            <a:off x="5868144" y="4725144"/>
            <a:ext cx="1656184" cy="1224136"/>
            <a:chOff x="611560" y="3284984"/>
            <a:chExt cx="2376264" cy="1728192"/>
          </a:xfrm>
        </p:grpSpPr>
        <p:pic>
          <p:nvPicPr>
            <p:cNvPr id="22" name="Picture 2" descr="ファイルアイコン（ブランク）">
              <a:extLst>
                <a:ext uri="{FF2B5EF4-FFF2-40B4-BE49-F238E27FC236}">
                  <a16:creationId xmlns:a16="http://schemas.microsoft.com/office/drawing/2014/main" id="{5D0335CB-9AEC-4D8E-84AB-20E5D9A4A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4344198"/>
              <a:ext cx="576064" cy="668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フォルダのイラスト">
              <a:extLst>
                <a:ext uri="{FF2B5EF4-FFF2-40B4-BE49-F238E27FC236}">
                  <a16:creationId xmlns:a16="http://schemas.microsoft.com/office/drawing/2014/main" id="{2F350B0B-AC8F-44B7-8C10-AFAA0D6C05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3284984"/>
              <a:ext cx="792088" cy="66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フローチャート: 磁気ディスク 23">
              <a:extLst>
                <a:ext uri="{FF2B5EF4-FFF2-40B4-BE49-F238E27FC236}">
                  <a16:creationId xmlns:a16="http://schemas.microsoft.com/office/drawing/2014/main" id="{9843FC41-8CC9-4387-9D3C-AE87317780AB}"/>
                </a:ext>
              </a:extLst>
            </p:cNvPr>
            <p:cNvSpPr/>
            <p:nvPr/>
          </p:nvSpPr>
          <p:spPr>
            <a:xfrm>
              <a:off x="611560" y="4416206"/>
              <a:ext cx="720080" cy="504056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.git</a:t>
              </a:r>
              <a:endParaRPr kumimoji="1" lang="ja-JP" altLang="en-US" sz="11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25" name="Picture 4" descr="フォルダのイラスト">
              <a:extLst>
                <a:ext uri="{FF2B5EF4-FFF2-40B4-BE49-F238E27FC236}">
                  <a16:creationId xmlns:a16="http://schemas.microsoft.com/office/drawing/2014/main" id="{D3F1801E-9394-48CC-9ABE-5AC0FDF0E2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4344198"/>
              <a:ext cx="792088" cy="66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6" name="コネクタ: カギ線 25">
              <a:extLst>
                <a:ext uri="{FF2B5EF4-FFF2-40B4-BE49-F238E27FC236}">
                  <a16:creationId xmlns:a16="http://schemas.microsoft.com/office/drawing/2014/main" id="{19933E87-6C97-46F3-88CC-9189ADFF17C0}"/>
                </a:ext>
              </a:extLst>
            </p:cNvPr>
            <p:cNvCxnSpPr>
              <a:stCxn id="23" idx="2"/>
              <a:endCxn id="25" idx="0"/>
            </p:cNvCxnSpPr>
            <p:nvPr/>
          </p:nvCxnSpPr>
          <p:spPr>
            <a:xfrm rot="16200000" flipH="1">
              <a:off x="1241732" y="3714230"/>
              <a:ext cx="395840" cy="864096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コネクタ: カギ線 26">
              <a:extLst>
                <a:ext uri="{FF2B5EF4-FFF2-40B4-BE49-F238E27FC236}">
                  <a16:creationId xmlns:a16="http://schemas.microsoft.com/office/drawing/2014/main" id="{7D46C6BC-3C0C-428D-866D-99C2DEA0837F}"/>
                </a:ext>
              </a:extLst>
            </p:cNvPr>
            <p:cNvCxnSpPr>
              <a:stCxn id="23" idx="2"/>
              <a:endCxn id="22" idx="0"/>
            </p:cNvCxnSpPr>
            <p:nvPr/>
          </p:nvCxnSpPr>
          <p:spPr>
            <a:xfrm rot="16200000" flipH="1">
              <a:off x="1655778" y="3300184"/>
              <a:ext cx="395840" cy="169218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8A61BE9E-A35D-49A6-9C71-BF973516F219}"/>
                </a:ext>
              </a:extLst>
            </p:cNvPr>
            <p:cNvCxnSpPr>
              <a:cxnSpLocks/>
            </p:cNvCxnSpPr>
            <p:nvPr/>
          </p:nvCxnSpPr>
          <p:spPr>
            <a:xfrm>
              <a:off x="1004863" y="4121300"/>
              <a:ext cx="0" cy="2160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4EEBB386-569E-41C2-B249-73FEF1373D90}"/>
              </a:ext>
            </a:extLst>
          </p:cNvPr>
          <p:cNvSpPr/>
          <p:nvPr/>
        </p:nvSpPr>
        <p:spPr>
          <a:xfrm>
            <a:off x="5580112" y="4581128"/>
            <a:ext cx="2376264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3F1189D-EC1D-4133-9AB3-593E04357B7F}"/>
              </a:ext>
            </a:extLst>
          </p:cNvPr>
          <p:cNvSpPr txBox="1"/>
          <p:nvPr/>
        </p:nvSpPr>
        <p:spPr>
          <a:xfrm>
            <a:off x="5580112" y="41490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sp>
        <p:nvSpPr>
          <p:cNvPr id="31" name="矢印: 下 30">
            <a:extLst>
              <a:ext uri="{FF2B5EF4-FFF2-40B4-BE49-F238E27FC236}">
                <a16:creationId xmlns:a16="http://schemas.microsoft.com/office/drawing/2014/main" id="{A4126D58-1A70-4425-A31D-D95F3802AE40}"/>
              </a:ext>
            </a:extLst>
          </p:cNvPr>
          <p:cNvSpPr/>
          <p:nvPr/>
        </p:nvSpPr>
        <p:spPr>
          <a:xfrm rot="16200000">
            <a:off x="4355976" y="4725144"/>
            <a:ext cx="360040" cy="108012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290DE39-DACB-4475-8CFC-0300548B4BE1}"/>
              </a:ext>
            </a:extLst>
          </p:cNvPr>
          <p:cNvSpPr txBox="1"/>
          <p:nvPr/>
        </p:nvSpPr>
        <p:spPr>
          <a:xfrm>
            <a:off x="3851920" y="4581128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commit</a:t>
            </a:r>
            <a:endParaRPr kumimoji="1" lang="ja-JP" altLang="en-US" sz="24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09834A7-0D6C-4D34-B079-EE607ACC3A0F}"/>
              </a:ext>
            </a:extLst>
          </p:cNvPr>
          <p:cNvSpPr txBox="1"/>
          <p:nvPr/>
        </p:nvSpPr>
        <p:spPr>
          <a:xfrm>
            <a:off x="1619672" y="6237312"/>
            <a:ext cx="57246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/>
              <a:t>赤字がリモートとやりとりするコマンド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7680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71A5783-7D76-4E5E-9CB7-4C21CDB48E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クローン</a:t>
            </a:r>
            <a:endParaRPr 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C75FB8EE-26C9-444A-86C4-862AEE79D39D}"/>
              </a:ext>
            </a:extLst>
          </p:cNvPr>
          <p:cNvSpPr/>
          <p:nvPr/>
        </p:nvSpPr>
        <p:spPr>
          <a:xfrm>
            <a:off x="1403648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1 つの角を切り取り 1 つの角を丸める 3">
            <a:extLst>
              <a:ext uri="{FF2B5EF4-FFF2-40B4-BE49-F238E27FC236}">
                <a16:creationId xmlns:a16="http://schemas.microsoft.com/office/drawing/2014/main" id="{543EC554-3C05-44B4-A79B-54F1908950A6}"/>
              </a:ext>
            </a:extLst>
          </p:cNvPr>
          <p:cNvSpPr/>
          <p:nvPr/>
        </p:nvSpPr>
        <p:spPr>
          <a:xfrm>
            <a:off x="2411760" y="184482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A6CB0F1-A484-4012-AD4B-CCB744CB6E53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2987824" y="218316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70D218A0-38E7-460A-9C70-813847560E4F}"/>
              </a:ext>
            </a:extLst>
          </p:cNvPr>
          <p:cNvSpPr/>
          <p:nvPr/>
        </p:nvSpPr>
        <p:spPr>
          <a:xfrm>
            <a:off x="683568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FA4BBDC-1217-4BA9-8A06-98D26016D7AC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971600" y="270892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2DCF2DF2-C519-45E0-8D5A-750A42162AFB}"/>
              </a:ext>
            </a:extLst>
          </p:cNvPr>
          <p:cNvSpPr/>
          <p:nvPr/>
        </p:nvSpPr>
        <p:spPr>
          <a:xfrm>
            <a:off x="2123728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091AC53-E745-4364-8230-FBB3802A0706}"/>
              </a:ext>
            </a:extLst>
          </p:cNvPr>
          <p:cNvCxnSpPr>
            <a:cxnSpLocks/>
          </p:cNvCxnSpPr>
          <p:nvPr/>
        </p:nvCxnSpPr>
        <p:spPr>
          <a:xfrm>
            <a:off x="1691680" y="270892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4">
            <a:extLst>
              <a:ext uri="{FF2B5EF4-FFF2-40B4-BE49-F238E27FC236}">
                <a16:creationId xmlns:a16="http://schemas.microsoft.com/office/drawing/2014/main" id="{8E520B59-B146-40B1-BC9D-1514F055C9C0}"/>
              </a:ext>
            </a:extLst>
          </p:cNvPr>
          <p:cNvSpPr/>
          <p:nvPr/>
        </p:nvSpPr>
        <p:spPr>
          <a:xfrm>
            <a:off x="2843808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ABBD65C-C233-4D2E-9201-C962FE9C5D32}"/>
              </a:ext>
            </a:extLst>
          </p:cNvPr>
          <p:cNvCxnSpPr>
            <a:cxnSpLocks/>
          </p:cNvCxnSpPr>
          <p:nvPr/>
        </p:nvCxnSpPr>
        <p:spPr>
          <a:xfrm>
            <a:off x="2411760" y="270892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0ADE388-31DD-4722-A9A0-F340DE3C3889}"/>
              </a:ext>
            </a:extLst>
          </p:cNvPr>
          <p:cNvSpPr/>
          <p:nvPr/>
        </p:nvSpPr>
        <p:spPr>
          <a:xfrm>
            <a:off x="539552" y="1628800"/>
            <a:ext cx="3384376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49B65E6-CC7C-4DCB-B019-54B4BAFF28FD}"/>
              </a:ext>
            </a:extLst>
          </p:cNvPr>
          <p:cNvSpPr txBox="1"/>
          <p:nvPr/>
        </p:nvSpPr>
        <p:spPr>
          <a:xfrm>
            <a:off x="1259632" y="105273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5FCA0603-CD9C-4253-B6BE-C387FBED5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08720"/>
            <a:ext cx="609600" cy="609600"/>
          </a:xfrm>
          <a:prstGeom prst="rect">
            <a:avLst/>
          </a:prstGeom>
        </p:spPr>
      </p:pic>
      <p:sp>
        <p:nvSpPr>
          <p:cNvPr id="15" name="楕円 4">
            <a:extLst>
              <a:ext uri="{FF2B5EF4-FFF2-40B4-BE49-F238E27FC236}">
                <a16:creationId xmlns:a16="http://schemas.microsoft.com/office/drawing/2014/main" id="{D5A7A379-651E-4117-8C3B-4A90978433E2}"/>
              </a:ext>
            </a:extLst>
          </p:cNvPr>
          <p:cNvSpPr/>
          <p:nvPr/>
        </p:nvSpPr>
        <p:spPr>
          <a:xfrm>
            <a:off x="1619672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AD9EE744-95BC-4798-9379-50DDB85B1331}"/>
              </a:ext>
            </a:extLst>
          </p:cNvPr>
          <p:cNvSpPr/>
          <p:nvPr/>
        </p:nvSpPr>
        <p:spPr>
          <a:xfrm>
            <a:off x="2627784" y="501317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240CDD6-BABD-47CF-A650-35BC8BBE58EC}"/>
              </a:ext>
            </a:extLst>
          </p:cNvPr>
          <p:cNvCxnSpPr>
            <a:cxnSpLocks/>
            <a:stCxn id="16" idx="1"/>
          </p:cNvCxnSpPr>
          <p:nvPr/>
        </p:nvCxnSpPr>
        <p:spPr>
          <a:xfrm>
            <a:off x="3203848" y="5351512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EF9D909B-CA3E-461B-BF98-9CEDFC0A041B}"/>
              </a:ext>
            </a:extLst>
          </p:cNvPr>
          <p:cNvSpPr/>
          <p:nvPr/>
        </p:nvSpPr>
        <p:spPr>
          <a:xfrm>
            <a:off x="899592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38CA69A-58FF-4889-BFDA-86EFA1C8BC56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187624" y="587727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4">
            <a:extLst>
              <a:ext uri="{FF2B5EF4-FFF2-40B4-BE49-F238E27FC236}">
                <a16:creationId xmlns:a16="http://schemas.microsoft.com/office/drawing/2014/main" id="{BCA4300F-D4FC-471E-8960-DC4D246B5F1C}"/>
              </a:ext>
            </a:extLst>
          </p:cNvPr>
          <p:cNvSpPr/>
          <p:nvPr/>
        </p:nvSpPr>
        <p:spPr>
          <a:xfrm>
            <a:off x="2339752" y="573325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32B0961-DDFD-42AA-A708-AD125A1B82F3}"/>
              </a:ext>
            </a:extLst>
          </p:cNvPr>
          <p:cNvCxnSpPr>
            <a:cxnSpLocks/>
          </p:cNvCxnSpPr>
          <p:nvPr/>
        </p:nvCxnSpPr>
        <p:spPr>
          <a:xfrm>
            <a:off x="1907704" y="587727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4">
            <a:extLst>
              <a:ext uri="{FF2B5EF4-FFF2-40B4-BE49-F238E27FC236}">
                <a16:creationId xmlns:a16="http://schemas.microsoft.com/office/drawing/2014/main" id="{22A65721-6784-46E7-8029-D0571E43EF24}"/>
              </a:ext>
            </a:extLst>
          </p:cNvPr>
          <p:cNvSpPr/>
          <p:nvPr/>
        </p:nvSpPr>
        <p:spPr>
          <a:xfrm>
            <a:off x="3059832" y="573325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926D4398-0286-4830-B16B-307A505FA1BA}"/>
              </a:ext>
            </a:extLst>
          </p:cNvPr>
          <p:cNvCxnSpPr>
            <a:cxnSpLocks/>
          </p:cNvCxnSpPr>
          <p:nvPr/>
        </p:nvCxnSpPr>
        <p:spPr>
          <a:xfrm>
            <a:off x="2627784" y="587727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0BB824FA-AB62-41FA-86C8-8C4122C128E3}"/>
              </a:ext>
            </a:extLst>
          </p:cNvPr>
          <p:cNvSpPr/>
          <p:nvPr/>
        </p:nvSpPr>
        <p:spPr>
          <a:xfrm>
            <a:off x="755576" y="4797152"/>
            <a:ext cx="3384376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DE92968-A784-46A4-9987-1D922B10F4BC}"/>
              </a:ext>
            </a:extLst>
          </p:cNvPr>
          <p:cNvSpPr txBox="1"/>
          <p:nvPr/>
        </p:nvSpPr>
        <p:spPr>
          <a:xfrm>
            <a:off x="1475655" y="422108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pic>
        <p:nvPicPr>
          <p:cNvPr id="26" name="Picture 2" descr="ファイルアイコン（ブランク）">
            <a:extLst>
              <a:ext uri="{FF2B5EF4-FFF2-40B4-BE49-F238E27FC236}">
                <a16:creationId xmlns:a16="http://schemas.microsoft.com/office/drawing/2014/main" id="{85A83000-BB74-4E47-9B04-A6C28022C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805264"/>
            <a:ext cx="576064" cy="66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フォルダのイラスト">
            <a:extLst>
              <a:ext uri="{FF2B5EF4-FFF2-40B4-BE49-F238E27FC236}">
                <a16:creationId xmlns:a16="http://schemas.microsoft.com/office/drawing/2014/main" id="{03A92053-1533-4C06-9FC5-8FDADFB6B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869160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フォルダのイラスト">
            <a:extLst>
              <a:ext uri="{FF2B5EF4-FFF2-40B4-BE49-F238E27FC236}">
                <a16:creationId xmlns:a16="http://schemas.microsoft.com/office/drawing/2014/main" id="{AEFC9969-3E88-4443-9FA7-777AF7F4F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805264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ファイルアイコン（ブランク）">
            <a:extLst>
              <a:ext uri="{FF2B5EF4-FFF2-40B4-BE49-F238E27FC236}">
                <a16:creationId xmlns:a16="http://schemas.microsoft.com/office/drawing/2014/main" id="{2E60A346-9878-46A6-91C1-F8D66A7B3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805264"/>
            <a:ext cx="576064" cy="66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77A6770A-58B0-4EE4-A02C-3CDC5E05D8F3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5760132" y="5532534"/>
            <a:ext cx="0" cy="2727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D7AD1105-084E-493C-906C-C685983AAD7F}"/>
              </a:ext>
            </a:extLst>
          </p:cNvPr>
          <p:cNvCxnSpPr>
            <a:stCxn id="27" idx="2"/>
            <a:endCxn id="26" idx="0"/>
          </p:cNvCxnSpPr>
          <p:nvPr/>
        </p:nvCxnSpPr>
        <p:spPr>
          <a:xfrm rot="16200000" flipH="1">
            <a:off x="6037813" y="5254853"/>
            <a:ext cx="272730" cy="82809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B00AC102-B326-4927-AE4D-E532908B5489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 rot="16200000" flipH="1">
            <a:off x="6433857" y="4858809"/>
            <a:ext cx="272730" cy="162018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5F9B6D5C-A657-4D27-B946-A302B7CC70A0}"/>
              </a:ext>
            </a:extLst>
          </p:cNvPr>
          <p:cNvSpPr/>
          <p:nvPr/>
        </p:nvSpPr>
        <p:spPr>
          <a:xfrm>
            <a:off x="4932040" y="4797152"/>
            <a:ext cx="2952328" cy="180020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560D6C1D-6D65-4283-9E14-0BBA91EE644A}"/>
              </a:ext>
            </a:extLst>
          </p:cNvPr>
          <p:cNvCxnSpPr>
            <a:stCxn id="22" idx="6"/>
            <a:endCxn id="33" idx="0"/>
          </p:cNvCxnSpPr>
          <p:nvPr/>
        </p:nvCxnSpPr>
        <p:spPr>
          <a:xfrm flipV="1">
            <a:off x="3347864" y="4797152"/>
            <a:ext cx="3060340" cy="1080120"/>
          </a:xfrm>
          <a:prstGeom prst="bentConnector4">
            <a:avLst>
              <a:gd name="adj1" fmla="val 37087"/>
              <a:gd name="adj2" fmla="val 12116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93E57E47-4FBF-4AB8-85D4-B8047D516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56992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矢印: 下 35">
            <a:extLst>
              <a:ext uri="{FF2B5EF4-FFF2-40B4-BE49-F238E27FC236}">
                <a16:creationId xmlns:a16="http://schemas.microsoft.com/office/drawing/2014/main" id="{B78EDD01-42E6-4DB0-8CE2-4E0CF91C25BB}"/>
              </a:ext>
            </a:extLst>
          </p:cNvPr>
          <p:cNvSpPr/>
          <p:nvPr/>
        </p:nvSpPr>
        <p:spPr>
          <a:xfrm>
            <a:off x="2051720" y="3356992"/>
            <a:ext cx="534943" cy="68919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E5C9646-0680-4DD3-AA1C-36BAE685C306}"/>
              </a:ext>
            </a:extLst>
          </p:cNvPr>
          <p:cNvSpPr txBox="1"/>
          <p:nvPr/>
        </p:nvSpPr>
        <p:spPr>
          <a:xfrm>
            <a:off x="5292080" y="393305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38" name="フローチャート: 磁気ディスク 37">
            <a:extLst>
              <a:ext uri="{FF2B5EF4-FFF2-40B4-BE49-F238E27FC236}">
                <a16:creationId xmlns:a16="http://schemas.microsoft.com/office/drawing/2014/main" id="{97F61937-BB7B-4FF9-B0D8-A075C2D347ED}"/>
              </a:ext>
            </a:extLst>
          </p:cNvPr>
          <p:cNvSpPr/>
          <p:nvPr/>
        </p:nvSpPr>
        <p:spPr>
          <a:xfrm>
            <a:off x="539552" y="4581128"/>
            <a:ext cx="720080" cy="50405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1799D50-8529-4981-A692-AE66C47FFBDD}"/>
              </a:ext>
            </a:extLst>
          </p:cNvPr>
          <p:cNvSpPr txBox="1"/>
          <p:nvPr/>
        </p:nvSpPr>
        <p:spPr>
          <a:xfrm>
            <a:off x="2843808" y="3429000"/>
            <a:ext cx="403244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clone URL/to/remote.git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852A5C6-EE79-462A-B42B-9A302705594B}"/>
              </a:ext>
            </a:extLst>
          </p:cNvPr>
          <p:cNvSpPr txBox="1"/>
          <p:nvPr/>
        </p:nvSpPr>
        <p:spPr>
          <a:xfrm>
            <a:off x="4034909" y="1196752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リモートの「歴史」を持ってきて</a:t>
            </a:r>
            <a:endParaRPr lang="en-US" altLang="ja-JP" sz="2400"/>
          </a:p>
          <a:p>
            <a:r>
              <a:rPr lang="ja-JP" altLang="en-US" sz="2400"/>
              <a:t>最新のワーキングツリーを展開する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4028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2E63EE2-CC56-433E-9778-DD06A540D4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クローン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91991FC-A814-4A94-A101-FD955E124E50}"/>
              </a:ext>
            </a:extLst>
          </p:cNvPr>
          <p:cNvSpPr txBox="1"/>
          <p:nvPr/>
        </p:nvSpPr>
        <p:spPr>
          <a:xfrm>
            <a:off x="683568" y="1844824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/>
              <a:t>URL</a:t>
            </a:r>
            <a:r>
              <a:rPr lang="ja-JP" altLang="en-US" sz="2400"/>
              <a:t>で指定されたリモートリポジトリから歴史をローカルに持ってきて、ワーキングツリーを展開する</a:t>
            </a:r>
            <a:endParaRPr lang="en-US" sz="24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5C19E73-382F-4DB1-83A0-FA5DE33F7133}"/>
              </a:ext>
            </a:extLst>
          </p:cNvPr>
          <p:cNvSpPr txBox="1"/>
          <p:nvPr/>
        </p:nvSpPr>
        <p:spPr>
          <a:xfrm>
            <a:off x="323528" y="1196752"/>
            <a:ext cx="673293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$ git clone </a:t>
            </a:r>
            <a:r>
              <a:rPr lang="ja-JP" altLang="en-US" sz="2800">
                <a:latin typeface="Consolas" panose="020B0609020204030204" pitchFamily="49" charset="0"/>
              </a:rPr>
              <a:t>リモートリポジトリの</a:t>
            </a:r>
            <a:r>
              <a:rPr lang="en-US" sz="2800">
                <a:latin typeface="Consolas" panose="020B0609020204030204" pitchFamily="49" charset="0"/>
              </a:rPr>
              <a:t>URL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26439D1-5F52-4152-878F-63B303FF66BA}"/>
              </a:ext>
            </a:extLst>
          </p:cNvPr>
          <p:cNvSpPr txBox="1"/>
          <p:nvPr/>
        </p:nvSpPr>
        <p:spPr>
          <a:xfrm>
            <a:off x="323528" y="2996952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11893"/>
                </a:solidFill>
              </a:rPr>
              <a:t>GitHub</a:t>
            </a:r>
            <a:r>
              <a:rPr lang="ja-JP" altLang="en-US"/>
              <a:t>の</a:t>
            </a:r>
            <a:r>
              <a:rPr lang="en-US" altLang="ja-JP">
                <a:solidFill>
                  <a:schemeClr val="accent2">
                    <a:lumMod val="75000"/>
                  </a:schemeClr>
                </a:solidFill>
              </a:rPr>
              <a:t>appi-github</a:t>
            </a:r>
            <a:r>
              <a:rPr lang="ja-JP" altLang="en-US"/>
              <a:t>というアカウントの</a:t>
            </a:r>
            <a:r>
              <a:rPr lang="en-US" altLang="ja-JP">
                <a:solidFill>
                  <a:srgbClr val="FF0000"/>
                </a:solidFill>
              </a:rPr>
              <a:t>clone-sample</a:t>
            </a:r>
            <a:r>
              <a:rPr lang="ja-JP" altLang="en-US"/>
              <a:t>をクローンしたい場合</a:t>
            </a:r>
            <a:endParaRPr 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A0FA59F-1645-4BF0-885F-F50150681473}"/>
              </a:ext>
            </a:extLst>
          </p:cNvPr>
          <p:cNvSpPr txBox="1"/>
          <p:nvPr/>
        </p:nvSpPr>
        <p:spPr>
          <a:xfrm>
            <a:off x="1259632" y="3645024"/>
            <a:ext cx="76562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$ git clone https://</a:t>
            </a:r>
            <a:r>
              <a:rPr lang="en-US">
                <a:solidFill>
                  <a:srgbClr val="011893"/>
                </a:solidFill>
                <a:latin typeface="Consolas" panose="020B0609020204030204" pitchFamily="49" charset="0"/>
              </a:rPr>
              <a:t>github.com</a:t>
            </a:r>
            <a:r>
              <a:rPr lang="en-US">
                <a:latin typeface="Consolas" panose="020B0609020204030204" pitchFamily="49" charset="0"/>
              </a:rPr>
              <a:t>/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appi-github</a:t>
            </a:r>
            <a:r>
              <a:rPr lang="en-US">
                <a:latin typeface="Consolas" panose="020B0609020204030204" pitchFamily="49" charset="0"/>
              </a:rPr>
              <a:t>/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clone-sample.git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B84CA5C-0E1A-44AB-B5D3-A436BE5F85DF}"/>
              </a:ext>
            </a:extLst>
          </p:cNvPr>
          <p:cNvSpPr txBox="1"/>
          <p:nvPr/>
        </p:nvSpPr>
        <p:spPr>
          <a:xfrm>
            <a:off x="1259632" y="4293096"/>
            <a:ext cx="71497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$ git clone </a:t>
            </a:r>
            <a:r>
              <a:rPr lang="en-US">
                <a:solidFill>
                  <a:srgbClr val="011893"/>
                </a:solidFill>
                <a:latin typeface="Consolas" panose="020B0609020204030204" pitchFamily="49" charset="0"/>
              </a:rPr>
              <a:t>git@github.com</a:t>
            </a:r>
            <a:r>
              <a:rPr lang="en-US"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appi-github</a:t>
            </a:r>
            <a:r>
              <a:rPr lang="en-US">
                <a:latin typeface="Consolas" panose="020B0609020204030204" pitchFamily="49" charset="0"/>
              </a:rPr>
              <a:t>/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clone-sample.git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701BF40-C8BF-4A10-9B68-A43AC8741A33}"/>
              </a:ext>
            </a:extLst>
          </p:cNvPr>
          <p:cNvSpPr txBox="1"/>
          <p:nvPr/>
        </p:nvSpPr>
        <p:spPr>
          <a:xfrm>
            <a:off x="246341" y="364502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HTTPS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4B3470E-237D-4343-9212-E5F9D03CA7D7}"/>
              </a:ext>
            </a:extLst>
          </p:cNvPr>
          <p:cNvSpPr txBox="1"/>
          <p:nvPr/>
        </p:nvSpPr>
        <p:spPr>
          <a:xfrm>
            <a:off x="467544" y="429309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SSH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F377B94-5D01-42CD-9ACC-C7773EE63521}"/>
              </a:ext>
            </a:extLst>
          </p:cNvPr>
          <p:cNvSpPr txBox="1"/>
          <p:nvPr/>
        </p:nvSpPr>
        <p:spPr>
          <a:xfrm>
            <a:off x="4644008" y="47971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アカウント名</a:t>
            </a:r>
            <a:endParaRPr 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6D42F98-7633-4EC4-AFB3-551B85360DD7}"/>
              </a:ext>
            </a:extLst>
          </p:cNvPr>
          <p:cNvSpPr txBox="1"/>
          <p:nvPr/>
        </p:nvSpPr>
        <p:spPr>
          <a:xfrm>
            <a:off x="6444208" y="47971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リポジトリ名</a:t>
            </a:r>
            <a:endParaRPr 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F646EE5-C63F-419B-97AC-05B296D9D358}"/>
              </a:ext>
            </a:extLst>
          </p:cNvPr>
          <p:cNvCxnSpPr/>
          <p:nvPr/>
        </p:nvCxnSpPr>
        <p:spPr>
          <a:xfrm>
            <a:off x="4788024" y="4725144"/>
            <a:ext cx="1296144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765605B-B022-4BE4-B686-CF4EB0F7262F}"/>
              </a:ext>
            </a:extLst>
          </p:cNvPr>
          <p:cNvCxnSpPr>
            <a:cxnSpLocks/>
          </p:cNvCxnSpPr>
          <p:nvPr/>
        </p:nvCxnSpPr>
        <p:spPr>
          <a:xfrm>
            <a:off x="6228184" y="4725144"/>
            <a:ext cx="2016224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5E932ED-E582-4D6E-AB78-CCE3C9649077}"/>
              </a:ext>
            </a:extLst>
          </p:cNvPr>
          <p:cNvSpPr txBox="1"/>
          <p:nvPr/>
        </p:nvSpPr>
        <p:spPr>
          <a:xfrm>
            <a:off x="395536" y="5385410"/>
            <a:ext cx="8379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カレントディレクトリに</a:t>
            </a:r>
            <a:r>
              <a:rPr lang="en-US" altLang="ja-JP" sz="2000">
                <a:solidFill>
                  <a:srgbClr val="FF0000"/>
                </a:solidFill>
              </a:rPr>
              <a:t>clone-sample</a:t>
            </a:r>
            <a:r>
              <a:rPr lang="ja-JP" altLang="en-US" sz="2000"/>
              <a:t>というディレクトリが作成され、</a:t>
            </a:r>
            <a:endParaRPr lang="en-US" altLang="ja-JP" sz="2000"/>
          </a:p>
          <a:p>
            <a:r>
              <a:rPr lang="ja-JP" altLang="en-US" sz="2000"/>
              <a:t>そこにワーキングツリーが展開される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86410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0DDA61D-E08A-412D-BB2C-87359B9E4A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プッシュ</a:t>
            </a:r>
            <a:endParaRPr lang="en-US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40B05B0A-1B5E-47D2-B13F-367851D6A34A}"/>
              </a:ext>
            </a:extLst>
          </p:cNvPr>
          <p:cNvSpPr/>
          <p:nvPr/>
        </p:nvSpPr>
        <p:spPr>
          <a:xfrm>
            <a:off x="5220072" y="2564904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9B8661EE-E04A-444A-9454-52A4C7921EE9}"/>
              </a:ext>
            </a:extLst>
          </p:cNvPr>
          <p:cNvSpPr/>
          <p:nvPr/>
        </p:nvSpPr>
        <p:spPr>
          <a:xfrm>
            <a:off x="395536" y="2564904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D1EDB4D-5C8A-4A5B-8B63-1F89F325B4AA}"/>
              </a:ext>
            </a:extLst>
          </p:cNvPr>
          <p:cNvSpPr/>
          <p:nvPr/>
        </p:nvSpPr>
        <p:spPr>
          <a:xfrm>
            <a:off x="611560" y="29969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CF0AE02-6D15-48EF-B6BC-8666C5E17197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899592" y="31409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AAF2DBD0-59D5-4DB6-BDEB-D8F202DD515F}"/>
              </a:ext>
            </a:extLst>
          </p:cNvPr>
          <p:cNvSpPr/>
          <p:nvPr/>
        </p:nvSpPr>
        <p:spPr>
          <a:xfrm>
            <a:off x="1331640" y="29969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ED48C36-51E7-4F2F-B8C9-F3153C5BB911}"/>
              </a:ext>
            </a:extLst>
          </p:cNvPr>
          <p:cNvCxnSpPr>
            <a:endCxn id="9" idx="2"/>
          </p:cNvCxnSpPr>
          <p:nvPr/>
        </p:nvCxnSpPr>
        <p:spPr>
          <a:xfrm>
            <a:off x="1619672" y="31409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10CF8816-38A6-4881-BEEA-4040371BE847}"/>
              </a:ext>
            </a:extLst>
          </p:cNvPr>
          <p:cNvSpPr/>
          <p:nvPr/>
        </p:nvSpPr>
        <p:spPr>
          <a:xfrm>
            <a:off x="2051720" y="29969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A6E4E24-D3E1-4671-8F4C-EFF707884C8A}"/>
              </a:ext>
            </a:extLst>
          </p:cNvPr>
          <p:cNvSpPr/>
          <p:nvPr/>
        </p:nvSpPr>
        <p:spPr>
          <a:xfrm>
            <a:off x="5436096" y="29969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D7004BF-4708-46AB-9FA7-984591B5B199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5724128" y="31409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3F362EA7-E8C6-4EC0-B6E4-1962EC87B167}"/>
              </a:ext>
            </a:extLst>
          </p:cNvPr>
          <p:cNvSpPr/>
          <p:nvPr/>
        </p:nvSpPr>
        <p:spPr>
          <a:xfrm>
            <a:off x="6156176" y="29969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15905B9-CD4D-449A-B1CD-5DAC18A306E0}"/>
              </a:ext>
            </a:extLst>
          </p:cNvPr>
          <p:cNvCxnSpPr>
            <a:endCxn id="14" idx="2"/>
          </p:cNvCxnSpPr>
          <p:nvPr/>
        </p:nvCxnSpPr>
        <p:spPr>
          <a:xfrm>
            <a:off x="6444208" y="31409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08515195-C599-4016-B5C1-FCD3B9885999}"/>
              </a:ext>
            </a:extLst>
          </p:cNvPr>
          <p:cNvSpPr/>
          <p:nvPr/>
        </p:nvSpPr>
        <p:spPr>
          <a:xfrm>
            <a:off x="6876256" y="29969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CDE2A36-453F-4F34-8822-04ACB44340B7}"/>
              </a:ext>
            </a:extLst>
          </p:cNvPr>
          <p:cNvSpPr txBox="1"/>
          <p:nvPr/>
        </p:nvSpPr>
        <p:spPr>
          <a:xfrm>
            <a:off x="3923928" y="2564904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git push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D0A5BD8-A812-416C-A554-1D528BC3CA56}"/>
              </a:ext>
            </a:extLst>
          </p:cNvPr>
          <p:cNvSpPr txBox="1"/>
          <p:nvPr/>
        </p:nvSpPr>
        <p:spPr>
          <a:xfrm>
            <a:off x="611560" y="198884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ローカルリポジトリ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E03B044-6E98-4139-86F8-C47A3ACB6B97}"/>
              </a:ext>
            </a:extLst>
          </p:cNvPr>
          <p:cNvSpPr txBox="1"/>
          <p:nvPr/>
        </p:nvSpPr>
        <p:spPr>
          <a:xfrm>
            <a:off x="5508104" y="198884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リモートリポジトリ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63A8D09-CE6C-492F-B6F3-0F6D5B175CB5}"/>
              </a:ext>
            </a:extLst>
          </p:cNvPr>
          <p:cNvSpPr txBox="1"/>
          <p:nvPr/>
        </p:nvSpPr>
        <p:spPr>
          <a:xfrm>
            <a:off x="611560" y="1268760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ローカルで変更された「歴史」をリモートに反映させる</a:t>
            </a:r>
            <a:endParaRPr lang="ja-JP" altLang="en-US" sz="2400" dirty="0"/>
          </a:p>
        </p:txBody>
      </p:sp>
      <p:sp>
        <p:nvSpPr>
          <p:cNvPr id="19" name="角丸四角形 21">
            <a:extLst>
              <a:ext uri="{FF2B5EF4-FFF2-40B4-BE49-F238E27FC236}">
                <a16:creationId xmlns:a16="http://schemas.microsoft.com/office/drawing/2014/main" id="{D3D47581-2771-4A53-B15C-56DC954FD57B}"/>
              </a:ext>
            </a:extLst>
          </p:cNvPr>
          <p:cNvSpPr/>
          <p:nvPr/>
        </p:nvSpPr>
        <p:spPr>
          <a:xfrm>
            <a:off x="5292080" y="5157192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22">
            <a:extLst>
              <a:ext uri="{FF2B5EF4-FFF2-40B4-BE49-F238E27FC236}">
                <a16:creationId xmlns:a16="http://schemas.microsoft.com/office/drawing/2014/main" id="{4DBD93A7-EF01-4FB0-9C68-6E794AC66C58}"/>
              </a:ext>
            </a:extLst>
          </p:cNvPr>
          <p:cNvSpPr/>
          <p:nvPr/>
        </p:nvSpPr>
        <p:spPr>
          <a:xfrm>
            <a:off x="467544" y="5157192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F82086EB-6D13-47FB-8855-4244DADCFD7E}"/>
              </a:ext>
            </a:extLst>
          </p:cNvPr>
          <p:cNvSpPr/>
          <p:nvPr/>
        </p:nvSpPr>
        <p:spPr>
          <a:xfrm>
            <a:off x="683568" y="55892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D10CA2C-0B27-45D4-AB1E-F0A2BC05A27F}"/>
              </a:ext>
            </a:extLst>
          </p:cNvPr>
          <p:cNvCxnSpPr>
            <a:stCxn id="21" idx="6"/>
            <a:endCxn id="23" idx="2"/>
          </p:cNvCxnSpPr>
          <p:nvPr/>
        </p:nvCxnSpPr>
        <p:spPr>
          <a:xfrm>
            <a:off x="971600" y="573325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1690BACC-C9E9-4F4A-AAD6-2E8E6E962FF7}"/>
              </a:ext>
            </a:extLst>
          </p:cNvPr>
          <p:cNvSpPr/>
          <p:nvPr/>
        </p:nvSpPr>
        <p:spPr>
          <a:xfrm>
            <a:off x="1403648" y="55892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B65E119-8952-4042-9AE4-D7021F78145D}"/>
              </a:ext>
            </a:extLst>
          </p:cNvPr>
          <p:cNvCxnSpPr>
            <a:endCxn id="25" idx="2"/>
          </p:cNvCxnSpPr>
          <p:nvPr/>
        </p:nvCxnSpPr>
        <p:spPr>
          <a:xfrm>
            <a:off x="1691680" y="573325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C1500434-C8E1-461F-AE7A-AFF093C51403}"/>
              </a:ext>
            </a:extLst>
          </p:cNvPr>
          <p:cNvSpPr/>
          <p:nvPr/>
        </p:nvSpPr>
        <p:spPr>
          <a:xfrm>
            <a:off x="2123728" y="55892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B951F198-ED7D-4D89-BC43-07F33840E568}"/>
              </a:ext>
            </a:extLst>
          </p:cNvPr>
          <p:cNvSpPr/>
          <p:nvPr/>
        </p:nvSpPr>
        <p:spPr>
          <a:xfrm>
            <a:off x="5508104" y="55892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0F0A204D-F18C-4254-97D4-A19C59D26810}"/>
              </a:ext>
            </a:extLst>
          </p:cNvPr>
          <p:cNvCxnSpPr>
            <a:stCxn id="26" idx="6"/>
            <a:endCxn id="28" idx="2"/>
          </p:cNvCxnSpPr>
          <p:nvPr/>
        </p:nvCxnSpPr>
        <p:spPr>
          <a:xfrm>
            <a:off x="5796136" y="573325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8D54C740-C7AA-4235-B490-31438AEFD531}"/>
              </a:ext>
            </a:extLst>
          </p:cNvPr>
          <p:cNvSpPr/>
          <p:nvPr/>
        </p:nvSpPr>
        <p:spPr>
          <a:xfrm>
            <a:off x="6228184" y="55892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EFB0A2D-F2D5-4B03-B091-850E51479BB5}"/>
              </a:ext>
            </a:extLst>
          </p:cNvPr>
          <p:cNvCxnSpPr>
            <a:endCxn id="30" idx="2"/>
          </p:cNvCxnSpPr>
          <p:nvPr/>
        </p:nvCxnSpPr>
        <p:spPr>
          <a:xfrm>
            <a:off x="6516216" y="573325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C0BE321A-8A33-4CE3-A353-093A70AE242A}"/>
              </a:ext>
            </a:extLst>
          </p:cNvPr>
          <p:cNvSpPr/>
          <p:nvPr/>
        </p:nvSpPr>
        <p:spPr>
          <a:xfrm>
            <a:off x="6948264" y="55892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672ED157-0F6D-4AAC-8B0B-938A65A9FF54}"/>
              </a:ext>
            </a:extLst>
          </p:cNvPr>
          <p:cNvCxnSpPr>
            <a:endCxn id="32" idx="2"/>
          </p:cNvCxnSpPr>
          <p:nvPr/>
        </p:nvCxnSpPr>
        <p:spPr>
          <a:xfrm>
            <a:off x="7236296" y="5733256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155C0E9F-7C65-4CAA-AE18-49BEDEBD1F58}"/>
              </a:ext>
            </a:extLst>
          </p:cNvPr>
          <p:cNvSpPr/>
          <p:nvPr/>
        </p:nvSpPr>
        <p:spPr>
          <a:xfrm>
            <a:off x="7668344" y="558924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C5D9DF6-C40E-48E3-A2B3-9F6E00360490}"/>
              </a:ext>
            </a:extLst>
          </p:cNvPr>
          <p:cNvSpPr txBox="1"/>
          <p:nvPr/>
        </p:nvSpPr>
        <p:spPr>
          <a:xfrm>
            <a:off x="683568" y="458112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ローカルリポジトリ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33263AD-1E2F-4308-B1ED-186B3349E923}"/>
              </a:ext>
            </a:extLst>
          </p:cNvPr>
          <p:cNvSpPr txBox="1"/>
          <p:nvPr/>
        </p:nvSpPr>
        <p:spPr>
          <a:xfrm>
            <a:off x="5724128" y="450912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リモートリポジトリ</a:t>
            </a: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E7F99ED-DE54-4F0C-BC66-F4F62F7AD3CB}"/>
              </a:ext>
            </a:extLst>
          </p:cNvPr>
          <p:cNvCxnSpPr>
            <a:endCxn id="36" idx="2"/>
          </p:cNvCxnSpPr>
          <p:nvPr/>
        </p:nvCxnSpPr>
        <p:spPr>
          <a:xfrm>
            <a:off x="2411760" y="5733256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B53646E7-0175-498B-90F6-F0D5CBF4BE40}"/>
              </a:ext>
            </a:extLst>
          </p:cNvPr>
          <p:cNvSpPr/>
          <p:nvPr/>
        </p:nvSpPr>
        <p:spPr>
          <a:xfrm>
            <a:off x="2843808" y="558924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D83BFA3D-4BEE-4D5B-9033-4092FE0ED95C}"/>
              </a:ext>
            </a:extLst>
          </p:cNvPr>
          <p:cNvCxnSpPr>
            <a:cxnSpLocks/>
          </p:cNvCxnSpPr>
          <p:nvPr/>
        </p:nvCxnSpPr>
        <p:spPr>
          <a:xfrm flipH="1">
            <a:off x="3995936" y="3068960"/>
            <a:ext cx="108012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矢印 43">
            <a:extLst>
              <a:ext uri="{FF2B5EF4-FFF2-40B4-BE49-F238E27FC236}">
                <a16:creationId xmlns:a16="http://schemas.microsoft.com/office/drawing/2014/main" id="{1FBEF96D-20C6-444D-B623-4A094CC443DE}"/>
              </a:ext>
            </a:extLst>
          </p:cNvPr>
          <p:cNvSpPr/>
          <p:nvPr/>
        </p:nvSpPr>
        <p:spPr>
          <a:xfrm rot="5400000">
            <a:off x="4211960" y="4005064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B98183F-FFAA-4F9B-9821-862F4EF6B3D0}"/>
              </a:ext>
            </a:extLst>
          </p:cNvPr>
          <p:cNvCxnSpPr>
            <a:endCxn id="40" idx="2"/>
          </p:cNvCxnSpPr>
          <p:nvPr/>
        </p:nvCxnSpPr>
        <p:spPr>
          <a:xfrm>
            <a:off x="2339752" y="3140968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22C2FFC8-4147-4B5A-B07B-CEE384B1817B}"/>
              </a:ext>
            </a:extLst>
          </p:cNvPr>
          <p:cNvSpPr/>
          <p:nvPr/>
        </p:nvSpPr>
        <p:spPr>
          <a:xfrm>
            <a:off x="2771800" y="2996952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1A204EC1-B42D-4F1B-BB4C-91773A04B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472167" cy="68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184CAC54-274D-4764-87A8-6B061BDF8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65104"/>
            <a:ext cx="472167" cy="68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DB109F48-96FD-429B-AC47-168B3948B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844824"/>
            <a:ext cx="609600" cy="609600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9AA92917-DB1F-4B9A-B628-5B1FA6EE6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3651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634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0C7BF9F-6670-49F9-B8D2-0FFD6A44CE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フェッチ</a:t>
            </a:r>
            <a:endParaRPr lang="en-US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4378B523-AD33-4506-A4AE-DDA7EAAE1F36}"/>
              </a:ext>
            </a:extLst>
          </p:cNvPr>
          <p:cNvSpPr/>
          <p:nvPr/>
        </p:nvSpPr>
        <p:spPr>
          <a:xfrm>
            <a:off x="5148064" y="2564904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B1B74A32-08C7-494F-B0CE-FCBD5FA00B3F}"/>
              </a:ext>
            </a:extLst>
          </p:cNvPr>
          <p:cNvSpPr/>
          <p:nvPr/>
        </p:nvSpPr>
        <p:spPr>
          <a:xfrm>
            <a:off x="323528" y="2564904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73100B1-93C3-40F5-985A-B7A14914226A}"/>
              </a:ext>
            </a:extLst>
          </p:cNvPr>
          <p:cNvSpPr/>
          <p:nvPr/>
        </p:nvSpPr>
        <p:spPr>
          <a:xfrm>
            <a:off x="539552" y="29969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F0BFD7A-CD74-49E4-88EB-98D548CC0FF4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827584" y="31409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8AD2FDE7-1839-44F7-8068-E09F04AF1943}"/>
              </a:ext>
            </a:extLst>
          </p:cNvPr>
          <p:cNvSpPr/>
          <p:nvPr/>
        </p:nvSpPr>
        <p:spPr>
          <a:xfrm>
            <a:off x="1259632" y="29969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2CAC1C4-1976-4575-810E-13C0ED3C8235}"/>
              </a:ext>
            </a:extLst>
          </p:cNvPr>
          <p:cNvCxnSpPr>
            <a:endCxn id="9" idx="2"/>
          </p:cNvCxnSpPr>
          <p:nvPr/>
        </p:nvCxnSpPr>
        <p:spPr>
          <a:xfrm>
            <a:off x="1547664" y="31409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B96D5476-BBA4-40D1-B29D-E0125D3CAA3E}"/>
              </a:ext>
            </a:extLst>
          </p:cNvPr>
          <p:cNvSpPr/>
          <p:nvPr/>
        </p:nvSpPr>
        <p:spPr>
          <a:xfrm>
            <a:off x="1979712" y="29969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5ACB52C5-E845-40BE-94FB-3A40E7FCE7D4}"/>
              </a:ext>
            </a:extLst>
          </p:cNvPr>
          <p:cNvSpPr/>
          <p:nvPr/>
        </p:nvSpPr>
        <p:spPr>
          <a:xfrm>
            <a:off x="5364088" y="29969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A6B2C33-F46C-40AD-8E64-C21B9FD17CD2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5652120" y="31409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3DD35730-A6C6-41E9-8BB2-ED2125A5F303}"/>
              </a:ext>
            </a:extLst>
          </p:cNvPr>
          <p:cNvSpPr/>
          <p:nvPr/>
        </p:nvSpPr>
        <p:spPr>
          <a:xfrm>
            <a:off x="6084168" y="29969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4018F37-43FB-48BB-AA67-0DF30165FBA4}"/>
              </a:ext>
            </a:extLst>
          </p:cNvPr>
          <p:cNvCxnSpPr>
            <a:endCxn id="14" idx="2"/>
          </p:cNvCxnSpPr>
          <p:nvPr/>
        </p:nvCxnSpPr>
        <p:spPr>
          <a:xfrm>
            <a:off x="6372200" y="31409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8A677442-A754-499D-BCB8-3A732990C398}"/>
              </a:ext>
            </a:extLst>
          </p:cNvPr>
          <p:cNvSpPr/>
          <p:nvPr/>
        </p:nvSpPr>
        <p:spPr>
          <a:xfrm>
            <a:off x="6804248" y="29969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0AB242-353A-4CF5-805D-74384596B4B7}"/>
              </a:ext>
            </a:extLst>
          </p:cNvPr>
          <p:cNvCxnSpPr>
            <a:endCxn id="16" idx="2"/>
          </p:cNvCxnSpPr>
          <p:nvPr/>
        </p:nvCxnSpPr>
        <p:spPr>
          <a:xfrm>
            <a:off x="7092280" y="3140968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2BD42470-F2C1-4701-A229-FD383A1B6926}"/>
              </a:ext>
            </a:extLst>
          </p:cNvPr>
          <p:cNvSpPr/>
          <p:nvPr/>
        </p:nvSpPr>
        <p:spPr>
          <a:xfrm>
            <a:off x="7524328" y="2996952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586ECB6-C018-4794-A808-F992ED123DDA}"/>
              </a:ext>
            </a:extLst>
          </p:cNvPr>
          <p:cNvSpPr txBox="1"/>
          <p:nvPr/>
        </p:nvSpPr>
        <p:spPr>
          <a:xfrm>
            <a:off x="3851920" y="2564904"/>
            <a:ext cx="118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git fetch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9243EC2-7836-43FD-BBD1-BDE271CEC258}"/>
              </a:ext>
            </a:extLst>
          </p:cNvPr>
          <p:cNvSpPr txBox="1"/>
          <p:nvPr/>
        </p:nvSpPr>
        <p:spPr>
          <a:xfrm>
            <a:off x="539552" y="1887215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ローカルリポジトリ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A89E65E-D07E-4CE7-8797-78695411DEFE}"/>
              </a:ext>
            </a:extLst>
          </p:cNvPr>
          <p:cNvSpPr txBox="1"/>
          <p:nvPr/>
        </p:nvSpPr>
        <p:spPr>
          <a:xfrm>
            <a:off x="5508104" y="191683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リモートリポジトリ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19E6073-F67B-4769-B3EB-558DE12FE83B}"/>
              </a:ext>
            </a:extLst>
          </p:cNvPr>
          <p:cNvSpPr txBox="1"/>
          <p:nvPr/>
        </p:nvSpPr>
        <p:spPr>
          <a:xfrm>
            <a:off x="395536" y="1124744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リモートで変更された「歴史」をローカルに取ってくる</a:t>
            </a:r>
            <a:endParaRPr kumimoji="1" lang="ja-JP" altLang="en-US" sz="2400" dirty="0"/>
          </a:p>
        </p:txBody>
      </p:sp>
      <p:sp>
        <p:nvSpPr>
          <p:cNvPr id="21" name="角丸四角形 21">
            <a:extLst>
              <a:ext uri="{FF2B5EF4-FFF2-40B4-BE49-F238E27FC236}">
                <a16:creationId xmlns:a16="http://schemas.microsoft.com/office/drawing/2014/main" id="{A44B0E67-70EF-4854-84D5-32FCACDF2B4B}"/>
              </a:ext>
            </a:extLst>
          </p:cNvPr>
          <p:cNvSpPr/>
          <p:nvPr/>
        </p:nvSpPr>
        <p:spPr>
          <a:xfrm>
            <a:off x="5220072" y="5157192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2">
            <a:extLst>
              <a:ext uri="{FF2B5EF4-FFF2-40B4-BE49-F238E27FC236}">
                <a16:creationId xmlns:a16="http://schemas.microsoft.com/office/drawing/2014/main" id="{52D17257-0951-4ADA-A6E6-1744D9A339F1}"/>
              </a:ext>
            </a:extLst>
          </p:cNvPr>
          <p:cNvSpPr/>
          <p:nvPr/>
        </p:nvSpPr>
        <p:spPr>
          <a:xfrm>
            <a:off x="395536" y="5157192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96281B7A-57F4-4EAE-98DC-BD2822606ED6}"/>
              </a:ext>
            </a:extLst>
          </p:cNvPr>
          <p:cNvSpPr/>
          <p:nvPr/>
        </p:nvSpPr>
        <p:spPr>
          <a:xfrm>
            <a:off x="611560" y="55892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6328A998-3A39-48DF-BA7E-F39F12933A56}"/>
              </a:ext>
            </a:extLst>
          </p:cNvPr>
          <p:cNvCxnSpPr>
            <a:stCxn id="23" idx="6"/>
            <a:endCxn id="25" idx="2"/>
          </p:cNvCxnSpPr>
          <p:nvPr/>
        </p:nvCxnSpPr>
        <p:spPr>
          <a:xfrm>
            <a:off x="899592" y="573325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9BF5CFB2-E93B-4E81-8D1E-518AC87EAEA2}"/>
              </a:ext>
            </a:extLst>
          </p:cNvPr>
          <p:cNvSpPr/>
          <p:nvPr/>
        </p:nvSpPr>
        <p:spPr>
          <a:xfrm>
            <a:off x="1331640" y="55892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A3FE8C6C-BAE8-4C61-B48D-5191CFD062BE}"/>
              </a:ext>
            </a:extLst>
          </p:cNvPr>
          <p:cNvCxnSpPr>
            <a:endCxn id="27" idx="2"/>
          </p:cNvCxnSpPr>
          <p:nvPr/>
        </p:nvCxnSpPr>
        <p:spPr>
          <a:xfrm>
            <a:off x="1619672" y="573325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8666D153-B5FD-429A-83C0-562EE5F3AAB3}"/>
              </a:ext>
            </a:extLst>
          </p:cNvPr>
          <p:cNvSpPr/>
          <p:nvPr/>
        </p:nvSpPr>
        <p:spPr>
          <a:xfrm>
            <a:off x="2051720" y="55892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E714FB7-5E69-4A90-8969-EE9BD5826AB0}"/>
              </a:ext>
            </a:extLst>
          </p:cNvPr>
          <p:cNvSpPr/>
          <p:nvPr/>
        </p:nvSpPr>
        <p:spPr>
          <a:xfrm>
            <a:off x="5436096" y="55892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5A99D16-BF1F-46BE-B7EE-10E3B81D0436}"/>
              </a:ext>
            </a:extLst>
          </p:cNvPr>
          <p:cNvCxnSpPr>
            <a:stCxn id="28" idx="6"/>
            <a:endCxn id="30" idx="2"/>
          </p:cNvCxnSpPr>
          <p:nvPr/>
        </p:nvCxnSpPr>
        <p:spPr>
          <a:xfrm>
            <a:off x="5724128" y="573325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983517ED-C4A5-4D06-8406-54FA9DCA9ED7}"/>
              </a:ext>
            </a:extLst>
          </p:cNvPr>
          <p:cNvSpPr/>
          <p:nvPr/>
        </p:nvSpPr>
        <p:spPr>
          <a:xfrm>
            <a:off x="6156176" y="55892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9DDC51D-CD71-4E29-8310-C1F463E0B816}"/>
              </a:ext>
            </a:extLst>
          </p:cNvPr>
          <p:cNvCxnSpPr>
            <a:endCxn id="32" idx="2"/>
          </p:cNvCxnSpPr>
          <p:nvPr/>
        </p:nvCxnSpPr>
        <p:spPr>
          <a:xfrm>
            <a:off x="6444208" y="573325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67C57456-5A79-45C6-AF28-065622FBC4F1}"/>
              </a:ext>
            </a:extLst>
          </p:cNvPr>
          <p:cNvSpPr/>
          <p:nvPr/>
        </p:nvSpPr>
        <p:spPr>
          <a:xfrm>
            <a:off x="6876256" y="55892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2910F3D5-2B9B-484C-9F1C-C859D7D3AD66}"/>
              </a:ext>
            </a:extLst>
          </p:cNvPr>
          <p:cNvCxnSpPr>
            <a:endCxn id="34" idx="2"/>
          </p:cNvCxnSpPr>
          <p:nvPr/>
        </p:nvCxnSpPr>
        <p:spPr>
          <a:xfrm>
            <a:off x="7164288" y="5733256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DC708103-6A99-4620-931E-8EB15BF1C4DE}"/>
              </a:ext>
            </a:extLst>
          </p:cNvPr>
          <p:cNvSpPr/>
          <p:nvPr/>
        </p:nvSpPr>
        <p:spPr>
          <a:xfrm>
            <a:off x="7596336" y="558924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7EB60C7-6A5B-4BAD-A52C-736E9340C626}"/>
              </a:ext>
            </a:extLst>
          </p:cNvPr>
          <p:cNvSpPr txBox="1"/>
          <p:nvPr/>
        </p:nvSpPr>
        <p:spPr>
          <a:xfrm>
            <a:off x="611560" y="447950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ローカルリポジトリ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95C6E1C-CC4D-4D03-B57B-A5AE92DCB51D}"/>
              </a:ext>
            </a:extLst>
          </p:cNvPr>
          <p:cNvSpPr txBox="1"/>
          <p:nvPr/>
        </p:nvSpPr>
        <p:spPr>
          <a:xfrm>
            <a:off x="5580112" y="450912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リモートリポジトリ</a:t>
            </a: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1CDFA7BD-B23B-4F1E-A507-928BE8577AEC}"/>
              </a:ext>
            </a:extLst>
          </p:cNvPr>
          <p:cNvCxnSpPr>
            <a:endCxn id="38" idx="2"/>
          </p:cNvCxnSpPr>
          <p:nvPr/>
        </p:nvCxnSpPr>
        <p:spPr>
          <a:xfrm>
            <a:off x="2339752" y="5733256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>
            <a:extLst>
              <a:ext uri="{FF2B5EF4-FFF2-40B4-BE49-F238E27FC236}">
                <a16:creationId xmlns:a16="http://schemas.microsoft.com/office/drawing/2014/main" id="{55ADBC54-7867-4841-B4AE-42CE1E64F817}"/>
              </a:ext>
            </a:extLst>
          </p:cNvPr>
          <p:cNvSpPr/>
          <p:nvPr/>
        </p:nvSpPr>
        <p:spPr>
          <a:xfrm>
            <a:off x="2771800" y="558924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7AE0E283-943B-4FFE-A509-DFF13496077D}"/>
              </a:ext>
            </a:extLst>
          </p:cNvPr>
          <p:cNvCxnSpPr/>
          <p:nvPr/>
        </p:nvCxnSpPr>
        <p:spPr>
          <a:xfrm flipH="1">
            <a:off x="3923928" y="3068960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右矢印 43">
            <a:extLst>
              <a:ext uri="{FF2B5EF4-FFF2-40B4-BE49-F238E27FC236}">
                <a16:creationId xmlns:a16="http://schemas.microsoft.com/office/drawing/2014/main" id="{CAD0C56C-5B3E-4860-A4CB-AD146774EEE6}"/>
              </a:ext>
            </a:extLst>
          </p:cNvPr>
          <p:cNvSpPr/>
          <p:nvPr/>
        </p:nvSpPr>
        <p:spPr>
          <a:xfrm rot="5400000">
            <a:off x="4221672" y="4149080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718C0395-289D-45F5-A026-DDBEB6C03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472167" cy="68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2F6F21CF-E2BD-4939-9B7F-4225E4828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365104"/>
            <a:ext cx="472167" cy="68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FB2F9BD0-39F3-490B-8C2F-095B81553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844824"/>
            <a:ext cx="609600" cy="609600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EB37C132-9FD8-41A4-801A-D47850C44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3651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26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D7427AE-4E9B-4782-9203-26E7161E1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フェッチ</a:t>
            </a:r>
            <a:endParaRPr 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726E206B-55FD-4CF2-A0FF-24DAC8D8377E}"/>
              </a:ext>
            </a:extLst>
          </p:cNvPr>
          <p:cNvSpPr/>
          <p:nvPr/>
        </p:nvSpPr>
        <p:spPr>
          <a:xfrm>
            <a:off x="1835696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1 つの角を切り取り 1 つの角を丸める 3">
            <a:extLst>
              <a:ext uri="{FF2B5EF4-FFF2-40B4-BE49-F238E27FC236}">
                <a16:creationId xmlns:a16="http://schemas.microsoft.com/office/drawing/2014/main" id="{F15D88A1-B7C6-44A1-8871-8D63EAD815D6}"/>
              </a:ext>
            </a:extLst>
          </p:cNvPr>
          <p:cNvSpPr/>
          <p:nvPr/>
        </p:nvSpPr>
        <p:spPr>
          <a:xfrm>
            <a:off x="2843808" y="170080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7703793-0B38-43BA-950D-CA186C6DD3D7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3419872" y="203914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79DC02E9-E1A4-41E7-BAD0-E539CEA116E3}"/>
              </a:ext>
            </a:extLst>
          </p:cNvPr>
          <p:cNvSpPr/>
          <p:nvPr/>
        </p:nvSpPr>
        <p:spPr>
          <a:xfrm>
            <a:off x="1115616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D0269C0-27BF-4899-8E0B-60B3F017C844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403648" y="256490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98308663-DA7A-426A-A07E-0E5406ED4A2F}"/>
              </a:ext>
            </a:extLst>
          </p:cNvPr>
          <p:cNvSpPr/>
          <p:nvPr/>
        </p:nvSpPr>
        <p:spPr>
          <a:xfrm>
            <a:off x="2555776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7C8711A-AB67-4CA8-BDE4-B438710C9689}"/>
              </a:ext>
            </a:extLst>
          </p:cNvPr>
          <p:cNvCxnSpPr>
            <a:cxnSpLocks/>
          </p:cNvCxnSpPr>
          <p:nvPr/>
        </p:nvCxnSpPr>
        <p:spPr>
          <a:xfrm>
            <a:off x="2123728" y="256490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4">
            <a:extLst>
              <a:ext uri="{FF2B5EF4-FFF2-40B4-BE49-F238E27FC236}">
                <a16:creationId xmlns:a16="http://schemas.microsoft.com/office/drawing/2014/main" id="{55D88281-212A-4C00-A797-4C3BB1E9454C}"/>
              </a:ext>
            </a:extLst>
          </p:cNvPr>
          <p:cNvSpPr/>
          <p:nvPr/>
        </p:nvSpPr>
        <p:spPr>
          <a:xfrm>
            <a:off x="3275856" y="242088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A5FF8EF-5615-4E0C-8EB4-A6A09473B1CE}"/>
              </a:ext>
            </a:extLst>
          </p:cNvPr>
          <p:cNvCxnSpPr>
            <a:cxnSpLocks/>
          </p:cNvCxnSpPr>
          <p:nvPr/>
        </p:nvCxnSpPr>
        <p:spPr>
          <a:xfrm>
            <a:off x="2843808" y="2564904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076C845-9A81-4DD5-B30A-B75AD7E98F04}"/>
              </a:ext>
            </a:extLst>
          </p:cNvPr>
          <p:cNvSpPr/>
          <p:nvPr/>
        </p:nvSpPr>
        <p:spPr>
          <a:xfrm>
            <a:off x="971600" y="1484784"/>
            <a:ext cx="3384376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FC8496D-9A93-4113-BBAF-F940D594B57B}"/>
              </a:ext>
            </a:extLst>
          </p:cNvPr>
          <p:cNvSpPr txBox="1"/>
          <p:nvPr/>
        </p:nvSpPr>
        <p:spPr>
          <a:xfrm>
            <a:off x="1691680" y="90872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381250F3-36A0-4ADA-B23E-A567EF697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44824"/>
            <a:ext cx="609600" cy="609600"/>
          </a:xfrm>
          <a:prstGeom prst="rect">
            <a:avLst/>
          </a:prstGeom>
        </p:spPr>
      </p:pic>
      <p:pic>
        <p:nvPicPr>
          <p:cNvPr id="15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D3E7ABFC-A794-4BFF-B75E-1E4B8DE90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97152"/>
            <a:ext cx="576064" cy="8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楕円 4">
            <a:extLst>
              <a:ext uri="{FF2B5EF4-FFF2-40B4-BE49-F238E27FC236}">
                <a16:creationId xmlns:a16="http://schemas.microsoft.com/office/drawing/2014/main" id="{842CE394-C253-4D93-B72B-A744479C47D8}"/>
              </a:ext>
            </a:extLst>
          </p:cNvPr>
          <p:cNvSpPr/>
          <p:nvPr/>
        </p:nvSpPr>
        <p:spPr>
          <a:xfrm>
            <a:off x="1835696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1 つの角を切り取り 1 つの角を丸める 16">
            <a:extLst>
              <a:ext uri="{FF2B5EF4-FFF2-40B4-BE49-F238E27FC236}">
                <a16:creationId xmlns:a16="http://schemas.microsoft.com/office/drawing/2014/main" id="{358CDE11-0AE0-4CA9-A47B-5AD1EC10EC14}"/>
              </a:ext>
            </a:extLst>
          </p:cNvPr>
          <p:cNvSpPr/>
          <p:nvPr/>
        </p:nvSpPr>
        <p:spPr>
          <a:xfrm>
            <a:off x="2123728" y="453082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B9CDA65-7C22-4DE1-87E3-E0A7EA9ED974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2699792" y="486916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371BB48B-2E69-46C0-8BDE-052F06B1928F}"/>
              </a:ext>
            </a:extLst>
          </p:cNvPr>
          <p:cNvSpPr/>
          <p:nvPr/>
        </p:nvSpPr>
        <p:spPr>
          <a:xfrm>
            <a:off x="1115616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98F2B2F7-A50A-4B0F-88AB-C8E561445811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1403648" y="537321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4">
            <a:extLst>
              <a:ext uri="{FF2B5EF4-FFF2-40B4-BE49-F238E27FC236}">
                <a16:creationId xmlns:a16="http://schemas.microsoft.com/office/drawing/2014/main" id="{816F4873-8FEF-4FC0-A813-AA361F816C12}"/>
              </a:ext>
            </a:extLst>
          </p:cNvPr>
          <p:cNvSpPr/>
          <p:nvPr/>
        </p:nvSpPr>
        <p:spPr>
          <a:xfrm>
            <a:off x="2555776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B5FDB895-FE19-4379-A497-FA92016C1EB6}"/>
              </a:ext>
            </a:extLst>
          </p:cNvPr>
          <p:cNvCxnSpPr>
            <a:cxnSpLocks/>
          </p:cNvCxnSpPr>
          <p:nvPr/>
        </p:nvCxnSpPr>
        <p:spPr>
          <a:xfrm>
            <a:off x="2123728" y="537321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4">
            <a:extLst>
              <a:ext uri="{FF2B5EF4-FFF2-40B4-BE49-F238E27FC236}">
                <a16:creationId xmlns:a16="http://schemas.microsoft.com/office/drawing/2014/main" id="{BDA8A12A-1ECC-4790-AA52-19F6D3B622AE}"/>
              </a:ext>
            </a:extLst>
          </p:cNvPr>
          <p:cNvSpPr/>
          <p:nvPr/>
        </p:nvSpPr>
        <p:spPr>
          <a:xfrm>
            <a:off x="3275856" y="522920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6679FAF-AD27-40B7-8F89-3A00933A2C1B}"/>
              </a:ext>
            </a:extLst>
          </p:cNvPr>
          <p:cNvCxnSpPr>
            <a:cxnSpLocks/>
          </p:cNvCxnSpPr>
          <p:nvPr/>
        </p:nvCxnSpPr>
        <p:spPr>
          <a:xfrm>
            <a:off x="2843808" y="5373216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BB3347FE-318F-46CB-B3E3-0375415E1749}"/>
              </a:ext>
            </a:extLst>
          </p:cNvPr>
          <p:cNvSpPr/>
          <p:nvPr/>
        </p:nvSpPr>
        <p:spPr>
          <a:xfrm>
            <a:off x="971600" y="4293096"/>
            <a:ext cx="3456384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1 つの角を切り取り 1 つの角を丸める 25">
            <a:extLst>
              <a:ext uri="{FF2B5EF4-FFF2-40B4-BE49-F238E27FC236}">
                <a16:creationId xmlns:a16="http://schemas.microsoft.com/office/drawing/2014/main" id="{8024648C-FD32-4FD7-9875-14F475C6BEDD}"/>
              </a:ext>
            </a:extLst>
          </p:cNvPr>
          <p:cNvSpPr/>
          <p:nvPr/>
        </p:nvSpPr>
        <p:spPr>
          <a:xfrm>
            <a:off x="2589684" y="5877272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6FC4291-40C5-468E-AD66-4F0995A04DB3}"/>
              </a:ext>
            </a:extLst>
          </p:cNvPr>
          <p:cNvCxnSpPr>
            <a:stCxn id="26" idx="3"/>
            <a:endCxn id="23" idx="4"/>
          </p:cNvCxnSpPr>
          <p:nvPr/>
        </p:nvCxnSpPr>
        <p:spPr>
          <a:xfrm flipV="1">
            <a:off x="3417776" y="5517232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右矢印 43">
            <a:extLst>
              <a:ext uri="{FF2B5EF4-FFF2-40B4-BE49-F238E27FC236}">
                <a16:creationId xmlns:a16="http://schemas.microsoft.com/office/drawing/2014/main" id="{11E85C93-151A-46B3-9A0D-452D4BCA0B78}"/>
              </a:ext>
            </a:extLst>
          </p:cNvPr>
          <p:cNvSpPr/>
          <p:nvPr/>
        </p:nvSpPr>
        <p:spPr>
          <a:xfrm rot="5400000">
            <a:off x="2411760" y="3212976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1E3FCF8-3C34-4151-BA6E-B6FD73E8386A}"/>
              </a:ext>
            </a:extLst>
          </p:cNvPr>
          <p:cNvSpPr txBox="1"/>
          <p:nvPr/>
        </p:nvSpPr>
        <p:spPr>
          <a:xfrm>
            <a:off x="1691680" y="386104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sp>
        <p:nvSpPr>
          <p:cNvPr id="30" name="右矢印 43">
            <a:extLst>
              <a:ext uri="{FF2B5EF4-FFF2-40B4-BE49-F238E27FC236}">
                <a16:creationId xmlns:a16="http://schemas.microsoft.com/office/drawing/2014/main" id="{355A2E11-C6B9-4F0D-AEF6-D32235375348}"/>
              </a:ext>
            </a:extLst>
          </p:cNvPr>
          <p:cNvSpPr/>
          <p:nvPr/>
        </p:nvSpPr>
        <p:spPr>
          <a:xfrm>
            <a:off x="4644008" y="5013176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4">
            <a:extLst>
              <a:ext uri="{FF2B5EF4-FFF2-40B4-BE49-F238E27FC236}">
                <a16:creationId xmlns:a16="http://schemas.microsoft.com/office/drawing/2014/main" id="{904693E8-0706-4545-B402-27E0295A86AC}"/>
              </a:ext>
            </a:extLst>
          </p:cNvPr>
          <p:cNvSpPr/>
          <p:nvPr/>
        </p:nvSpPr>
        <p:spPr>
          <a:xfrm>
            <a:off x="6300192" y="5085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1 つの角を切り取り 1 つの角を丸める 31">
            <a:extLst>
              <a:ext uri="{FF2B5EF4-FFF2-40B4-BE49-F238E27FC236}">
                <a16:creationId xmlns:a16="http://schemas.microsoft.com/office/drawing/2014/main" id="{6A13A242-9E09-46C8-AB67-3CFB72ADCD7D}"/>
              </a:ext>
            </a:extLst>
          </p:cNvPr>
          <p:cNvSpPr/>
          <p:nvPr/>
        </p:nvSpPr>
        <p:spPr>
          <a:xfrm>
            <a:off x="7308304" y="438680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068A86A0-BCE8-42D3-9F87-51740CC0170E}"/>
              </a:ext>
            </a:extLst>
          </p:cNvPr>
          <p:cNvCxnSpPr>
            <a:cxnSpLocks/>
            <a:stCxn id="32" idx="1"/>
          </p:cNvCxnSpPr>
          <p:nvPr/>
        </p:nvCxnSpPr>
        <p:spPr>
          <a:xfrm>
            <a:off x="7884368" y="472514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DCEE2978-2B06-4ABF-8AFF-C95A49187BC3}"/>
              </a:ext>
            </a:extLst>
          </p:cNvPr>
          <p:cNvSpPr/>
          <p:nvPr/>
        </p:nvSpPr>
        <p:spPr>
          <a:xfrm>
            <a:off x="5580112" y="5085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54BF46B-9F61-462C-B248-B3A5946BE9DA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5868144" y="522920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4">
            <a:extLst>
              <a:ext uri="{FF2B5EF4-FFF2-40B4-BE49-F238E27FC236}">
                <a16:creationId xmlns:a16="http://schemas.microsoft.com/office/drawing/2014/main" id="{26946684-C884-4BDE-BD76-6A4D18FD20A6}"/>
              </a:ext>
            </a:extLst>
          </p:cNvPr>
          <p:cNvSpPr/>
          <p:nvPr/>
        </p:nvSpPr>
        <p:spPr>
          <a:xfrm>
            <a:off x="7020272" y="5085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7B7B861B-1B48-4AB1-A01C-BB5210A92853}"/>
              </a:ext>
            </a:extLst>
          </p:cNvPr>
          <p:cNvCxnSpPr>
            <a:cxnSpLocks/>
          </p:cNvCxnSpPr>
          <p:nvPr/>
        </p:nvCxnSpPr>
        <p:spPr>
          <a:xfrm>
            <a:off x="6588224" y="522920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4">
            <a:extLst>
              <a:ext uri="{FF2B5EF4-FFF2-40B4-BE49-F238E27FC236}">
                <a16:creationId xmlns:a16="http://schemas.microsoft.com/office/drawing/2014/main" id="{72AEC9FC-CB69-44A9-AD72-A6484B2CAFA7}"/>
              </a:ext>
            </a:extLst>
          </p:cNvPr>
          <p:cNvSpPr/>
          <p:nvPr/>
        </p:nvSpPr>
        <p:spPr>
          <a:xfrm>
            <a:off x="7740352" y="508518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45DCCAD-7001-4E41-89E1-0E2DD9C6373D}"/>
              </a:ext>
            </a:extLst>
          </p:cNvPr>
          <p:cNvCxnSpPr>
            <a:cxnSpLocks/>
          </p:cNvCxnSpPr>
          <p:nvPr/>
        </p:nvCxnSpPr>
        <p:spPr>
          <a:xfrm>
            <a:off x="7308304" y="5229200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BAC3EE2D-0C60-4CFA-9942-AAA90314F108}"/>
              </a:ext>
            </a:extLst>
          </p:cNvPr>
          <p:cNvSpPr/>
          <p:nvPr/>
        </p:nvSpPr>
        <p:spPr>
          <a:xfrm>
            <a:off x="5436096" y="4149080"/>
            <a:ext cx="3456384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四角形: 1 つの角を切り取り 1 つの角を丸める 40">
            <a:extLst>
              <a:ext uri="{FF2B5EF4-FFF2-40B4-BE49-F238E27FC236}">
                <a16:creationId xmlns:a16="http://schemas.microsoft.com/office/drawing/2014/main" id="{4668AEE3-EAFD-4016-848D-DEC2DEACF785}"/>
              </a:ext>
            </a:extLst>
          </p:cNvPr>
          <p:cNvSpPr/>
          <p:nvPr/>
        </p:nvSpPr>
        <p:spPr>
          <a:xfrm>
            <a:off x="7054180" y="5733256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D19EF69-2F96-450A-B493-68886121F62B}"/>
              </a:ext>
            </a:extLst>
          </p:cNvPr>
          <p:cNvCxnSpPr>
            <a:stCxn id="41" idx="3"/>
            <a:endCxn id="38" idx="4"/>
          </p:cNvCxnSpPr>
          <p:nvPr/>
        </p:nvCxnSpPr>
        <p:spPr>
          <a:xfrm flipV="1">
            <a:off x="7882272" y="5373216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98FF274-B6F4-4921-8E61-53A9299B1D84}"/>
              </a:ext>
            </a:extLst>
          </p:cNvPr>
          <p:cNvSpPr txBox="1"/>
          <p:nvPr/>
        </p:nvSpPr>
        <p:spPr>
          <a:xfrm>
            <a:off x="2987824" y="3284984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fetch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23C6FD3-1B48-4F20-8E04-5A7C44493BFA}"/>
              </a:ext>
            </a:extLst>
          </p:cNvPr>
          <p:cNvSpPr txBox="1"/>
          <p:nvPr/>
        </p:nvSpPr>
        <p:spPr>
          <a:xfrm>
            <a:off x="4499992" y="4581128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merge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E87D12A-3AC1-4A7B-8B34-94C2319E6B43}"/>
              </a:ext>
            </a:extLst>
          </p:cNvPr>
          <p:cNvSpPr txBox="1"/>
          <p:nvPr/>
        </p:nvSpPr>
        <p:spPr>
          <a:xfrm>
            <a:off x="4644008" y="1772816"/>
            <a:ext cx="40479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フェッチは歴史を取ってくるだけ</a:t>
            </a:r>
            <a:endParaRPr lang="en-US" altLang="ja-JP" sz="2000"/>
          </a:p>
          <a:p>
            <a:r>
              <a:rPr lang="ja-JP" altLang="en-US" sz="2000"/>
              <a:t>リモートの</a:t>
            </a:r>
            <a:r>
              <a:rPr lang="en-US" altLang="ja-JP" sz="2000"/>
              <a:t>main</a:t>
            </a:r>
            <a:r>
              <a:rPr lang="ja-JP" altLang="en-US" sz="2000"/>
              <a:t>は「</a:t>
            </a:r>
            <a:r>
              <a:rPr lang="en-US" altLang="ja-JP" sz="2000"/>
              <a:t>origin/main</a:t>
            </a:r>
            <a:r>
              <a:rPr lang="ja-JP" altLang="en-US" sz="2000"/>
              <a:t>」</a:t>
            </a:r>
            <a:endParaRPr lang="en-US" altLang="ja-JP" sz="2000"/>
          </a:p>
          <a:p>
            <a:r>
              <a:rPr lang="ja-JP" altLang="en-US" sz="2000"/>
              <a:t>マージすることで修正を取り込む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51129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33F0D40-9FC0-4AE5-97BC-C707EF998E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上流ブランチとリモート追跡ブランチ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1345414-C801-4FB3-A1F4-4F0F6E690973}"/>
              </a:ext>
            </a:extLst>
          </p:cNvPr>
          <p:cNvSpPr txBox="1"/>
          <p:nvPr/>
        </p:nvSpPr>
        <p:spPr>
          <a:xfrm>
            <a:off x="467544" y="3573016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/>
              <a:t>Git</a:t>
            </a:r>
            <a:r>
              <a:rPr lang="ja-JP" altLang="en-US" sz="2800"/>
              <a:t>では、全てのリポジトリが全ての履歴を持つ</a:t>
            </a:r>
            <a:endParaRPr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/>
              <a:t>リモートリポジトリにアクセスして、歴史の「同期」を取る必要がある</a:t>
            </a:r>
            <a:endParaRPr lang="en-US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BC9FCCF-882C-4AAC-90C0-9DAF5FD62172}"/>
              </a:ext>
            </a:extLst>
          </p:cNvPr>
          <p:cNvSpPr txBox="1"/>
          <p:nvPr/>
        </p:nvSpPr>
        <p:spPr>
          <a:xfrm>
            <a:off x="683568" y="6093296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「上流ブランチ」と「リモート追跡ブランチ」を使う</a:t>
            </a:r>
            <a:endParaRPr lang="en-US" sz="2400"/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9EC0E71C-29A1-445D-8F64-7E65D2941CBB}"/>
              </a:ext>
            </a:extLst>
          </p:cNvPr>
          <p:cNvSpPr/>
          <p:nvPr/>
        </p:nvSpPr>
        <p:spPr>
          <a:xfrm>
            <a:off x="4355976" y="5157192"/>
            <a:ext cx="576064" cy="69037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" name="フローチャート: 磁気ディスク 5">
            <a:extLst>
              <a:ext uri="{FF2B5EF4-FFF2-40B4-BE49-F238E27FC236}">
                <a16:creationId xmlns:a16="http://schemas.microsoft.com/office/drawing/2014/main" id="{A924F905-1FA4-4772-946E-5DD1720E154A}"/>
              </a:ext>
            </a:extLst>
          </p:cNvPr>
          <p:cNvSpPr/>
          <p:nvPr/>
        </p:nvSpPr>
        <p:spPr>
          <a:xfrm>
            <a:off x="6588224" y="2564904"/>
            <a:ext cx="504056" cy="3600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D501629-EC4E-4263-87B3-CA8C6849069F}"/>
              </a:ext>
            </a:extLst>
          </p:cNvPr>
          <p:cNvSpPr/>
          <p:nvPr/>
        </p:nvSpPr>
        <p:spPr>
          <a:xfrm>
            <a:off x="6372200" y="2420888"/>
            <a:ext cx="936104" cy="5760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E056EE-22A7-4A38-9B4E-5C059FFEE8C5}"/>
              </a:ext>
            </a:extLst>
          </p:cNvPr>
          <p:cNvSpPr txBox="1"/>
          <p:nvPr/>
        </p:nvSpPr>
        <p:spPr>
          <a:xfrm>
            <a:off x="6012160" y="198884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6BFBE3F-6E10-43C8-A9AA-C2B967BDA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34076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28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8D89E2B-78EA-40A9-B1F0-E86936EBF2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上流ブランチとリモート追跡ブランチ</a:t>
            </a:r>
            <a:endParaRPr 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13A8D92F-B6DD-4D63-B8BA-07E64EA3E2B4}"/>
              </a:ext>
            </a:extLst>
          </p:cNvPr>
          <p:cNvSpPr/>
          <p:nvPr/>
        </p:nvSpPr>
        <p:spPr>
          <a:xfrm>
            <a:off x="6516216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1 つの角を切り取り 1 つの角を丸める 3">
            <a:extLst>
              <a:ext uri="{FF2B5EF4-FFF2-40B4-BE49-F238E27FC236}">
                <a16:creationId xmlns:a16="http://schemas.microsoft.com/office/drawing/2014/main" id="{CB0DD09F-1455-495B-B470-1C302E26995A}"/>
              </a:ext>
            </a:extLst>
          </p:cNvPr>
          <p:cNvSpPr/>
          <p:nvPr/>
        </p:nvSpPr>
        <p:spPr>
          <a:xfrm>
            <a:off x="6809581" y="234888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880C964-64A8-4686-B4D5-5630CB2EA7B9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7385645" y="268721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A6719CAE-92D5-4BF4-AF32-CCE3263BE85E}"/>
              </a:ext>
            </a:extLst>
          </p:cNvPr>
          <p:cNvSpPr/>
          <p:nvPr/>
        </p:nvSpPr>
        <p:spPr>
          <a:xfrm>
            <a:off x="5796136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4F48639-CE34-4DAC-87C7-A9BD324FF104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6084168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6D9A6B2A-96BA-495D-9984-65234D6F28B4}"/>
              </a:ext>
            </a:extLst>
          </p:cNvPr>
          <p:cNvSpPr/>
          <p:nvPr/>
        </p:nvSpPr>
        <p:spPr>
          <a:xfrm>
            <a:off x="7236296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DB3A4A5-E40A-4F6F-985E-226F7A97624A}"/>
              </a:ext>
            </a:extLst>
          </p:cNvPr>
          <p:cNvCxnSpPr>
            <a:cxnSpLocks/>
          </p:cNvCxnSpPr>
          <p:nvPr/>
        </p:nvCxnSpPr>
        <p:spPr>
          <a:xfrm>
            <a:off x="6804248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A144527-568B-4767-8302-DD3CA42724E8}"/>
              </a:ext>
            </a:extLst>
          </p:cNvPr>
          <p:cNvSpPr/>
          <p:nvPr/>
        </p:nvSpPr>
        <p:spPr>
          <a:xfrm>
            <a:off x="5652120" y="2132856"/>
            <a:ext cx="2736304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4E0A942-45F1-4EAA-AA65-37E65D66CA17}"/>
              </a:ext>
            </a:extLst>
          </p:cNvPr>
          <p:cNvSpPr txBox="1"/>
          <p:nvPr/>
        </p:nvSpPr>
        <p:spPr>
          <a:xfrm>
            <a:off x="5740870" y="1556792"/>
            <a:ext cx="298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リモートリポジトリ</a:t>
            </a:r>
            <a:r>
              <a:rPr lang="en-US" altLang="ja-JP"/>
              <a:t>(origin)</a:t>
            </a:r>
            <a:endParaRPr kumimoji="1" lang="en-US" altLang="ja-JP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8FEE00C5-EAA2-463A-96A6-8E861939C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492896"/>
            <a:ext cx="609600" cy="609600"/>
          </a:xfrm>
          <a:prstGeom prst="rect">
            <a:avLst/>
          </a:prstGeom>
        </p:spPr>
      </p:pic>
      <p:pic>
        <p:nvPicPr>
          <p:cNvPr id="13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3A3BD772-EF71-4D8E-AAA0-138754F66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92896"/>
            <a:ext cx="576064" cy="8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楕円 4">
            <a:extLst>
              <a:ext uri="{FF2B5EF4-FFF2-40B4-BE49-F238E27FC236}">
                <a16:creationId xmlns:a16="http://schemas.microsoft.com/office/drawing/2014/main" id="{55C49BDD-66A1-4A79-B10C-13023ECC167D}"/>
              </a:ext>
            </a:extLst>
          </p:cNvPr>
          <p:cNvSpPr/>
          <p:nvPr/>
        </p:nvSpPr>
        <p:spPr>
          <a:xfrm>
            <a:off x="1835696" y="29249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1 つの角を切り取り 1 つの角を丸める 14">
            <a:extLst>
              <a:ext uri="{FF2B5EF4-FFF2-40B4-BE49-F238E27FC236}">
                <a16:creationId xmlns:a16="http://schemas.microsoft.com/office/drawing/2014/main" id="{21316344-B50F-44BC-A905-CD0EC533C43D}"/>
              </a:ext>
            </a:extLst>
          </p:cNvPr>
          <p:cNvSpPr/>
          <p:nvPr/>
        </p:nvSpPr>
        <p:spPr>
          <a:xfrm>
            <a:off x="2123728" y="222656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BD7AFC3-2892-4C3D-AAE1-95A58BBF2C39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2699792" y="256490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A7B69695-8BC2-4B11-885B-B0AD337FCB07}"/>
              </a:ext>
            </a:extLst>
          </p:cNvPr>
          <p:cNvSpPr/>
          <p:nvPr/>
        </p:nvSpPr>
        <p:spPr>
          <a:xfrm>
            <a:off x="1115616" y="29249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A31C841-5732-40EE-87C8-12CE9830E909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1403648" y="306896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4">
            <a:extLst>
              <a:ext uri="{FF2B5EF4-FFF2-40B4-BE49-F238E27FC236}">
                <a16:creationId xmlns:a16="http://schemas.microsoft.com/office/drawing/2014/main" id="{D0FD5694-495C-4E5E-B0CC-CF56EF947196}"/>
              </a:ext>
            </a:extLst>
          </p:cNvPr>
          <p:cNvSpPr/>
          <p:nvPr/>
        </p:nvSpPr>
        <p:spPr>
          <a:xfrm>
            <a:off x="2555776" y="29249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8213C1A-744A-40EF-9BE9-C98679331797}"/>
              </a:ext>
            </a:extLst>
          </p:cNvPr>
          <p:cNvCxnSpPr>
            <a:cxnSpLocks/>
          </p:cNvCxnSpPr>
          <p:nvPr/>
        </p:nvCxnSpPr>
        <p:spPr>
          <a:xfrm>
            <a:off x="2123728" y="306896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A65ECC2D-14EE-4B02-8D47-1AAC7F4B2C20}"/>
              </a:ext>
            </a:extLst>
          </p:cNvPr>
          <p:cNvSpPr/>
          <p:nvPr/>
        </p:nvSpPr>
        <p:spPr>
          <a:xfrm>
            <a:off x="971600" y="1988840"/>
            <a:ext cx="3024336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1 つの角を切り取り 1 つの角を丸める 21">
            <a:extLst>
              <a:ext uri="{FF2B5EF4-FFF2-40B4-BE49-F238E27FC236}">
                <a16:creationId xmlns:a16="http://schemas.microsoft.com/office/drawing/2014/main" id="{EFF1F984-F21A-4491-8718-4367AAEA26B6}"/>
              </a:ext>
            </a:extLst>
          </p:cNvPr>
          <p:cNvSpPr/>
          <p:nvPr/>
        </p:nvSpPr>
        <p:spPr>
          <a:xfrm>
            <a:off x="1864271" y="3573016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80963DD-6F25-48EB-8C93-71B2A8620D3C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692363" y="3212976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F197E6E-30DA-4B05-A2DE-0F0C5BC94BD8}"/>
              </a:ext>
            </a:extLst>
          </p:cNvPr>
          <p:cNvSpPr txBox="1"/>
          <p:nvPr/>
        </p:nvSpPr>
        <p:spPr>
          <a:xfrm>
            <a:off x="1202432" y="155679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A289CFC-D7FE-497F-A04D-435C05D5F968}"/>
              </a:ext>
            </a:extLst>
          </p:cNvPr>
          <p:cNvCxnSpPr/>
          <p:nvPr/>
        </p:nvCxnSpPr>
        <p:spPr>
          <a:xfrm>
            <a:off x="3131840" y="2636912"/>
            <a:ext cx="0" cy="8640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F07728D-4830-419B-97D1-A2EE8D515C50}"/>
              </a:ext>
            </a:extLst>
          </p:cNvPr>
          <p:cNvSpPr txBox="1"/>
          <p:nvPr/>
        </p:nvSpPr>
        <p:spPr>
          <a:xfrm>
            <a:off x="3320574" y="2708920"/>
            <a:ext cx="1300356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上流</a:t>
            </a:r>
            <a:endParaRPr lang="en-US" altLang="ja-JP"/>
          </a:p>
          <a:p>
            <a:pPr algn="ctr"/>
            <a:r>
              <a:rPr lang="en-US"/>
              <a:t>(upstream)</a:t>
            </a:r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ABFC5855-54F5-46D8-B403-20209783E929}"/>
              </a:ext>
            </a:extLst>
          </p:cNvPr>
          <p:cNvCxnSpPr>
            <a:cxnSpLocks/>
            <a:stCxn id="22" idx="0"/>
            <a:endCxn id="4" idx="0"/>
          </p:cNvCxnSpPr>
          <p:nvPr/>
        </p:nvCxnSpPr>
        <p:spPr>
          <a:xfrm flipV="1">
            <a:off x="3520455" y="2518048"/>
            <a:ext cx="4441254" cy="1234988"/>
          </a:xfrm>
          <a:prstGeom prst="bentConnector3">
            <a:avLst>
              <a:gd name="adj1" fmla="val 105147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F060685-3D7F-4018-B730-4AF6A8BC05EC}"/>
              </a:ext>
            </a:extLst>
          </p:cNvPr>
          <p:cNvSpPr txBox="1"/>
          <p:nvPr/>
        </p:nvSpPr>
        <p:spPr>
          <a:xfrm>
            <a:off x="5364088" y="3645024"/>
            <a:ext cx="1941557" cy="64633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リモート追跡</a:t>
            </a:r>
            <a:endParaRPr lang="en-US" altLang="ja-JP"/>
          </a:p>
          <a:p>
            <a:pPr algn="ctr"/>
            <a:r>
              <a:rPr lang="en-US"/>
              <a:t>(remote-tracking)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C98E20E-F34B-4D25-8C0F-AD16EBC97630}"/>
              </a:ext>
            </a:extLst>
          </p:cNvPr>
          <p:cNvSpPr txBox="1"/>
          <p:nvPr/>
        </p:nvSpPr>
        <p:spPr>
          <a:xfrm>
            <a:off x="539552" y="4725144"/>
            <a:ext cx="79383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ローカルの</a:t>
            </a:r>
            <a:r>
              <a:rPr lang="en-US" altLang="ja-JP" sz="2400"/>
              <a:t>main</a:t>
            </a:r>
            <a:r>
              <a:rPr lang="ja-JP" altLang="en-US" sz="2400"/>
              <a:t>の上流ブランチがローカルの</a:t>
            </a:r>
            <a:r>
              <a:rPr lang="en-US" altLang="ja-JP" sz="2400"/>
              <a:t>origin/main</a:t>
            </a:r>
          </a:p>
          <a:p>
            <a:r>
              <a:rPr lang="ja-JP" altLang="en-US" sz="2400"/>
              <a:t>ローカルの</a:t>
            </a:r>
            <a:r>
              <a:rPr lang="en-US" altLang="ja-JP" sz="2400"/>
              <a:t>origin/main</a:t>
            </a:r>
            <a:r>
              <a:rPr lang="ja-JP" altLang="en-US" sz="2400"/>
              <a:t>は、リモート</a:t>
            </a:r>
            <a:r>
              <a:rPr lang="en-US" altLang="ja-JP" sz="2400"/>
              <a:t>(origin)</a:t>
            </a:r>
            <a:r>
              <a:rPr lang="ja-JP" altLang="en-US" sz="2400"/>
              <a:t>の</a:t>
            </a:r>
            <a:r>
              <a:rPr lang="en-US" altLang="ja-JP" sz="2400"/>
              <a:t>main</a:t>
            </a:r>
            <a:r>
              <a:rPr lang="ja-JP" altLang="en-US" sz="2400"/>
              <a:t>を追跡</a:t>
            </a:r>
            <a:endParaRPr lang="en-US" sz="240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F358094-879E-41BE-8E8A-C4B0F349C20C}"/>
              </a:ext>
            </a:extLst>
          </p:cNvPr>
          <p:cNvSpPr txBox="1"/>
          <p:nvPr/>
        </p:nvSpPr>
        <p:spPr>
          <a:xfrm>
            <a:off x="395536" y="5805264"/>
            <a:ext cx="843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上流ブランチは</a:t>
            </a:r>
            <a:r>
              <a:rPr lang="en-US" altLang="ja-JP" sz="2000"/>
              <a:t>fetch, merge, rebase</a:t>
            </a:r>
            <a:r>
              <a:rPr lang="ja-JP" altLang="en-US" sz="2000"/>
              <a:t>でデフォルトの対象ブランチとなる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66122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A328DDC-2C43-4D5E-9BBE-5F426DFBEA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上流ブランチとリモート追跡ブランチ</a:t>
            </a:r>
            <a:endParaRPr 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E637E694-9C86-4CD6-BCC7-D2BCD5B34E22}"/>
              </a:ext>
            </a:extLst>
          </p:cNvPr>
          <p:cNvSpPr/>
          <p:nvPr/>
        </p:nvSpPr>
        <p:spPr>
          <a:xfrm>
            <a:off x="1763688" y="25560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1 つの角を切り取り 1 つの角を丸める 3">
            <a:extLst>
              <a:ext uri="{FF2B5EF4-FFF2-40B4-BE49-F238E27FC236}">
                <a16:creationId xmlns:a16="http://schemas.microsoft.com/office/drawing/2014/main" id="{3903F58F-F6CE-4DAD-B32E-E4561602C477}"/>
              </a:ext>
            </a:extLst>
          </p:cNvPr>
          <p:cNvSpPr/>
          <p:nvPr/>
        </p:nvSpPr>
        <p:spPr>
          <a:xfrm>
            <a:off x="2744510" y="183596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C48DA89-EB78-4DEA-BE34-FCB41B11EDE8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3320574" y="217430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049872CE-8FE5-4B10-B87B-0BE74AA00D45}"/>
              </a:ext>
            </a:extLst>
          </p:cNvPr>
          <p:cNvSpPr/>
          <p:nvPr/>
        </p:nvSpPr>
        <p:spPr>
          <a:xfrm>
            <a:off x="1043608" y="25560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C6C6DBC-02CD-495B-808A-87E00EEA0300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331640" y="27000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3E389B8-EFB5-4264-AD4D-E66D5AA5965E}"/>
              </a:ext>
            </a:extLst>
          </p:cNvPr>
          <p:cNvCxnSpPr>
            <a:cxnSpLocks/>
          </p:cNvCxnSpPr>
          <p:nvPr/>
        </p:nvCxnSpPr>
        <p:spPr>
          <a:xfrm>
            <a:off x="2051720" y="27000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8CDAAA1-8E15-4155-B63C-D0824190A47D}"/>
              </a:ext>
            </a:extLst>
          </p:cNvPr>
          <p:cNvSpPr/>
          <p:nvPr/>
        </p:nvSpPr>
        <p:spPr>
          <a:xfrm>
            <a:off x="899592" y="1619944"/>
            <a:ext cx="3240360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3900F32-60DF-4D48-9B3B-0F56970F5B09}"/>
              </a:ext>
            </a:extLst>
          </p:cNvPr>
          <p:cNvSpPr txBox="1"/>
          <p:nvPr/>
        </p:nvSpPr>
        <p:spPr>
          <a:xfrm>
            <a:off x="988342" y="1043880"/>
            <a:ext cx="298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リモートリポジトリ</a:t>
            </a:r>
            <a:r>
              <a:rPr lang="en-US" altLang="ja-JP"/>
              <a:t>(origin)</a:t>
            </a:r>
            <a:endParaRPr kumimoji="1" lang="en-US" altLang="ja-JP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108BE76-95E1-411D-9488-45E0B7FCE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79984"/>
            <a:ext cx="609600" cy="609600"/>
          </a:xfrm>
          <a:prstGeom prst="rect">
            <a:avLst/>
          </a:prstGeom>
        </p:spPr>
      </p:pic>
      <p:sp>
        <p:nvSpPr>
          <p:cNvPr id="12" name="楕円 4">
            <a:extLst>
              <a:ext uri="{FF2B5EF4-FFF2-40B4-BE49-F238E27FC236}">
                <a16:creationId xmlns:a16="http://schemas.microsoft.com/office/drawing/2014/main" id="{17C06420-4F8D-49ED-8177-412DE0F28199}"/>
              </a:ext>
            </a:extLst>
          </p:cNvPr>
          <p:cNvSpPr/>
          <p:nvPr/>
        </p:nvSpPr>
        <p:spPr>
          <a:xfrm>
            <a:off x="3176558" y="25560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30B0002-89AA-4A70-9E01-618EEB4BF5B1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2771800" y="2700064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EE535F25-9DBA-4CA8-B275-D404208B0E73}"/>
              </a:ext>
            </a:extLst>
          </p:cNvPr>
          <p:cNvSpPr/>
          <p:nvPr/>
        </p:nvSpPr>
        <p:spPr>
          <a:xfrm>
            <a:off x="2483768" y="25560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CB4B93A7-9FE6-49C7-9163-A543CB608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09120"/>
            <a:ext cx="576064" cy="8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楕円 4">
            <a:extLst>
              <a:ext uri="{FF2B5EF4-FFF2-40B4-BE49-F238E27FC236}">
                <a16:creationId xmlns:a16="http://schemas.microsoft.com/office/drawing/2014/main" id="{26DB3F55-B7FC-4A2C-AE1A-DABDCC31BD34}"/>
              </a:ext>
            </a:extLst>
          </p:cNvPr>
          <p:cNvSpPr/>
          <p:nvPr/>
        </p:nvSpPr>
        <p:spPr>
          <a:xfrm>
            <a:off x="1835696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1 つの角を切り取り 1 つの角を丸める 16">
            <a:extLst>
              <a:ext uri="{FF2B5EF4-FFF2-40B4-BE49-F238E27FC236}">
                <a16:creationId xmlns:a16="http://schemas.microsoft.com/office/drawing/2014/main" id="{7F587CE2-C46F-441C-9215-F3153FB36695}"/>
              </a:ext>
            </a:extLst>
          </p:cNvPr>
          <p:cNvSpPr/>
          <p:nvPr/>
        </p:nvSpPr>
        <p:spPr>
          <a:xfrm>
            <a:off x="2123728" y="424279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3203394-F9BD-4806-8151-181A0006F8F2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2699792" y="458112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55290E9A-FA7E-4276-8426-A23F9049308A}"/>
              </a:ext>
            </a:extLst>
          </p:cNvPr>
          <p:cNvSpPr/>
          <p:nvPr/>
        </p:nvSpPr>
        <p:spPr>
          <a:xfrm>
            <a:off x="1115616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F29462F-7DB4-4538-B8E8-AABF1261BF9C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1403648" y="50851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4">
            <a:extLst>
              <a:ext uri="{FF2B5EF4-FFF2-40B4-BE49-F238E27FC236}">
                <a16:creationId xmlns:a16="http://schemas.microsoft.com/office/drawing/2014/main" id="{5C4810DD-11BB-425E-A361-5E0F94537550}"/>
              </a:ext>
            </a:extLst>
          </p:cNvPr>
          <p:cNvSpPr/>
          <p:nvPr/>
        </p:nvSpPr>
        <p:spPr>
          <a:xfrm>
            <a:off x="2555776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5B4E72F-74AC-424E-B9A6-626FF35AAE23}"/>
              </a:ext>
            </a:extLst>
          </p:cNvPr>
          <p:cNvCxnSpPr>
            <a:cxnSpLocks/>
          </p:cNvCxnSpPr>
          <p:nvPr/>
        </p:nvCxnSpPr>
        <p:spPr>
          <a:xfrm>
            <a:off x="2123728" y="50851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CD451C98-88F1-4B37-9097-4BAB66C2C6A1}"/>
              </a:ext>
            </a:extLst>
          </p:cNvPr>
          <p:cNvSpPr/>
          <p:nvPr/>
        </p:nvSpPr>
        <p:spPr>
          <a:xfrm>
            <a:off x="971600" y="4005064"/>
            <a:ext cx="3024336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1 つの角を切り取り 1 つの角を丸める 23">
            <a:extLst>
              <a:ext uri="{FF2B5EF4-FFF2-40B4-BE49-F238E27FC236}">
                <a16:creationId xmlns:a16="http://schemas.microsoft.com/office/drawing/2014/main" id="{90BC7BAD-8288-43F7-8FC9-89B71233AECD}"/>
              </a:ext>
            </a:extLst>
          </p:cNvPr>
          <p:cNvSpPr/>
          <p:nvPr/>
        </p:nvSpPr>
        <p:spPr>
          <a:xfrm>
            <a:off x="1864271" y="5589240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BE3E8D3-134D-4DCB-9A98-C8545B1E9645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2692363" y="5229200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32E9FE4-8EB3-4923-BDDF-57FAEC2B5402}"/>
              </a:ext>
            </a:extLst>
          </p:cNvPr>
          <p:cNvSpPr txBox="1"/>
          <p:nvPr/>
        </p:nvSpPr>
        <p:spPr>
          <a:xfrm>
            <a:off x="1229722" y="350100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sp>
        <p:nvSpPr>
          <p:cNvPr id="27" name="右矢印 43">
            <a:extLst>
              <a:ext uri="{FF2B5EF4-FFF2-40B4-BE49-F238E27FC236}">
                <a16:creationId xmlns:a16="http://schemas.microsoft.com/office/drawing/2014/main" id="{DF840126-4772-4FD9-AB35-CEC8D4F3F14B}"/>
              </a:ext>
            </a:extLst>
          </p:cNvPr>
          <p:cNvSpPr/>
          <p:nvPr/>
        </p:nvSpPr>
        <p:spPr>
          <a:xfrm>
            <a:off x="4427984" y="4653136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4">
            <a:extLst>
              <a:ext uri="{FF2B5EF4-FFF2-40B4-BE49-F238E27FC236}">
                <a16:creationId xmlns:a16="http://schemas.microsoft.com/office/drawing/2014/main" id="{89D26A9B-BBC1-48D1-827B-B69C09A5E490}"/>
              </a:ext>
            </a:extLst>
          </p:cNvPr>
          <p:cNvSpPr/>
          <p:nvPr/>
        </p:nvSpPr>
        <p:spPr>
          <a:xfrm>
            <a:off x="6228184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四角形: 1 つの角を切り取り 1 つの角を丸める 28">
            <a:extLst>
              <a:ext uri="{FF2B5EF4-FFF2-40B4-BE49-F238E27FC236}">
                <a16:creationId xmlns:a16="http://schemas.microsoft.com/office/drawing/2014/main" id="{5D0F6AC4-C50B-453B-B5F3-0FBF0E17B23D}"/>
              </a:ext>
            </a:extLst>
          </p:cNvPr>
          <p:cNvSpPr/>
          <p:nvPr/>
        </p:nvSpPr>
        <p:spPr>
          <a:xfrm>
            <a:off x="6516216" y="424279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08F8862E-2C12-4000-8109-8E622D543938}"/>
              </a:ext>
            </a:extLst>
          </p:cNvPr>
          <p:cNvCxnSpPr>
            <a:cxnSpLocks/>
            <a:stCxn id="29" idx="1"/>
          </p:cNvCxnSpPr>
          <p:nvPr/>
        </p:nvCxnSpPr>
        <p:spPr>
          <a:xfrm>
            <a:off x="7092280" y="458112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>
            <a:extLst>
              <a:ext uri="{FF2B5EF4-FFF2-40B4-BE49-F238E27FC236}">
                <a16:creationId xmlns:a16="http://schemas.microsoft.com/office/drawing/2014/main" id="{23C1E75A-633F-4CB0-8B9F-550AD12B1361}"/>
              </a:ext>
            </a:extLst>
          </p:cNvPr>
          <p:cNvSpPr/>
          <p:nvPr/>
        </p:nvSpPr>
        <p:spPr>
          <a:xfrm>
            <a:off x="5508104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F9D7A43-757B-4F6D-B48D-CE53CE8F324F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5796136" y="50851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F211437-2919-45EB-BC36-C98792A6A605}"/>
              </a:ext>
            </a:extLst>
          </p:cNvPr>
          <p:cNvCxnSpPr>
            <a:cxnSpLocks/>
          </p:cNvCxnSpPr>
          <p:nvPr/>
        </p:nvCxnSpPr>
        <p:spPr>
          <a:xfrm>
            <a:off x="6516216" y="50851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623D583D-5270-4B63-A250-1A1825B1D1B6}"/>
              </a:ext>
            </a:extLst>
          </p:cNvPr>
          <p:cNvSpPr/>
          <p:nvPr/>
        </p:nvSpPr>
        <p:spPr>
          <a:xfrm>
            <a:off x="5364088" y="4005064"/>
            <a:ext cx="3456384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四角形: 1 つの角を切り取り 1 つの角を丸める 34">
            <a:extLst>
              <a:ext uri="{FF2B5EF4-FFF2-40B4-BE49-F238E27FC236}">
                <a16:creationId xmlns:a16="http://schemas.microsoft.com/office/drawing/2014/main" id="{B7735099-B1DE-42CA-AE12-101FA55CF8F5}"/>
              </a:ext>
            </a:extLst>
          </p:cNvPr>
          <p:cNvSpPr/>
          <p:nvPr/>
        </p:nvSpPr>
        <p:spPr>
          <a:xfrm>
            <a:off x="6948264" y="5589240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E6CEDA5-6B9C-459A-8095-39A0F6EBEB65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7776356" y="5229200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4">
            <a:extLst>
              <a:ext uri="{FF2B5EF4-FFF2-40B4-BE49-F238E27FC236}">
                <a16:creationId xmlns:a16="http://schemas.microsoft.com/office/drawing/2014/main" id="{AAFA5F8D-B5F4-4C14-A9F9-C39C3ECA9892}"/>
              </a:ext>
            </a:extLst>
          </p:cNvPr>
          <p:cNvSpPr/>
          <p:nvPr/>
        </p:nvSpPr>
        <p:spPr>
          <a:xfrm>
            <a:off x="7596336" y="494116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919A8064-8CB2-4CBA-BA90-92B346D9A70A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7236296" y="5085184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楕円 4">
            <a:extLst>
              <a:ext uri="{FF2B5EF4-FFF2-40B4-BE49-F238E27FC236}">
                <a16:creationId xmlns:a16="http://schemas.microsoft.com/office/drawing/2014/main" id="{CBDE587F-FA8B-4B69-8713-E56185FA06BD}"/>
              </a:ext>
            </a:extLst>
          </p:cNvPr>
          <p:cNvSpPr/>
          <p:nvPr/>
        </p:nvSpPr>
        <p:spPr>
          <a:xfrm>
            <a:off x="6948264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右矢印 43">
            <a:extLst>
              <a:ext uri="{FF2B5EF4-FFF2-40B4-BE49-F238E27FC236}">
                <a16:creationId xmlns:a16="http://schemas.microsoft.com/office/drawing/2014/main" id="{D6C5AAA6-3190-4586-A782-8176344829F8}"/>
              </a:ext>
            </a:extLst>
          </p:cNvPr>
          <p:cNvSpPr/>
          <p:nvPr/>
        </p:nvSpPr>
        <p:spPr>
          <a:xfrm rot="2700000">
            <a:off x="4329255" y="3330271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">
            <a:extLst>
              <a:ext uri="{FF2B5EF4-FFF2-40B4-BE49-F238E27FC236}">
                <a16:creationId xmlns:a16="http://schemas.microsoft.com/office/drawing/2014/main" id="{12A4A20C-8751-4573-8A5C-BF7B2F808437}"/>
              </a:ext>
            </a:extLst>
          </p:cNvPr>
          <p:cNvSpPr/>
          <p:nvPr/>
        </p:nvSpPr>
        <p:spPr>
          <a:xfrm>
            <a:off x="5868144" y="3356992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E85A5BC3-7378-4E47-8C80-C64AD5E449B7}"/>
              </a:ext>
            </a:extLst>
          </p:cNvPr>
          <p:cNvCxnSpPr>
            <a:cxnSpLocks/>
          </p:cNvCxnSpPr>
          <p:nvPr/>
        </p:nvCxnSpPr>
        <p:spPr>
          <a:xfrm>
            <a:off x="5463386" y="3501008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ACD5F5F4-7650-471A-9552-3A39302D6DEC}"/>
              </a:ext>
            </a:extLst>
          </p:cNvPr>
          <p:cNvSpPr/>
          <p:nvPr/>
        </p:nvSpPr>
        <p:spPr>
          <a:xfrm>
            <a:off x="5076056" y="3140968"/>
            <a:ext cx="1224136" cy="64807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877E02A-4CE9-4C7C-9740-F9987D4932D5}"/>
              </a:ext>
            </a:extLst>
          </p:cNvPr>
          <p:cNvSpPr txBox="1"/>
          <p:nvPr/>
        </p:nvSpPr>
        <p:spPr>
          <a:xfrm>
            <a:off x="5076056" y="3212976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200"/>
              <a:t>+</a:t>
            </a:r>
            <a:endParaRPr kumimoji="1" lang="en-US" altLang="ja-JP" sz="32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52F2CDF-FFB7-40FF-9F5E-6F4E36A6002B}"/>
              </a:ext>
            </a:extLst>
          </p:cNvPr>
          <p:cNvSpPr txBox="1"/>
          <p:nvPr/>
        </p:nvSpPr>
        <p:spPr>
          <a:xfrm>
            <a:off x="4860032" y="1412776"/>
            <a:ext cx="1800200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fetch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522C848-7877-4369-B8DE-C0C1093FE118}"/>
              </a:ext>
            </a:extLst>
          </p:cNvPr>
          <p:cNvSpPr txBox="1"/>
          <p:nvPr/>
        </p:nvSpPr>
        <p:spPr>
          <a:xfrm>
            <a:off x="1619672" y="6309320"/>
            <a:ext cx="543931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400"/>
              <a:t>origin/main</a:t>
            </a:r>
            <a:r>
              <a:rPr lang="ja-JP" altLang="en-US" sz="2400"/>
              <a:t>は動くが、</a:t>
            </a:r>
            <a:r>
              <a:rPr lang="en-US" altLang="ja-JP" sz="2400"/>
              <a:t>main</a:t>
            </a:r>
            <a:r>
              <a:rPr lang="ja-JP" altLang="en-US" sz="2400"/>
              <a:t>は動かない</a:t>
            </a:r>
            <a:endParaRPr lang="en-US" sz="240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77ECD45-90F8-4A4E-A03A-9F22719204D4}"/>
              </a:ext>
            </a:extLst>
          </p:cNvPr>
          <p:cNvSpPr/>
          <p:nvPr/>
        </p:nvSpPr>
        <p:spPr>
          <a:xfrm>
            <a:off x="1082005" y="4237434"/>
            <a:ext cx="825699" cy="343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D8833790-CED1-42E5-91E1-554E3BCF2AC9}"/>
              </a:ext>
            </a:extLst>
          </p:cNvPr>
          <p:cNvCxnSpPr>
            <a:cxnSpLocks/>
            <a:stCxn id="47" idx="3"/>
            <a:endCxn id="17" idx="2"/>
          </p:cNvCxnSpPr>
          <p:nvPr/>
        </p:nvCxnSpPr>
        <p:spPr>
          <a:xfrm>
            <a:off x="1907704" y="4409281"/>
            <a:ext cx="216024" cy="26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889407B9-C04A-4822-B44B-3636A1E17480}"/>
              </a:ext>
            </a:extLst>
          </p:cNvPr>
          <p:cNvSpPr/>
          <p:nvPr/>
        </p:nvSpPr>
        <p:spPr>
          <a:xfrm>
            <a:off x="5436096" y="4241626"/>
            <a:ext cx="825699" cy="343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8259EFFC-3DA2-485F-816B-B70F6DE8BF9D}"/>
              </a:ext>
            </a:extLst>
          </p:cNvPr>
          <p:cNvCxnSpPr>
            <a:cxnSpLocks/>
            <a:stCxn id="54" idx="3"/>
            <a:endCxn id="29" idx="2"/>
          </p:cNvCxnSpPr>
          <p:nvPr/>
        </p:nvCxnSpPr>
        <p:spPr>
          <a:xfrm flipV="1">
            <a:off x="6261795" y="4411960"/>
            <a:ext cx="254421" cy="15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1FDC4FA-57A2-4607-91BD-95689A96BB9E}"/>
              </a:ext>
            </a:extLst>
          </p:cNvPr>
          <p:cNvSpPr txBox="1"/>
          <p:nvPr/>
        </p:nvSpPr>
        <p:spPr>
          <a:xfrm>
            <a:off x="5292080" y="2132856"/>
            <a:ext cx="3744416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fetch</a:t>
            </a:r>
            <a:r>
              <a:rPr lang="ja-JP" altLang="en-US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>
                <a:solidFill>
                  <a:srgbClr val="D4D4D4"/>
                </a:solidFill>
                <a:latin typeface="Consolas" panose="020B0609020204030204" pitchFamily="49" charset="0"/>
              </a:rPr>
              <a:t>origin</a:t>
            </a:r>
            <a:r>
              <a:rPr lang="ja-JP" altLang="en-US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>
                <a:solidFill>
                  <a:srgbClr val="D4D4D4"/>
                </a:solidFill>
                <a:latin typeface="Consolas" panose="020B0609020204030204" pitchFamily="49" charset="0"/>
              </a:rPr>
              <a:t>main</a:t>
            </a:r>
            <a:endParaRPr lang="en-US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5FA53ED-00FC-415E-B8B2-9456C0226BCF}"/>
              </a:ext>
            </a:extLst>
          </p:cNvPr>
          <p:cNvSpPr txBox="1"/>
          <p:nvPr/>
        </p:nvSpPr>
        <p:spPr>
          <a:xfrm>
            <a:off x="4716016" y="2060848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595391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29D962B-CBBA-4731-8031-B100DFE0D1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上流ブランチとリモート追跡ブランチ</a:t>
            </a:r>
            <a:endParaRPr 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A80D7C0E-5FDB-4080-AC8D-677B8591D06E}"/>
              </a:ext>
            </a:extLst>
          </p:cNvPr>
          <p:cNvSpPr/>
          <p:nvPr/>
        </p:nvSpPr>
        <p:spPr>
          <a:xfrm>
            <a:off x="1187624" y="38610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1 つの角を切り取り 1 つの角を丸める 3">
            <a:extLst>
              <a:ext uri="{FF2B5EF4-FFF2-40B4-BE49-F238E27FC236}">
                <a16:creationId xmlns:a16="http://schemas.microsoft.com/office/drawing/2014/main" id="{B8B95DCA-C2E9-41FC-8CDD-7995F25A99F9}"/>
              </a:ext>
            </a:extLst>
          </p:cNvPr>
          <p:cNvSpPr/>
          <p:nvPr/>
        </p:nvSpPr>
        <p:spPr>
          <a:xfrm>
            <a:off x="1475656" y="316267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00C38EF-1F6E-400E-AB2F-B8E7E9DDE893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2051720" y="350100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787C07A8-0BDE-41D9-B883-5D1F1AF0AB17}"/>
              </a:ext>
            </a:extLst>
          </p:cNvPr>
          <p:cNvSpPr/>
          <p:nvPr/>
        </p:nvSpPr>
        <p:spPr>
          <a:xfrm>
            <a:off x="467544" y="38610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8C4E624-2F57-4555-B4ED-3C81C954C2F4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755576" y="40050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E88ED7E-E074-43F3-9D0E-B79F685B2480}"/>
              </a:ext>
            </a:extLst>
          </p:cNvPr>
          <p:cNvCxnSpPr>
            <a:cxnSpLocks/>
          </p:cNvCxnSpPr>
          <p:nvPr/>
        </p:nvCxnSpPr>
        <p:spPr>
          <a:xfrm>
            <a:off x="1475656" y="40050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6DBB84D-271E-4B52-BF5C-4C7082F09E2D}"/>
              </a:ext>
            </a:extLst>
          </p:cNvPr>
          <p:cNvSpPr/>
          <p:nvPr/>
        </p:nvSpPr>
        <p:spPr>
          <a:xfrm>
            <a:off x="323528" y="2924944"/>
            <a:ext cx="3456384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1 つの角を切り取り 1 つの角を丸める 9">
            <a:extLst>
              <a:ext uri="{FF2B5EF4-FFF2-40B4-BE49-F238E27FC236}">
                <a16:creationId xmlns:a16="http://schemas.microsoft.com/office/drawing/2014/main" id="{BA81CE4D-7F37-48F3-A55B-42A00F458823}"/>
              </a:ext>
            </a:extLst>
          </p:cNvPr>
          <p:cNvSpPr/>
          <p:nvPr/>
        </p:nvSpPr>
        <p:spPr>
          <a:xfrm>
            <a:off x="1869604" y="4509120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3B565C6-B4F7-4B75-83AA-0DF81BD46AA1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697696" y="4149080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4">
            <a:extLst>
              <a:ext uri="{FF2B5EF4-FFF2-40B4-BE49-F238E27FC236}">
                <a16:creationId xmlns:a16="http://schemas.microsoft.com/office/drawing/2014/main" id="{52876E6B-21B4-408F-A82C-25CE321AB4CA}"/>
              </a:ext>
            </a:extLst>
          </p:cNvPr>
          <p:cNvSpPr/>
          <p:nvPr/>
        </p:nvSpPr>
        <p:spPr>
          <a:xfrm>
            <a:off x="2555776" y="38610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DCD67CB-D3BC-494C-9A40-5D649A7EEF65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2195736" y="4005064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23265784-22D2-4964-9598-8FC9DD4E6314}"/>
              </a:ext>
            </a:extLst>
          </p:cNvPr>
          <p:cNvSpPr/>
          <p:nvPr/>
        </p:nvSpPr>
        <p:spPr>
          <a:xfrm>
            <a:off x="1907704" y="38610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E5894E7-E14F-4BB5-8299-04C7AED11E4E}"/>
              </a:ext>
            </a:extLst>
          </p:cNvPr>
          <p:cNvSpPr/>
          <p:nvPr/>
        </p:nvSpPr>
        <p:spPr>
          <a:xfrm>
            <a:off x="395536" y="3161506"/>
            <a:ext cx="825699" cy="343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6F50E94-7ED6-4AD0-9D58-2548E93787AF}"/>
              </a:ext>
            </a:extLst>
          </p:cNvPr>
          <p:cNvCxnSpPr>
            <a:cxnSpLocks/>
            <a:stCxn id="15" idx="3"/>
            <a:endCxn id="4" idx="2"/>
          </p:cNvCxnSpPr>
          <p:nvPr/>
        </p:nvCxnSpPr>
        <p:spPr>
          <a:xfrm flipV="1">
            <a:off x="1221235" y="3331840"/>
            <a:ext cx="254421" cy="15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4">
            <a:extLst>
              <a:ext uri="{FF2B5EF4-FFF2-40B4-BE49-F238E27FC236}">
                <a16:creationId xmlns:a16="http://schemas.microsoft.com/office/drawing/2014/main" id="{0CD7B871-92BB-44D5-BE88-98DB23403804}"/>
              </a:ext>
            </a:extLst>
          </p:cNvPr>
          <p:cNvSpPr/>
          <p:nvPr/>
        </p:nvSpPr>
        <p:spPr>
          <a:xfrm>
            <a:off x="6156176" y="37890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1 つの角を切り取り 1 つの角を丸める 17">
            <a:extLst>
              <a:ext uri="{FF2B5EF4-FFF2-40B4-BE49-F238E27FC236}">
                <a16:creationId xmlns:a16="http://schemas.microsoft.com/office/drawing/2014/main" id="{D6104153-1052-4CC9-974A-0171FE95DB1A}"/>
              </a:ext>
            </a:extLst>
          </p:cNvPr>
          <p:cNvSpPr/>
          <p:nvPr/>
        </p:nvSpPr>
        <p:spPr>
          <a:xfrm>
            <a:off x="7092280" y="3090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0956A92-6E40-4E71-B681-B32279F08CFE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7668344" y="34290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073B6251-B946-47F5-A9AA-DF17FED48646}"/>
              </a:ext>
            </a:extLst>
          </p:cNvPr>
          <p:cNvSpPr/>
          <p:nvPr/>
        </p:nvSpPr>
        <p:spPr>
          <a:xfrm>
            <a:off x="5436096" y="37890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3EA0A33-4DA4-4DE1-9A88-6978680BD5A4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5724128" y="393305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464407D-1653-4846-BA49-8C6419BF8D4D}"/>
              </a:ext>
            </a:extLst>
          </p:cNvPr>
          <p:cNvCxnSpPr>
            <a:cxnSpLocks/>
          </p:cNvCxnSpPr>
          <p:nvPr/>
        </p:nvCxnSpPr>
        <p:spPr>
          <a:xfrm>
            <a:off x="6444208" y="393305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C20B4755-8D9B-446B-A5B3-D094313E59A4}"/>
              </a:ext>
            </a:extLst>
          </p:cNvPr>
          <p:cNvSpPr/>
          <p:nvPr/>
        </p:nvSpPr>
        <p:spPr>
          <a:xfrm>
            <a:off x="5292080" y="2852936"/>
            <a:ext cx="3456384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1 つの角を切り取り 1 つの角を丸める 23">
            <a:extLst>
              <a:ext uri="{FF2B5EF4-FFF2-40B4-BE49-F238E27FC236}">
                <a16:creationId xmlns:a16="http://schemas.microsoft.com/office/drawing/2014/main" id="{57F0ECD2-F333-4903-AB40-94D0567C884C}"/>
              </a:ext>
            </a:extLst>
          </p:cNvPr>
          <p:cNvSpPr/>
          <p:nvPr/>
        </p:nvSpPr>
        <p:spPr>
          <a:xfrm>
            <a:off x="6842348" y="4437112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DBF17BE-5B73-460E-890C-0A25F324F4DA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670440" y="4077072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4">
            <a:extLst>
              <a:ext uri="{FF2B5EF4-FFF2-40B4-BE49-F238E27FC236}">
                <a16:creationId xmlns:a16="http://schemas.microsoft.com/office/drawing/2014/main" id="{D57F44F1-1C01-4CF9-B5B5-86DB9AA22BAE}"/>
              </a:ext>
            </a:extLst>
          </p:cNvPr>
          <p:cNvSpPr/>
          <p:nvPr/>
        </p:nvSpPr>
        <p:spPr>
          <a:xfrm>
            <a:off x="7524328" y="378904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281DCD0F-CC3A-4D06-839F-C870AA23B17E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7164288" y="3933056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4">
            <a:extLst>
              <a:ext uri="{FF2B5EF4-FFF2-40B4-BE49-F238E27FC236}">
                <a16:creationId xmlns:a16="http://schemas.microsoft.com/office/drawing/2014/main" id="{D5FF2614-2261-4404-852C-0CF46B8A53F0}"/>
              </a:ext>
            </a:extLst>
          </p:cNvPr>
          <p:cNvSpPr/>
          <p:nvPr/>
        </p:nvSpPr>
        <p:spPr>
          <a:xfrm>
            <a:off x="6876256" y="37890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42C5D0B-17C1-4A92-BF3A-EC2E0B2D8949}"/>
              </a:ext>
            </a:extLst>
          </p:cNvPr>
          <p:cNvSpPr/>
          <p:nvPr/>
        </p:nvSpPr>
        <p:spPr>
          <a:xfrm>
            <a:off x="6012160" y="3089498"/>
            <a:ext cx="825699" cy="343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098528FF-5A7F-4BDE-902D-8F32726C9F1E}"/>
              </a:ext>
            </a:extLst>
          </p:cNvPr>
          <p:cNvCxnSpPr>
            <a:cxnSpLocks/>
            <a:stCxn id="29" idx="3"/>
            <a:endCxn id="18" idx="2"/>
          </p:cNvCxnSpPr>
          <p:nvPr/>
        </p:nvCxnSpPr>
        <p:spPr>
          <a:xfrm flipV="1">
            <a:off x="6837859" y="3259832"/>
            <a:ext cx="254421" cy="15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矢印 43">
            <a:extLst>
              <a:ext uri="{FF2B5EF4-FFF2-40B4-BE49-F238E27FC236}">
                <a16:creationId xmlns:a16="http://schemas.microsoft.com/office/drawing/2014/main" id="{D972B679-5B0A-4695-8886-6DB942ECFAA0}"/>
              </a:ext>
            </a:extLst>
          </p:cNvPr>
          <p:cNvSpPr/>
          <p:nvPr/>
        </p:nvSpPr>
        <p:spPr>
          <a:xfrm>
            <a:off x="4283968" y="3717032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C6A102E-F30B-4619-88CD-31718DD9D4AD}"/>
              </a:ext>
            </a:extLst>
          </p:cNvPr>
          <p:cNvSpPr txBox="1"/>
          <p:nvPr/>
        </p:nvSpPr>
        <p:spPr>
          <a:xfrm>
            <a:off x="1403648" y="1412776"/>
            <a:ext cx="1800200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merge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683DC8F-1EE5-4217-8D2A-C8AA8EC64BF7}"/>
              </a:ext>
            </a:extLst>
          </p:cNvPr>
          <p:cNvSpPr txBox="1"/>
          <p:nvPr/>
        </p:nvSpPr>
        <p:spPr>
          <a:xfrm>
            <a:off x="3923928" y="1412776"/>
            <a:ext cx="3744416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 merge</a:t>
            </a:r>
            <a:r>
              <a:rPr lang="ja-JP" alt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>
                <a:solidFill>
                  <a:srgbClr val="D4D4D4"/>
                </a:solidFill>
                <a:latin typeface="Consolas" panose="020B0609020204030204" pitchFamily="49" charset="0"/>
              </a:rPr>
              <a:t>origin/main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4541A95-9B36-4984-89C8-BA63138E3FAE}"/>
              </a:ext>
            </a:extLst>
          </p:cNvPr>
          <p:cNvSpPr txBox="1"/>
          <p:nvPr/>
        </p:nvSpPr>
        <p:spPr>
          <a:xfrm>
            <a:off x="3347864" y="1340768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=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408BA92-6035-491B-9363-09AD4329AC8C}"/>
              </a:ext>
            </a:extLst>
          </p:cNvPr>
          <p:cNvSpPr txBox="1"/>
          <p:nvPr/>
        </p:nvSpPr>
        <p:spPr>
          <a:xfrm>
            <a:off x="941690" y="23488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CD120D9-8463-465D-A3C6-477164384464}"/>
              </a:ext>
            </a:extLst>
          </p:cNvPr>
          <p:cNvSpPr txBox="1"/>
          <p:nvPr/>
        </p:nvSpPr>
        <p:spPr>
          <a:xfrm>
            <a:off x="5868144" y="23488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E3E6CB5-FEC1-44DB-8101-24F00BF023AB}"/>
              </a:ext>
            </a:extLst>
          </p:cNvPr>
          <p:cNvSpPr txBox="1"/>
          <p:nvPr/>
        </p:nvSpPr>
        <p:spPr>
          <a:xfrm>
            <a:off x="539552" y="5517232"/>
            <a:ext cx="5777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マージして初めてローカルの</a:t>
            </a:r>
            <a:r>
              <a:rPr lang="en-US" altLang="ja-JP" sz="2400"/>
              <a:t>main</a:t>
            </a:r>
            <a:r>
              <a:rPr lang="ja-JP" altLang="en-US" sz="2400"/>
              <a:t>が動く</a:t>
            </a:r>
            <a:endParaRPr lang="en-US" altLang="ja-JP" sz="2400"/>
          </a:p>
          <a:p>
            <a:r>
              <a:rPr lang="ja-JP" altLang="en-US" sz="2400"/>
              <a:t>マージのデフォルト対象は上流ブランチ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386970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3EAC2E-574A-4BF8-8DAE-C46E6B084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今回の目標</a:t>
            </a:r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A011EC-0533-452F-8288-3C596E364ED5}"/>
              </a:ext>
            </a:extLst>
          </p:cNvPr>
          <p:cNvSpPr txBox="1"/>
          <p:nvPr/>
        </p:nvSpPr>
        <p:spPr>
          <a:xfrm>
            <a:off x="251520" y="1628800"/>
            <a:ext cx="85689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/>
              <a:t>リモートリポジトリの操作について学ぶ</a:t>
            </a:r>
            <a:endParaRPr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/>
              <a:t>特に、以下について理解する</a:t>
            </a:r>
            <a:endParaRPr lang="en-US" altLang="ja-JP" sz="32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3200"/>
              <a:t>どのコマンドでどのブランチが動くか</a:t>
            </a:r>
            <a:endParaRPr lang="en-US" altLang="ja-JP" sz="32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3200"/>
              <a:t>どのコマンドでどこが同期されるか</a:t>
            </a:r>
            <a:endParaRPr lang="en-US" altLang="ja-JP" sz="32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3200"/>
              <a:t>ローカルとリモートの状態の変化</a:t>
            </a:r>
            <a:endParaRPr lang="en-US" altLang="ja-JP" sz="3200"/>
          </a:p>
        </p:txBody>
      </p:sp>
    </p:spTree>
    <p:extLst>
      <p:ext uri="{BB962C8B-B14F-4D97-AF65-F5344CB8AC3E}">
        <p14:creationId xmlns:p14="http://schemas.microsoft.com/office/powerpoint/2010/main" val="3652201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C8B6B8C-E189-4999-9F35-EE0A5A52D2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上流ブランチとリモート追跡ブランチ</a:t>
            </a:r>
            <a:endParaRPr 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60E4D0EA-4D0C-45FE-9DDB-C58FBCC65881}"/>
              </a:ext>
            </a:extLst>
          </p:cNvPr>
          <p:cNvSpPr/>
          <p:nvPr/>
        </p:nvSpPr>
        <p:spPr>
          <a:xfrm>
            <a:off x="1763688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1 つの角を切り取り 1 つの角を丸める 3">
            <a:extLst>
              <a:ext uri="{FF2B5EF4-FFF2-40B4-BE49-F238E27FC236}">
                <a16:creationId xmlns:a16="http://schemas.microsoft.com/office/drawing/2014/main" id="{F7C40675-78AB-4010-87ED-062562D7CDBD}"/>
              </a:ext>
            </a:extLst>
          </p:cNvPr>
          <p:cNvSpPr/>
          <p:nvPr/>
        </p:nvSpPr>
        <p:spPr>
          <a:xfrm>
            <a:off x="2699792" y="46748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B049D62-B653-4D94-B5BA-7691EC74E5C4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3275856" y="501317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57362FD4-660D-4B74-9E5F-C99A7080BAB6}"/>
              </a:ext>
            </a:extLst>
          </p:cNvPr>
          <p:cNvSpPr/>
          <p:nvPr/>
        </p:nvSpPr>
        <p:spPr>
          <a:xfrm>
            <a:off x="1043608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4238749-9BA6-4AD2-A23C-98D0D44E600F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331640" y="551723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D8399E1-B963-4542-B2D5-B670A5C0251F}"/>
              </a:ext>
            </a:extLst>
          </p:cNvPr>
          <p:cNvCxnSpPr>
            <a:cxnSpLocks/>
          </p:cNvCxnSpPr>
          <p:nvPr/>
        </p:nvCxnSpPr>
        <p:spPr>
          <a:xfrm>
            <a:off x="2051720" y="551723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C8FCD7E-9E38-44AE-8E84-F5D93B5F8117}"/>
              </a:ext>
            </a:extLst>
          </p:cNvPr>
          <p:cNvSpPr/>
          <p:nvPr/>
        </p:nvSpPr>
        <p:spPr>
          <a:xfrm>
            <a:off x="899592" y="4437112"/>
            <a:ext cx="3456384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1 つの角を切り取り 1 つの角を丸める 9">
            <a:extLst>
              <a:ext uri="{FF2B5EF4-FFF2-40B4-BE49-F238E27FC236}">
                <a16:creationId xmlns:a16="http://schemas.microsoft.com/office/drawing/2014/main" id="{BBB1EABD-74BE-4D09-8468-4204BB0A245A}"/>
              </a:ext>
            </a:extLst>
          </p:cNvPr>
          <p:cNvSpPr/>
          <p:nvPr/>
        </p:nvSpPr>
        <p:spPr>
          <a:xfrm>
            <a:off x="1816646" y="6021288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56EBACF-DD23-4EC8-ABD7-45F747C8F6B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644738" y="5661248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4">
            <a:extLst>
              <a:ext uri="{FF2B5EF4-FFF2-40B4-BE49-F238E27FC236}">
                <a16:creationId xmlns:a16="http://schemas.microsoft.com/office/drawing/2014/main" id="{951A66B7-369A-4B48-8BE5-8C9EA5C079D6}"/>
              </a:ext>
            </a:extLst>
          </p:cNvPr>
          <p:cNvSpPr/>
          <p:nvPr/>
        </p:nvSpPr>
        <p:spPr>
          <a:xfrm>
            <a:off x="3131840" y="537321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6AEB273-0ACB-4229-AFD1-5322E95E7178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2771800" y="5517232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2EB7B323-AE23-411E-94F3-D009F85D0F91}"/>
              </a:ext>
            </a:extLst>
          </p:cNvPr>
          <p:cNvSpPr/>
          <p:nvPr/>
        </p:nvSpPr>
        <p:spPr>
          <a:xfrm>
            <a:off x="2483768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4402EB0A-B8DF-418C-B076-C9142F19D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69160"/>
            <a:ext cx="576064" cy="8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BEE2741-92D9-4A79-A2AC-74D368791F6C}"/>
              </a:ext>
            </a:extLst>
          </p:cNvPr>
          <p:cNvSpPr txBox="1"/>
          <p:nvPr/>
        </p:nvSpPr>
        <p:spPr>
          <a:xfrm>
            <a:off x="971600" y="400506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sp>
        <p:nvSpPr>
          <p:cNvPr id="17" name="楕円 4">
            <a:extLst>
              <a:ext uri="{FF2B5EF4-FFF2-40B4-BE49-F238E27FC236}">
                <a16:creationId xmlns:a16="http://schemas.microsoft.com/office/drawing/2014/main" id="{20971544-F4B7-40F9-A35C-2DC2072F3D2A}"/>
              </a:ext>
            </a:extLst>
          </p:cNvPr>
          <p:cNvSpPr/>
          <p:nvPr/>
        </p:nvSpPr>
        <p:spPr>
          <a:xfrm>
            <a:off x="1763688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1 つの角を切り取り 1 つの角を丸める 17">
            <a:extLst>
              <a:ext uri="{FF2B5EF4-FFF2-40B4-BE49-F238E27FC236}">
                <a16:creationId xmlns:a16="http://schemas.microsoft.com/office/drawing/2014/main" id="{EC85FDF0-75C5-4A47-90CE-2537AEDDCA1E}"/>
              </a:ext>
            </a:extLst>
          </p:cNvPr>
          <p:cNvSpPr/>
          <p:nvPr/>
        </p:nvSpPr>
        <p:spPr>
          <a:xfrm>
            <a:off x="2051720" y="170080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BBCA4ED-3E7F-4EE3-BAB6-2A49E2FAD1CE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2627784" y="203914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CA650FA7-B9C9-4087-A03F-67C02982AB45}"/>
              </a:ext>
            </a:extLst>
          </p:cNvPr>
          <p:cNvSpPr/>
          <p:nvPr/>
        </p:nvSpPr>
        <p:spPr>
          <a:xfrm>
            <a:off x="1043608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6E419D0-C57C-42EE-BD00-129672EEFDEC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1331640" y="256490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7344AB9-31F0-496F-9A7A-BB6977D313DF}"/>
              </a:ext>
            </a:extLst>
          </p:cNvPr>
          <p:cNvCxnSpPr>
            <a:cxnSpLocks/>
          </p:cNvCxnSpPr>
          <p:nvPr/>
        </p:nvCxnSpPr>
        <p:spPr>
          <a:xfrm>
            <a:off x="2051720" y="256490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F89BDE41-15FC-4FB1-9EE0-3CFD8BA61203}"/>
              </a:ext>
            </a:extLst>
          </p:cNvPr>
          <p:cNvSpPr/>
          <p:nvPr/>
        </p:nvSpPr>
        <p:spPr>
          <a:xfrm>
            <a:off x="899592" y="1484784"/>
            <a:ext cx="3238450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26E0BB6-857F-48A3-92BA-51E0B84D782B}"/>
              </a:ext>
            </a:extLst>
          </p:cNvPr>
          <p:cNvSpPr txBox="1"/>
          <p:nvPr/>
        </p:nvSpPr>
        <p:spPr>
          <a:xfrm>
            <a:off x="827584" y="980728"/>
            <a:ext cx="298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リモートリポジトリ</a:t>
            </a:r>
            <a:r>
              <a:rPr lang="en-US" altLang="ja-JP"/>
              <a:t>(origin)</a:t>
            </a:r>
            <a:endParaRPr kumimoji="1" lang="en-US" altLang="ja-JP" dirty="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86003750-E177-4D66-81AD-EA49C4993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844824"/>
            <a:ext cx="609600" cy="609600"/>
          </a:xfrm>
          <a:prstGeom prst="rect">
            <a:avLst/>
          </a:prstGeom>
        </p:spPr>
      </p:pic>
      <p:sp>
        <p:nvSpPr>
          <p:cNvPr id="26" name="楕円 4">
            <a:extLst>
              <a:ext uri="{FF2B5EF4-FFF2-40B4-BE49-F238E27FC236}">
                <a16:creationId xmlns:a16="http://schemas.microsoft.com/office/drawing/2014/main" id="{2E42F561-FD25-4F5D-AEC2-6C70CFE1F983}"/>
              </a:ext>
            </a:extLst>
          </p:cNvPr>
          <p:cNvSpPr/>
          <p:nvPr/>
        </p:nvSpPr>
        <p:spPr>
          <a:xfrm>
            <a:off x="2483768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A068782-0C15-492A-862B-34E82214161E}"/>
              </a:ext>
            </a:extLst>
          </p:cNvPr>
          <p:cNvSpPr txBox="1"/>
          <p:nvPr/>
        </p:nvSpPr>
        <p:spPr>
          <a:xfrm>
            <a:off x="827584" y="3068960"/>
            <a:ext cx="1800200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push</a:t>
            </a:r>
          </a:p>
        </p:txBody>
      </p:sp>
      <p:sp>
        <p:nvSpPr>
          <p:cNvPr id="28" name="右矢印 43">
            <a:extLst>
              <a:ext uri="{FF2B5EF4-FFF2-40B4-BE49-F238E27FC236}">
                <a16:creationId xmlns:a16="http://schemas.microsoft.com/office/drawing/2014/main" id="{20D5D67A-6A98-4D91-99F7-A4C1B28F23B7}"/>
              </a:ext>
            </a:extLst>
          </p:cNvPr>
          <p:cNvSpPr/>
          <p:nvPr/>
        </p:nvSpPr>
        <p:spPr>
          <a:xfrm rot="18900000">
            <a:off x="5481383" y="3330272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6ECFF922-9E5F-4691-92EA-D363D0FA6CE1}"/>
              </a:ext>
            </a:extLst>
          </p:cNvPr>
          <p:cNvSpPr/>
          <p:nvPr/>
        </p:nvSpPr>
        <p:spPr>
          <a:xfrm>
            <a:off x="5365998" y="1484784"/>
            <a:ext cx="3238450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4">
            <a:extLst>
              <a:ext uri="{FF2B5EF4-FFF2-40B4-BE49-F238E27FC236}">
                <a16:creationId xmlns:a16="http://schemas.microsoft.com/office/drawing/2014/main" id="{B46828B0-91C6-46E4-86FA-86F3FA399B19}"/>
              </a:ext>
            </a:extLst>
          </p:cNvPr>
          <p:cNvSpPr/>
          <p:nvPr/>
        </p:nvSpPr>
        <p:spPr>
          <a:xfrm>
            <a:off x="6228184" y="2399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1 つの角を切り取り 1 つの角を丸める 30">
            <a:extLst>
              <a:ext uri="{FF2B5EF4-FFF2-40B4-BE49-F238E27FC236}">
                <a16:creationId xmlns:a16="http://schemas.microsoft.com/office/drawing/2014/main" id="{DCE1FE48-89EF-44CD-93A7-9F66F2F0040F}"/>
              </a:ext>
            </a:extLst>
          </p:cNvPr>
          <p:cNvSpPr/>
          <p:nvPr/>
        </p:nvSpPr>
        <p:spPr>
          <a:xfrm>
            <a:off x="7164288" y="170080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16F51B8F-F15D-49D0-9ACE-2D721D30E33A}"/>
              </a:ext>
            </a:extLst>
          </p:cNvPr>
          <p:cNvCxnSpPr>
            <a:cxnSpLocks/>
            <a:stCxn id="31" idx="1"/>
          </p:cNvCxnSpPr>
          <p:nvPr/>
        </p:nvCxnSpPr>
        <p:spPr>
          <a:xfrm>
            <a:off x="7740352" y="203914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0E6DE4F1-63EC-4D14-8EB7-EC98DF3CE15E}"/>
              </a:ext>
            </a:extLst>
          </p:cNvPr>
          <p:cNvSpPr/>
          <p:nvPr/>
        </p:nvSpPr>
        <p:spPr>
          <a:xfrm>
            <a:off x="5508104" y="2399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B3110ED-C81F-4D17-9C0F-C72C50FF25D2}"/>
              </a:ext>
            </a:extLst>
          </p:cNvPr>
          <p:cNvCxnSpPr>
            <a:cxnSpLocks/>
            <a:stCxn id="33" idx="6"/>
          </p:cNvCxnSpPr>
          <p:nvPr/>
        </p:nvCxnSpPr>
        <p:spPr>
          <a:xfrm>
            <a:off x="5796136" y="254320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E66D12F1-F52C-4E7F-BF3C-FA4B247F3268}"/>
              </a:ext>
            </a:extLst>
          </p:cNvPr>
          <p:cNvCxnSpPr>
            <a:cxnSpLocks/>
          </p:cNvCxnSpPr>
          <p:nvPr/>
        </p:nvCxnSpPr>
        <p:spPr>
          <a:xfrm>
            <a:off x="6516216" y="254320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4">
            <a:extLst>
              <a:ext uri="{FF2B5EF4-FFF2-40B4-BE49-F238E27FC236}">
                <a16:creationId xmlns:a16="http://schemas.microsoft.com/office/drawing/2014/main" id="{DC73559F-2FED-4F4C-B85D-D87E76E050F9}"/>
              </a:ext>
            </a:extLst>
          </p:cNvPr>
          <p:cNvSpPr/>
          <p:nvPr/>
        </p:nvSpPr>
        <p:spPr>
          <a:xfrm>
            <a:off x="7596336" y="239918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D5B1BC4A-1B10-4313-AE7B-665F626AA675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7236296" y="2543200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4">
            <a:extLst>
              <a:ext uri="{FF2B5EF4-FFF2-40B4-BE49-F238E27FC236}">
                <a16:creationId xmlns:a16="http://schemas.microsoft.com/office/drawing/2014/main" id="{05F78CB1-6BB5-49F5-AA07-394688A2A1A7}"/>
              </a:ext>
            </a:extLst>
          </p:cNvPr>
          <p:cNvSpPr/>
          <p:nvPr/>
        </p:nvSpPr>
        <p:spPr>
          <a:xfrm>
            <a:off x="6948264" y="2399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4">
            <a:extLst>
              <a:ext uri="{FF2B5EF4-FFF2-40B4-BE49-F238E27FC236}">
                <a16:creationId xmlns:a16="http://schemas.microsoft.com/office/drawing/2014/main" id="{8AA4797A-25C1-4646-B7B0-16E4DB851DE5}"/>
              </a:ext>
            </a:extLst>
          </p:cNvPr>
          <p:cNvSpPr/>
          <p:nvPr/>
        </p:nvSpPr>
        <p:spPr>
          <a:xfrm>
            <a:off x="6156176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四角形: 1 つの角を切り取り 1 つの角を丸める 39">
            <a:extLst>
              <a:ext uri="{FF2B5EF4-FFF2-40B4-BE49-F238E27FC236}">
                <a16:creationId xmlns:a16="http://schemas.microsoft.com/office/drawing/2014/main" id="{E6DC9424-7B65-4826-BCF4-92E3A8FB38BE}"/>
              </a:ext>
            </a:extLst>
          </p:cNvPr>
          <p:cNvSpPr/>
          <p:nvPr/>
        </p:nvSpPr>
        <p:spPr>
          <a:xfrm>
            <a:off x="7092280" y="46748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3AA5FF6-767E-42D9-AC84-285049548F40}"/>
              </a:ext>
            </a:extLst>
          </p:cNvPr>
          <p:cNvCxnSpPr>
            <a:cxnSpLocks/>
            <a:stCxn id="40" idx="1"/>
          </p:cNvCxnSpPr>
          <p:nvPr/>
        </p:nvCxnSpPr>
        <p:spPr>
          <a:xfrm>
            <a:off x="7668344" y="501317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1">
            <a:extLst>
              <a:ext uri="{FF2B5EF4-FFF2-40B4-BE49-F238E27FC236}">
                <a16:creationId xmlns:a16="http://schemas.microsoft.com/office/drawing/2014/main" id="{6E2A69E9-0216-48D4-B555-4FE79394116C}"/>
              </a:ext>
            </a:extLst>
          </p:cNvPr>
          <p:cNvSpPr/>
          <p:nvPr/>
        </p:nvSpPr>
        <p:spPr>
          <a:xfrm>
            <a:off x="5436096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3E6F0AA-1B1A-4167-90DD-57724C92EDBA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5724128" y="551723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2DBD926-32EA-4A75-A19B-37A36E5090A6}"/>
              </a:ext>
            </a:extLst>
          </p:cNvPr>
          <p:cNvCxnSpPr>
            <a:cxnSpLocks/>
          </p:cNvCxnSpPr>
          <p:nvPr/>
        </p:nvCxnSpPr>
        <p:spPr>
          <a:xfrm>
            <a:off x="6444208" y="551723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7DFBC13B-E845-41B4-B93B-C1A0C806C8DD}"/>
              </a:ext>
            </a:extLst>
          </p:cNvPr>
          <p:cNvSpPr/>
          <p:nvPr/>
        </p:nvSpPr>
        <p:spPr>
          <a:xfrm>
            <a:off x="5292080" y="4437112"/>
            <a:ext cx="3456384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四角形: 1 つの角を切り取り 1 つの角を丸める 45">
            <a:extLst>
              <a:ext uri="{FF2B5EF4-FFF2-40B4-BE49-F238E27FC236}">
                <a16:creationId xmlns:a16="http://schemas.microsoft.com/office/drawing/2014/main" id="{81AFA36B-B34A-4F30-850F-EBC6B71D553E}"/>
              </a:ext>
            </a:extLst>
          </p:cNvPr>
          <p:cNvSpPr/>
          <p:nvPr/>
        </p:nvSpPr>
        <p:spPr>
          <a:xfrm>
            <a:off x="6851873" y="6021288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1CCE819-0FEE-4971-A783-9046BE65613E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7679965" y="5661248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">
            <a:extLst>
              <a:ext uri="{FF2B5EF4-FFF2-40B4-BE49-F238E27FC236}">
                <a16:creationId xmlns:a16="http://schemas.microsoft.com/office/drawing/2014/main" id="{1E310353-9BC4-4DFF-8C80-B7C5B62D595B}"/>
              </a:ext>
            </a:extLst>
          </p:cNvPr>
          <p:cNvSpPr/>
          <p:nvPr/>
        </p:nvSpPr>
        <p:spPr>
          <a:xfrm>
            <a:off x="7524328" y="537321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B46392A3-277B-4100-81DD-222736D4FD5A}"/>
              </a:ext>
            </a:extLst>
          </p:cNvPr>
          <p:cNvCxnSpPr>
            <a:cxnSpLocks/>
            <a:stCxn id="50" idx="6"/>
          </p:cNvCxnSpPr>
          <p:nvPr/>
        </p:nvCxnSpPr>
        <p:spPr>
          <a:xfrm>
            <a:off x="7164288" y="5517232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楕円 4">
            <a:extLst>
              <a:ext uri="{FF2B5EF4-FFF2-40B4-BE49-F238E27FC236}">
                <a16:creationId xmlns:a16="http://schemas.microsoft.com/office/drawing/2014/main" id="{89D70DEA-0FAB-44D8-BA40-64BF3643853E}"/>
              </a:ext>
            </a:extLst>
          </p:cNvPr>
          <p:cNvSpPr/>
          <p:nvPr/>
        </p:nvSpPr>
        <p:spPr>
          <a:xfrm>
            <a:off x="6876256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右矢印 43">
            <a:extLst>
              <a:ext uri="{FF2B5EF4-FFF2-40B4-BE49-F238E27FC236}">
                <a16:creationId xmlns:a16="http://schemas.microsoft.com/office/drawing/2014/main" id="{C76E2F00-B9F2-4980-8967-F24C22B3C40D}"/>
              </a:ext>
            </a:extLst>
          </p:cNvPr>
          <p:cNvSpPr/>
          <p:nvPr/>
        </p:nvSpPr>
        <p:spPr>
          <a:xfrm>
            <a:off x="4499992" y="1916832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右矢印 43">
            <a:extLst>
              <a:ext uri="{FF2B5EF4-FFF2-40B4-BE49-F238E27FC236}">
                <a16:creationId xmlns:a16="http://schemas.microsoft.com/office/drawing/2014/main" id="{4F9AEE80-6467-4DCE-9AF1-48FB67668151}"/>
              </a:ext>
            </a:extLst>
          </p:cNvPr>
          <p:cNvSpPr/>
          <p:nvPr/>
        </p:nvSpPr>
        <p:spPr>
          <a:xfrm>
            <a:off x="4572000" y="5157192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4">
            <a:extLst>
              <a:ext uri="{FF2B5EF4-FFF2-40B4-BE49-F238E27FC236}">
                <a16:creationId xmlns:a16="http://schemas.microsoft.com/office/drawing/2014/main" id="{1808A9F9-F126-4DED-A2C2-23E1522E7823}"/>
              </a:ext>
            </a:extLst>
          </p:cNvPr>
          <p:cNvSpPr/>
          <p:nvPr/>
        </p:nvSpPr>
        <p:spPr>
          <a:xfrm>
            <a:off x="6948264" y="350100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74B27E7E-E09E-4A6B-885E-BB5E5A60AD6B}"/>
              </a:ext>
            </a:extLst>
          </p:cNvPr>
          <p:cNvCxnSpPr>
            <a:cxnSpLocks/>
          </p:cNvCxnSpPr>
          <p:nvPr/>
        </p:nvCxnSpPr>
        <p:spPr>
          <a:xfrm>
            <a:off x="6543506" y="3645024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2F0EF9AA-1513-4701-8C70-599224B2140A}"/>
              </a:ext>
            </a:extLst>
          </p:cNvPr>
          <p:cNvSpPr/>
          <p:nvPr/>
        </p:nvSpPr>
        <p:spPr>
          <a:xfrm>
            <a:off x="6156176" y="3284984"/>
            <a:ext cx="1224136" cy="64807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DACF777-B4FD-475C-A0CE-3310CB3B1670}"/>
              </a:ext>
            </a:extLst>
          </p:cNvPr>
          <p:cNvSpPr txBox="1"/>
          <p:nvPr/>
        </p:nvSpPr>
        <p:spPr>
          <a:xfrm>
            <a:off x="6156176" y="3356992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200"/>
              <a:t>+</a:t>
            </a:r>
            <a:endParaRPr kumimoji="1" lang="en-US" altLang="ja-JP" sz="32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15FC4081-D86C-4A76-BACA-74F7355E96C8}"/>
              </a:ext>
            </a:extLst>
          </p:cNvPr>
          <p:cNvSpPr txBox="1"/>
          <p:nvPr/>
        </p:nvSpPr>
        <p:spPr>
          <a:xfrm>
            <a:off x="1259632" y="3573016"/>
            <a:ext cx="3744416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push</a:t>
            </a:r>
            <a:r>
              <a:rPr lang="ja-JP" altLang="en-US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>
                <a:solidFill>
                  <a:srgbClr val="D4D4D4"/>
                </a:solidFill>
                <a:latin typeface="Consolas" panose="020B0609020204030204" pitchFamily="49" charset="0"/>
              </a:rPr>
              <a:t>origin</a:t>
            </a:r>
            <a:r>
              <a:rPr lang="ja-JP" altLang="en-US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>
                <a:solidFill>
                  <a:srgbClr val="D4D4D4"/>
                </a:solidFill>
                <a:latin typeface="Consolas" panose="020B0609020204030204" pitchFamily="49" charset="0"/>
              </a:rPr>
              <a:t>main</a:t>
            </a:r>
            <a:endParaRPr lang="en-US" sz="20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0EDCD14-0AAD-4E88-894C-200172E905DF}"/>
              </a:ext>
            </a:extLst>
          </p:cNvPr>
          <p:cNvSpPr txBox="1"/>
          <p:nvPr/>
        </p:nvSpPr>
        <p:spPr>
          <a:xfrm>
            <a:off x="755576" y="3501008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003613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84F40A8-FDCC-4EBA-A567-9E8571ACC6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上流ブランチとリモート追跡ブランチ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3F3B50B-8934-4F47-B316-D308250A7B41}"/>
              </a:ext>
            </a:extLst>
          </p:cNvPr>
          <p:cNvSpPr txBox="1"/>
          <p:nvPr/>
        </p:nvSpPr>
        <p:spPr>
          <a:xfrm>
            <a:off x="683568" y="1988840"/>
            <a:ext cx="78806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git fetch</a:t>
            </a:r>
            <a:r>
              <a:rPr lang="ja-JP" altLang="en-US" sz="2400"/>
              <a:t>、</a:t>
            </a:r>
            <a:r>
              <a:rPr lang="en-US" altLang="ja-JP" sz="2400"/>
              <a:t>git push</a:t>
            </a:r>
            <a:r>
              <a:rPr lang="ja-JP" altLang="en-US" sz="2400"/>
              <a:t>によりローカルのブランチは動かない</a:t>
            </a:r>
            <a:endParaRPr lang="en-US" altLang="ja-JP" sz="2400"/>
          </a:p>
          <a:p>
            <a:r>
              <a:rPr lang="ja-JP" altLang="en-US" sz="2400"/>
              <a:t>動くのはローカルにある上流ブランチ</a:t>
            </a:r>
            <a:endParaRPr lang="en-US" altLang="ja-JP" sz="2400"/>
          </a:p>
          <a:p>
            <a:r>
              <a:rPr lang="en-US" sz="2400"/>
              <a:t>git merge, rebase</a:t>
            </a:r>
            <a:r>
              <a:rPr lang="ja-JP" altLang="en-US" sz="2400"/>
              <a:t>ではローカルのブランチのみ動く</a:t>
            </a:r>
            <a:endParaRPr lang="en-US" sz="24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638A14-1E2A-4526-90C3-A080DB486B3D}"/>
              </a:ext>
            </a:extLst>
          </p:cNvPr>
          <p:cNvSpPr txBox="1"/>
          <p:nvPr/>
        </p:nvSpPr>
        <p:spPr>
          <a:xfrm>
            <a:off x="1979712" y="4149080"/>
            <a:ext cx="69830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solidFill>
                  <a:schemeClr val="accent6"/>
                </a:solidFill>
              </a:rPr>
              <a:t>リモートの</a:t>
            </a:r>
            <a:r>
              <a:rPr lang="en-US" altLang="ja-JP" sz="2000">
                <a:solidFill>
                  <a:schemeClr val="accent6"/>
                </a:solidFill>
              </a:rPr>
              <a:t>main</a:t>
            </a:r>
            <a:r>
              <a:rPr lang="ja-JP" altLang="en-US" sz="2000"/>
              <a:t>と</a:t>
            </a:r>
            <a:r>
              <a:rPr lang="ja-JP" altLang="en-US" sz="2000">
                <a:solidFill>
                  <a:srgbClr val="FF99FF"/>
                </a:solidFill>
              </a:rPr>
              <a:t>ローカルの</a:t>
            </a:r>
            <a:r>
              <a:rPr lang="en-US" altLang="ja-JP" sz="2000">
                <a:solidFill>
                  <a:srgbClr val="FF99FF"/>
                </a:solidFill>
              </a:rPr>
              <a:t>origin/main</a:t>
            </a:r>
            <a:r>
              <a:rPr lang="ja-JP" altLang="en-US" sz="2000"/>
              <a:t>が同じ状態に</a:t>
            </a:r>
            <a:endParaRPr lang="en-US" altLang="ja-JP" sz="2000"/>
          </a:p>
          <a:p>
            <a:r>
              <a:rPr lang="ja-JP" altLang="en-US" sz="2000">
                <a:solidFill>
                  <a:srgbClr val="011893"/>
                </a:solidFill>
              </a:rPr>
              <a:t>ローカルの</a:t>
            </a:r>
            <a:r>
              <a:rPr lang="en-US" altLang="ja-JP" sz="2000">
                <a:solidFill>
                  <a:srgbClr val="011893"/>
                </a:solidFill>
              </a:rPr>
              <a:t>main</a:t>
            </a:r>
            <a:r>
              <a:rPr lang="ja-JP" altLang="en-US" sz="2000"/>
              <a:t>と</a:t>
            </a:r>
            <a:r>
              <a:rPr lang="ja-JP" altLang="en-US" sz="2000">
                <a:solidFill>
                  <a:srgbClr val="FF99FF"/>
                </a:solidFill>
              </a:rPr>
              <a:t>ローカルの</a:t>
            </a:r>
            <a:r>
              <a:rPr lang="en-US" altLang="ja-JP" sz="2000">
                <a:solidFill>
                  <a:srgbClr val="FF99FF"/>
                </a:solidFill>
              </a:rPr>
              <a:t>origin/main</a:t>
            </a:r>
            <a:r>
              <a:rPr lang="ja-JP" altLang="en-US" sz="2000"/>
              <a:t>が同じ状態に</a:t>
            </a:r>
            <a:endParaRPr lang="en-US" altLang="ja-JP" sz="2000"/>
          </a:p>
          <a:p>
            <a:r>
              <a:rPr lang="ja-JP" altLang="en-US" sz="2000">
                <a:solidFill>
                  <a:srgbClr val="011893"/>
                </a:solidFill>
              </a:rPr>
              <a:t>ローカルの</a:t>
            </a:r>
            <a:r>
              <a:rPr lang="en-US" altLang="ja-JP" sz="2000">
                <a:solidFill>
                  <a:srgbClr val="011893"/>
                </a:solidFill>
              </a:rPr>
              <a:t>main</a:t>
            </a:r>
            <a:r>
              <a:rPr lang="en-US" altLang="ja-JP" sz="2000"/>
              <a:t>,</a:t>
            </a:r>
            <a:r>
              <a:rPr lang="en-US" altLang="ja-JP" sz="2000">
                <a:solidFill>
                  <a:srgbClr val="FF99FF"/>
                </a:solidFill>
              </a:rPr>
              <a:t>origin/main</a:t>
            </a:r>
            <a:r>
              <a:rPr lang="ja-JP" altLang="en-US" sz="2000"/>
              <a:t>、</a:t>
            </a:r>
            <a:r>
              <a:rPr lang="ja-JP" altLang="en-US" sz="2000">
                <a:solidFill>
                  <a:schemeClr val="accent6"/>
                </a:solidFill>
              </a:rPr>
              <a:t>リモートの</a:t>
            </a:r>
            <a:r>
              <a:rPr lang="en-US" altLang="ja-JP" sz="2000">
                <a:solidFill>
                  <a:schemeClr val="accent6"/>
                </a:solidFill>
              </a:rPr>
              <a:t>main</a:t>
            </a:r>
            <a:r>
              <a:rPr lang="ja-JP" altLang="en-US" sz="2000"/>
              <a:t>が同じ状態に</a:t>
            </a:r>
            <a:endParaRPr lang="en-US" altLang="ja-JP" sz="20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47F9D0B-206A-42B8-934C-963C63558069}"/>
              </a:ext>
            </a:extLst>
          </p:cNvPr>
          <p:cNvSpPr txBox="1"/>
          <p:nvPr/>
        </p:nvSpPr>
        <p:spPr>
          <a:xfrm>
            <a:off x="179512" y="1340768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動くもの、動かないもの</a:t>
            </a:r>
            <a:endParaRPr 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B8ACBCE-84CD-448A-A94D-0ED100D41981}"/>
              </a:ext>
            </a:extLst>
          </p:cNvPr>
          <p:cNvSpPr txBox="1"/>
          <p:nvPr/>
        </p:nvSpPr>
        <p:spPr>
          <a:xfrm>
            <a:off x="179512" y="34290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同期するもの</a:t>
            </a:r>
            <a:endParaRPr 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FCB41BF-3F3E-4052-90B4-B2C1382A3E12}"/>
              </a:ext>
            </a:extLst>
          </p:cNvPr>
          <p:cNvSpPr txBox="1"/>
          <p:nvPr/>
        </p:nvSpPr>
        <p:spPr>
          <a:xfrm>
            <a:off x="611560" y="5661248"/>
            <a:ext cx="78790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/>
              <a:t>どのコマンドで何が動くか、何が同期されるのかを把握すること</a:t>
            </a:r>
            <a:endParaRPr lang="en-US" sz="20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565D783-B58E-4999-B020-4157DD76CDEB}"/>
              </a:ext>
            </a:extLst>
          </p:cNvPr>
          <p:cNvSpPr txBox="1"/>
          <p:nvPr/>
        </p:nvSpPr>
        <p:spPr>
          <a:xfrm>
            <a:off x="539552" y="4149080"/>
            <a:ext cx="158992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>
                <a:latin typeface="Consolas" panose="020B0609020204030204" pitchFamily="49" charset="0"/>
              </a:rPr>
              <a:t>git fetch:</a:t>
            </a:r>
          </a:p>
          <a:p>
            <a:pPr algn="r"/>
            <a:r>
              <a:rPr lang="en-US" sz="2000">
                <a:latin typeface="Consolas" panose="020B0609020204030204" pitchFamily="49" charset="0"/>
              </a:rPr>
              <a:t>git merge:</a:t>
            </a:r>
          </a:p>
          <a:p>
            <a:pPr algn="r"/>
            <a:r>
              <a:rPr lang="en-US" sz="2000">
                <a:latin typeface="Consolas" panose="020B0609020204030204" pitchFamily="49" charset="0"/>
              </a:rPr>
              <a:t>git push :</a:t>
            </a:r>
          </a:p>
        </p:txBody>
      </p:sp>
    </p:spTree>
    <p:extLst>
      <p:ext uri="{BB962C8B-B14F-4D97-AF65-F5344CB8AC3E}">
        <p14:creationId xmlns:p14="http://schemas.microsoft.com/office/powerpoint/2010/main" val="4278793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4B39BDF-585B-4BC0-A1A0-5BE3DED2F5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git pull</a:t>
            </a:r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832C65EE-B7F8-4430-B2D7-B0E18FD0EFB3}"/>
              </a:ext>
            </a:extLst>
          </p:cNvPr>
          <p:cNvSpPr/>
          <p:nvPr/>
        </p:nvSpPr>
        <p:spPr>
          <a:xfrm>
            <a:off x="1835696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1 つの角を切り取り 1 つの角を丸める 3">
            <a:extLst>
              <a:ext uri="{FF2B5EF4-FFF2-40B4-BE49-F238E27FC236}">
                <a16:creationId xmlns:a16="http://schemas.microsoft.com/office/drawing/2014/main" id="{8AE08EE1-B514-4A5A-98C8-733EF3C44FDF}"/>
              </a:ext>
            </a:extLst>
          </p:cNvPr>
          <p:cNvSpPr/>
          <p:nvPr/>
        </p:nvSpPr>
        <p:spPr>
          <a:xfrm>
            <a:off x="2843808" y="170080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163336B-579E-4912-BFD1-A07DB0B4C6FF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3419872" y="203914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F89FEFF3-431E-43D0-8234-DCF74F494098}"/>
              </a:ext>
            </a:extLst>
          </p:cNvPr>
          <p:cNvSpPr/>
          <p:nvPr/>
        </p:nvSpPr>
        <p:spPr>
          <a:xfrm>
            <a:off x="1115616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20E4BE5-118A-41EC-B762-880141C9E8DB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403648" y="256490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82CDCEF9-2A53-471D-B5B8-ADB17A875D5B}"/>
              </a:ext>
            </a:extLst>
          </p:cNvPr>
          <p:cNvSpPr/>
          <p:nvPr/>
        </p:nvSpPr>
        <p:spPr>
          <a:xfrm>
            <a:off x="2555776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7C9840B-24AC-4C77-A5D0-089852DBC17C}"/>
              </a:ext>
            </a:extLst>
          </p:cNvPr>
          <p:cNvCxnSpPr>
            <a:cxnSpLocks/>
          </p:cNvCxnSpPr>
          <p:nvPr/>
        </p:nvCxnSpPr>
        <p:spPr>
          <a:xfrm>
            <a:off x="2123728" y="256490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4">
            <a:extLst>
              <a:ext uri="{FF2B5EF4-FFF2-40B4-BE49-F238E27FC236}">
                <a16:creationId xmlns:a16="http://schemas.microsoft.com/office/drawing/2014/main" id="{33D0D5F3-A3AD-4EA3-B307-13BC5EEE7BB5}"/>
              </a:ext>
            </a:extLst>
          </p:cNvPr>
          <p:cNvSpPr/>
          <p:nvPr/>
        </p:nvSpPr>
        <p:spPr>
          <a:xfrm>
            <a:off x="3275856" y="242088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DA5F2A0-4F3A-4F3B-AA08-9900578411E6}"/>
              </a:ext>
            </a:extLst>
          </p:cNvPr>
          <p:cNvCxnSpPr>
            <a:cxnSpLocks/>
          </p:cNvCxnSpPr>
          <p:nvPr/>
        </p:nvCxnSpPr>
        <p:spPr>
          <a:xfrm>
            <a:off x="2843808" y="2564904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8EB178BA-238B-4B32-84A2-2D0B1A9C1FED}"/>
              </a:ext>
            </a:extLst>
          </p:cNvPr>
          <p:cNvSpPr/>
          <p:nvPr/>
        </p:nvSpPr>
        <p:spPr>
          <a:xfrm>
            <a:off x="971600" y="1484784"/>
            <a:ext cx="3384376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B40EFD9-5C59-41B4-BB94-D126344E9EF7}"/>
              </a:ext>
            </a:extLst>
          </p:cNvPr>
          <p:cNvSpPr txBox="1"/>
          <p:nvPr/>
        </p:nvSpPr>
        <p:spPr>
          <a:xfrm>
            <a:off x="1619672" y="104344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18B05176-E660-4C11-B138-63ECB6B65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44824"/>
            <a:ext cx="609600" cy="609600"/>
          </a:xfrm>
          <a:prstGeom prst="rect">
            <a:avLst/>
          </a:prstGeom>
        </p:spPr>
      </p:pic>
      <p:pic>
        <p:nvPicPr>
          <p:cNvPr id="15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D4AF76CA-07D9-47E2-AB44-66670227B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581128"/>
            <a:ext cx="576064" cy="8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楕円 4">
            <a:extLst>
              <a:ext uri="{FF2B5EF4-FFF2-40B4-BE49-F238E27FC236}">
                <a16:creationId xmlns:a16="http://schemas.microsoft.com/office/drawing/2014/main" id="{4AC5F1E5-275E-4891-BEC3-D88AFF1F842A}"/>
              </a:ext>
            </a:extLst>
          </p:cNvPr>
          <p:cNvSpPr/>
          <p:nvPr/>
        </p:nvSpPr>
        <p:spPr>
          <a:xfrm>
            <a:off x="1835696" y="50131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1 つの角を切り取り 1 つの角を丸める 16">
            <a:extLst>
              <a:ext uri="{FF2B5EF4-FFF2-40B4-BE49-F238E27FC236}">
                <a16:creationId xmlns:a16="http://schemas.microsoft.com/office/drawing/2014/main" id="{750443DD-5894-4D99-9885-F7AAD539F8C4}"/>
              </a:ext>
            </a:extLst>
          </p:cNvPr>
          <p:cNvSpPr/>
          <p:nvPr/>
        </p:nvSpPr>
        <p:spPr>
          <a:xfrm>
            <a:off x="2123728" y="431480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7EFD78B-C738-44B4-9C5B-865063A11AE7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2699792" y="465313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8EE7A88B-3E11-4397-B52A-23A84D3FE46C}"/>
              </a:ext>
            </a:extLst>
          </p:cNvPr>
          <p:cNvSpPr/>
          <p:nvPr/>
        </p:nvSpPr>
        <p:spPr>
          <a:xfrm>
            <a:off x="1115616" y="50131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1094C70-DCF9-4123-BAD8-E40076F0EBC7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1403648" y="515719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4">
            <a:extLst>
              <a:ext uri="{FF2B5EF4-FFF2-40B4-BE49-F238E27FC236}">
                <a16:creationId xmlns:a16="http://schemas.microsoft.com/office/drawing/2014/main" id="{9225D061-F3DC-43E5-AD26-5C2FD87CE8DB}"/>
              </a:ext>
            </a:extLst>
          </p:cNvPr>
          <p:cNvSpPr/>
          <p:nvPr/>
        </p:nvSpPr>
        <p:spPr>
          <a:xfrm>
            <a:off x="2555776" y="50131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B73650F2-7D42-4F4E-BBB6-65B27FAB1E48}"/>
              </a:ext>
            </a:extLst>
          </p:cNvPr>
          <p:cNvCxnSpPr>
            <a:cxnSpLocks/>
          </p:cNvCxnSpPr>
          <p:nvPr/>
        </p:nvCxnSpPr>
        <p:spPr>
          <a:xfrm>
            <a:off x="2123728" y="515719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4">
            <a:extLst>
              <a:ext uri="{FF2B5EF4-FFF2-40B4-BE49-F238E27FC236}">
                <a16:creationId xmlns:a16="http://schemas.microsoft.com/office/drawing/2014/main" id="{E11EC73B-1C54-4CE7-AE80-590EBBE448D7}"/>
              </a:ext>
            </a:extLst>
          </p:cNvPr>
          <p:cNvSpPr/>
          <p:nvPr/>
        </p:nvSpPr>
        <p:spPr>
          <a:xfrm>
            <a:off x="3275856" y="501317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3C8F429-E056-44E3-A7C4-64AB663152BE}"/>
              </a:ext>
            </a:extLst>
          </p:cNvPr>
          <p:cNvCxnSpPr>
            <a:cxnSpLocks/>
          </p:cNvCxnSpPr>
          <p:nvPr/>
        </p:nvCxnSpPr>
        <p:spPr>
          <a:xfrm>
            <a:off x="2843808" y="5157192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6683164F-A441-43A5-849F-6B1151E4D088}"/>
              </a:ext>
            </a:extLst>
          </p:cNvPr>
          <p:cNvSpPr/>
          <p:nvPr/>
        </p:nvSpPr>
        <p:spPr>
          <a:xfrm>
            <a:off x="971600" y="4077072"/>
            <a:ext cx="3456384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1 つの角を切り取り 1 つの角を丸める 25">
            <a:extLst>
              <a:ext uri="{FF2B5EF4-FFF2-40B4-BE49-F238E27FC236}">
                <a16:creationId xmlns:a16="http://schemas.microsoft.com/office/drawing/2014/main" id="{8BE01BD2-7EC4-406F-8B8A-3E261EAE4B41}"/>
              </a:ext>
            </a:extLst>
          </p:cNvPr>
          <p:cNvSpPr/>
          <p:nvPr/>
        </p:nvSpPr>
        <p:spPr>
          <a:xfrm>
            <a:off x="2589684" y="5661248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27D6666-58C7-422D-9EDB-6E6BA0A26134}"/>
              </a:ext>
            </a:extLst>
          </p:cNvPr>
          <p:cNvCxnSpPr>
            <a:stCxn id="26" idx="3"/>
            <a:endCxn id="23" idx="4"/>
          </p:cNvCxnSpPr>
          <p:nvPr/>
        </p:nvCxnSpPr>
        <p:spPr>
          <a:xfrm flipV="1">
            <a:off x="3417776" y="5301208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右矢印 43">
            <a:extLst>
              <a:ext uri="{FF2B5EF4-FFF2-40B4-BE49-F238E27FC236}">
                <a16:creationId xmlns:a16="http://schemas.microsoft.com/office/drawing/2014/main" id="{6218D069-1829-4518-83A1-BCD2375BE12C}"/>
              </a:ext>
            </a:extLst>
          </p:cNvPr>
          <p:cNvSpPr/>
          <p:nvPr/>
        </p:nvSpPr>
        <p:spPr>
          <a:xfrm rot="5400000">
            <a:off x="2411760" y="3068960"/>
            <a:ext cx="566352" cy="56635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A7318C3-8CD9-41E2-B56D-A38F408C4932}"/>
              </a:ext>
            </a:extLst>
          </p:cNvPr>
          <p:cNvSpPr txBox="1"/>
          <p:nvPr/>
        </p:nvSpPr>
        <p:spPr>
          <a:xfrm>
            <a:off x="1691680" y="364502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sp>
        <p:nvSpPr>
          <p:cNvPr id="30" name="右矢印 43">
            <a:extLst>
              <a:ext uri="{FF2B5EF4-FFF2-40B4-BE49-F238E27FC236}">
                <a16:creationId xmlns:a16="http://schemas.microsoft.com/office/drawing/2014/main" id="{247A3C5B-7B3B-4EAF-B788-170FCB7D3F87}"/>
              </a:ext>
            </a:extLst>
          </p:cNvPr>
          <p:cNvSpPr/>
          <p:nvPr/>
        </p:nvSpPr>
        <p:spPr>
          <a:xfrm>
            <a:off x="4644008" y="4797152"/>
            <a:ext cx="566352" cy="566352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4">
            <a:extLst>
              <a:ext uri="{FF2B5EF4-FFF2-40B4-BE49-F238E27FC236}">
                <a16:creationId xmlns:a16="http://schemas.microsoft.com/office/drawing/2014/main" id="{A1555FD6-9865-4CFF-AA82-2F45345404D2}"/>
              </a:ext>
            </a:extLst>
          </p:cNvPr>
          <p:cNvSpPr/>
          <p:nvPr/>
        </p:nvSpPr>
        <p:spPr>
          <a:xfrm>
            <a:off x="6300192" y="50131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1 つの角を切り取り 1 つの角を丸める 31">
            <a:extLst>
              <a:ext uri="{FF2B5EF4-FFF2-40B4-BE49-F238E27FC236}">
                <a16:creationId xmlns:a16="http://schemas.microsoft.com/office/drawing/2014/main" id="{22E90B77-9760-424A-8A40-22134679A5F0}"/>
              </a:ext>
            </a:extLst>
          </p:cNvPr>
          <p:cNvSpPr/>
          <p:nvPr/>
        </p:nvSpPr>
        <p:spPr>
          <a:xfrm>
            <a:off x="7308304" y="431480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5C7589A-6D0C-4915-BA96-82FE40E7A4FD}"/>
              </a:ext>
            </a:extLst>
          </p:cNvPr>
          <p:cNvCxnSpPr>
            <a:cxnSpLocks/>
            <a:stCxn id="32" idx="1"/>
          </p:cNvCxnSpPr>
          <p:nvPr/>
        </p:nvCxnSpPr>
        <p:spPr>
          <a:xfrm>
            <a:off x="7884368" y="465313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C4489865-0BF4-46E1-B5D1-9FB5D4951BA3}"/>
              </a:ext>
            </a:extLst>
          </p:cNvPr>
          <p:cNvSpPr/>
          <p:nvPr/>
        </p:nvSpPr>
        <p:spPr>
          <a:xfrm>
            <a:off x="5580112" y="50131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93E0CBBB-1B20-4844-8068-C89AB2430EE3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5868144" y="515719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4">
            <a:extLst>
              <a:ext uri="{FF2B5EF4-FFF2-40B4-BE49-F238E27FC236}">
                <a16:creationId xmlns:a16="http://schemas.microsoft.com/office/drawing/2014/main" id="{6F4C2BF3-B477-4CC4-90DE-C231B4CCEB16}"/>
              </a:ext>
            </a:extLst>
          </p:cNvPr>
          <p:cNvSpPr/>
          <p:nvPr/>
        </p:nvSpPr>
        <p:spPr>
          <a:xfrm>
            <a:off x="7020272" y="501317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78D5422-2BFF-4684-A3E1-DA989E22F668}"/>
              </a:ext>
            </a:extLst>
          </p:cNvPr>
          <p:cNvCxnSpPr>
            <a:cxnSpLocks/>
          </p:cNvCxnSpPr>
          <p:nvPr/>
        </p:nvCxnSpPr>
        <p:spPr>
          <a:xfrm>
            <a:off x="6588224" y="515719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4">
            <a:extLst>
              <a:ext uri="{FF2B5EF4-FFF2-40B4-BE49-F238E27FC236}">
                <a16:creationId xmlns:a16="http://schemas.microsoft.com/office/drawing/2014/main" id="{6AB0A71D-DC5C-4304-910A-899B7E95EF9E}"/>
              </a:ext>
            </a:extLst>
          </p:cNvPr>
          <p:cNvSpPr/>
          <p:nvPr/>
        </p:nvSpPr>
        <p:spPr>
          <a:xfrm>
            <a:off x="7740352" y="501317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8C5595D2-94D2-445D-B2AF-1AFBC1F0BD4C}"/>
              </a:ext>
            </a:extLst>
          </p:cNvPr>
          <p:cNvCxnSpPr>
            <a:cxnSpLocks/>
          </p:cNvCxnSpPr>
          <p:nvPr/>
        </p:nvCxnSpPr>
        <p:spPr>
          <a:xfrm>
            <a:off x="7308304" y="5157192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DFC468F2-357C-4D8C-84D4-4C698DE4486B}"/>
              </a:ext>
            </a:extLst>
          </p:cNvPr>
          <p:cNvSpPr/>
          <p:nvPr/>
        </p:nvSpPr>
        <p:spPr>
          <a:xfrm>
            <a:off x="5436096" y="4077072"/>
            <a:ext cx="3456384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四角形: 1 つの角を切り取り 1 つの角を丸める 40">
            <a:extLst>
              <a:ext uri="{FF2B5EF4-FFF2-40B4-BE49-F238E27FC236}">
                <a16:creationId xmlns:a16="http://schemas.microsoft.com/office/drawing/2014/main" id="{9A6B4121-E3A2-4179-AA8A-50D351627C4E}"/>
              </a:ext>
            </a:extLst>
          </p:cNvPr>
          <p:cNvSpPr/>
          <p:nvPr/>
        </p:nvSpPr>
        <p:spPr>
          <a:xfrm>
            <a:off x="7054180" y="5661248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B4699C23-E81E-44B1-B0E5-53789610D04C}"/>
              </a:ext>
            </a:extLst>
          </p:cNvPr>
          <p:cNvCxnSpPr>
            <a:stCxn id="41" idx="3"/>
            <a:endCxn id="38" idx="4"/>
          </p:cNvCxnSpPr>
          <p:nvPr/>
        </p:nvCxnSpPr>
        <p:spPr>
          <a:xfrm flipV="1">
            <a:off x="7882272" y="5301208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67B46CE-D16D-4CC1-BFA9-57186B42F074}"/>
              </a:ext>
            </a:extLst>
          </p:cNvPr>
          <p:cNvSpPr txBox="1"/>
          <p:nvPr/>
        </p:nvSpPr>
        <p:spPr>
          <a:xfrm>
            <a:off x="2987824" y="3284984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fetch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E974DFF-1DCB-443D-B241-7E453FE8FE54}"/>
              </a:ext>
            </a:extLst>
          </p:cNvPr>
          <p:cNvSpPr txBox="1"/>
          <p:nvPr/>
        </p:nvSpPr>
        <p:spPr>
          <a:xfrm>
            <a:off x="4499992" y="4365104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merge</a:t>
            </a:r>
          </a:p>
        </p:txBody>
      </p:sp>
      <p:sp>
        <p:nvSpPr>
          <p:cNvPr id="46" name="右矢印 43">
            <a:extLst>
              <a:ext uri="{FF2B5EF4-FFF2-40B4-BE49-F238E27FC236}">
                <a16:creationId xmlns:a16="http://schemas.microsoft.com/office/drawing/2014/main" id="{1343FA38-91D8-43B2-AB9E-9CD20493AB67}"/>
              </a:ext>
            </a:extLst>
          </p:cNvPr>
          <p:cNvSpPr/>
          <p:nvPr/>
        </p:nvSpPr>
        <p:spPr>
          <a:xfrm rot="2700000">
            <a:off x="4545280" y="3042239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B44ACDC-D20C-4E2D-9C9A-11CCF005D660}"/>
              </a:ext>
            </a:extLst>
          </p:cNvPr>
          <p:cNvSpPr txBox="1"/>
          <p:nvPr/>
        </p:nvSpPr>
        <p:spPr>
          <a:xfrm>
            <a:off x="5436096" y="2564904"/>
            <a:ext cx="1800200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pull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17781E79-E62F-48D0-B772-88726F448178}"/>
              </a:ext>
            </a:extLst>
          </p:cNvPr>
          <p:cNvSpPr txBox="1"/>
          <p:nvPr/>
        </p:nvSpPr>
        <p:spPr>
          <a:xfrm>
            <a:off x="4499992" y="1556792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フェッチとマージを続けて行う</a:t>
            </a:r>
            <a:endParaRPr lang="en-US" sz="240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3E4334C-22EF-40B2-A001-403AECFE76E0}"/>
              </a:ext>
            </a:extLst>
          </p:cNvPr>
          <p:cNvSpPr txBox="1"/>
          <p:nvPr/>
        </p:nvSpPr>
        <p:spPr>
          <a:xfrm>
            <a:off x="611560" y="6279703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事故が起こりやすいので、慣れるまでは使わないこと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80163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31BC087-CC50-4FFB-843D-87DDB735C4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git remote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071F7B-461C-44D8-96D9-3CF030960943}"/>
              </a:ext>
            </a:extLst>
          </p:cNvPr>
          <p:cNvSpPr txBox="1"/>
          <p:nvPr/>
        </p:nvSpPr>
        <p:spPr>
          <a:xfrm>
            <a:off x="755576" y="1124744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リモートリポジトリの設定、変更、削除、表示を行う</a:t>
            </a:r>
            <a:endParaRPr lang="en-US" sz="24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A1493B2-78A4-474D-BF47-E46BC6CAE8A4}"/>
              </a:ext>
            </a:extLst>
          </p:cNvPr>
          <p:cNvSpPr txBox="1"/>
          <p:nvPr/>
        </p:nvSpPr>
        <p:spPr>
          <a:xfrm>
            <a:off x="251520" y="1844824"/>
            <a:ext cx="314220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$ git remote -v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EC23E2-A413-447B-A2B4-FE3EDD50089A}"/>
              </a:ext>
            </a:extLst>
          </p:cNvPr>
          <p:cNvSpPr txBox="1"/>
          <p:nvPr/>
        </p:nvSpPr>
        <p:spPr>
          <a:xfrm>
            <a:off x="611560" y="4581128"/>
            <a:ext cx="71400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リモートリポジトリの</a:t>
            </a:r>
            <a:r>
              <a:rPr lang="en-US" altLang="ja-JP" sz="2000"/>
              <a:t>URL</a:t>
            </a:r>
            <a:r>
              <a:rPr lang="ja-JP" altLang="en-US" sz="2000"/>
              <a:t>に名前</a:t>
            </a:r>
            <a:r>
              <a:rPr lang="en-US" altLang="ja-JP" sz="2000"/>
              <a:t>(</a:t>
            </a:r>
            <a:r>
              <a:rPr lang="ja-JP" altLang="en-US" sz="2000"/>
              <a:t>通常は</a:t>
            </a:r>
            <a:r>
              <a:rPr lang="en-US" altLang="ja-JP" sz="2000"/>
              <a:t>origin)</a:t>
            </a:r>
            <a:r>
              <a:rPr lang="ja-JP" altLang="en-US" sz="2000"/>
              <a:t>を付けて登録</a:t>
            </a:r>
            <a:endParaRPr lang="en-US" altLang="ja-JP" sz="2000"/>
          </a:p>
          <a:p>
            <a:r>
              <a:rPr lang="en-US" sz="2000"/>
              <a:t>GitHub</a:t>
            </a:r>
            <a:r>
              <a:rPr lang="ja-JP" altLang="en-US" sz="2000"/>
              <a:t>にローカルリポジトリを登録する際に必要</a:t>
            </a:r>
            <a:endParaRPr lang="en-US" altLang="ja-JP" sz="2000"/>
          </a:p>
          <a:p>
            <a:r>
              <a:rPr lang="ja-JP" altLang="en-US" sz="2000"/>
              <a:t>その後、上流ブランチを設定しながらプッシュする</a:t>
            </a:r>
            <a:endParaRPr lang="en-US" sz="2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430D093-7911-4400-84AA-7E5C44D2CEE8}"/>
              </a:ext>
            </a:extLst>
          </p:cNvPr>
          <p:cNvSpPr txBox="1"/>
          <p:nvPr/>
        </p:nvSpPr>
        <p:spPr>
          <a:xfrm>
            <a:off x="1835696" y="2996952"/>
            <a:ext cx="72008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origin  https://github.com/appi-github/clone-sample.git (fetch)</a:t>
            </a:r>
          </a:p>
          <a:p>
            <a:r>
              <a:rPr lang="en-US" sz="1600">
                <a:latin typeface="Consolas" panose="020B0609020204030204" pitchFamily="49" charset="0"/>
              </a:rPr>
              <a:t>origin  https://github.com/appi-github/clone-sample.git (push)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68F4108-9A37-4B4C-98DB-5F1EBC193F38}"/>
              </a:ext>
            </a:extLst>
          </p:cNvPr>
          <p:cNvSpPr txBox="1"/>
          <p:nvPr/>
        </p:nvSpPr>
        <p:spPr>
          <a:xfrm>
            <a:off x="611560" y="30689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実行例→</a:t>
            </a:r>
            <a:endParaRPr 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30B49A0-80B8-462A-B054-F775367EDFFA}"/>
              </a:ext>
            </a:extLst>
          </p:cNvPr>
          <p:cNvSpPr txBox="1"/>
          <p:nvPr/>
        </p:nvSpPr>
        <p:spPr>
          <a:xfrm>
            <a:off x="251520" y="3861048"/>
            <a:ext cx="50433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$ git remote add </a:t>
            </a:r>
            <a:r>
              <a:rPr lang="ja-JP" altLang="en-US" sz="2800">
                <a:latin typeface="Consolas" panose="020B0609020204030204" pitchFamily="49" charset="0"/>
              </a:rPr>
              <a:t>名前 </a:t>
            </a:r>
            <a:r>
              <a:rPr lang="en-US" altLang="ja-JP" sz="2800">
                <a:latin typeface="Consolas" panose="020B0609020204030204" pitchFamily="49" charset="0"/>
              </a:rPr>
              <a:t>URL</a:t>
            </a:r>
            <a:endParaRPr lang="en-US" sz="2800">
              <a:latin typeface="Consolas" panose="020B0609020204030204" pitchFamily="49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D11512D-63B7-4AA3-BD47-1AA4824A1EB7}"/>
              </a:ext>
            </a:extLst>
          </p:cNvPr>
          <p:cNvSpPr txBox="1"/>
          <p:nvPr/>
        </p:nvSpPr>
        <p:spPr>
          <a:xfrm>
            <a:off x="611560" y="2564904"/>
            <a:ext cx="4033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リモートリポジトリの</a:t>
            </a:r>
            <a:r>
              <a:rPr lang="en-US" altLang="ja-JP" sz="2000"/>
              <a:t>URL</a:t>
            </a:r>
            <a:r>
              <a:rPr lang="ja-JP" altLang="en-US" sz="2000"/>
              <a:t>を表示</a:t>
            </a:r>
            <a:endParaRPr lang="en-US" sz="20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73ED77F-E780-435C-9A38-70B5CC5B08E9}"/>
              </a:ext>
            </a:extLst>
          </p:cNvPr>
          <p:cNvSpPr txBox="1"/>
          <p:nvPr/>
        </p:nvSpPr>
        <p:spPr>
          <a:xfrm>
            <a:off x="2195736" y="5930116"/>
            <a:ext cx="51139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$ git push –u origin main</a:t>
            </a:r>
          </a:p>
        </p:txBody>
      </p:sp>
      <p:sp>
        <p:nvSpPr>
          <p:cNvPr id="14" name="右矢印 43">
            <a:extLst>
              <a:ext uri="{FF2B5EF4-FFF2-40B4-BE49-F238E27FC236}">
                <a16:creationId xmlns:a16="http://schemas.microsoft.com/office/drawing/2014/main" id="{0BBAED1F-1A44-4700-B8FC-3F6184FADACE}"/>
              </a:ext>
            </a:extLst>
          </p:cNvPr>
          <p:cNvSpPr/>
          <p:nvPr/>
        </p:nvSpPr>
        <p:spPr>
          <a:xfrm>
            <a:off x="1619672" y="5949280"/>
            <a:ext cx="458768" cy="46762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05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066CF1D-810E-4F61-8AF7-D6C217312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プッシュしたブランチのリベース</a:t>
            </a:r>
            <a:endParaRPr 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AFD024B4-3E5E-42A8-AF84-E39E16C79660}"/>
              </a:ext>
            </a:extLst>
          </p:cNvPr>
          <p:cNvSpPr/>
          <p:nvPr/>
        </p:nvSpPr>
        <p:spPr>
          <a:xfrm>
            <a:off x="2123728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9A0FFF24-EB1C-4EB9-BC88-CE1788409BE5}"/>
              </a:ext>
            </a:extLst>
          </p:cNvPr>
          <p:cNvSpPr/>
          <p:nvPr/>
        </p:nvSpPr>
        <p:spPr>
          <a:xfrm>
            <a:off x="1403648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DD23696-E477-4648-AE6B-FBD3B8672F46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1691680" y="23488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DDF8F75-A34E-484A-838C-B3D08610BD33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2411760" y="23488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4">
            <a:extLst>
              <a:ext uri="{FF2B5EF4-FFF2-40B4-BE49-F238E27FC236}">
                <a16:creationId xmlns:a16="http://schemas.microsoft.com/office/drawing/2014/main" id="{C78582B2-8B22-442A-909F-88F40C505290}"/>
              </a:ext>
            </a:extLst>
          </p:cNvPr>
          <p:cNvSpPr/>
          <p:nvPr/>
        </p:nvSpPr>
        <p:spPr>
          <a:xfrm>
            <a:off x="2843808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544219E-4B71-471E-A164-04C52B67DF59}"/>
              </a:ext>
            </a:extLst>
          </p:cNvPr>
          <p:cNvSpPr txBox="1"/>
          <p:nvPr/>
        </p:nvSpPr>
        <p:spPr>
          <a:xfrm>
            <a:off x="971600" y="2564904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c1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EFA491D-6967-4675-AD4B-19154467F805}"/>
              </a:ext>
            </a:extLst>
          </p:cNvPr>
          <p:cNvSpPr txBox="1"/>
          <p:nvPr/>
        </p:nvSpPr>
        <p:spPr>
          <a:xfrm>
            <a:off x="1763688" y="2564904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c2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78AB1A6-3713-4F8C-A9DA-AD0E30D9FB48}"/>
              </a:ext>
            </a:extLst>
          </p:cNvPr>
          <p:cNvSpPr txBox="1"/>
          <p:nvPr/>
        </p:nvSpPr>
        <p:spPr>
          <a:xfrm>
            <a:off x="2483768" y="2564904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c3</a:t>
            </a:r>
          </a:p>
        </p:txBody>
      </p:sp>
      <p:sp>
        <p:nvSpPr>
          <p:cNvPr id="11" name="四角形: 1 つの角を切り取り 1 つの角を丸める 10">
            <a:extLst>
              <a:ext uri="{FF2B5EF4-FFF2-40B4-BE49-F238E27FC236}">
                <a16:creationId xmlns:a16="http://schemas.microsoft.com/office/drawing/2014/main" id="{C1A9C1BE-6E0D-4F8A-AB12-137DF594345D}"/>
              </a:ext>
            </a:extLst>
          </p:cNvPr>
          <p:cNvSpPr/>
          <p:nvPr/>
        </p:nvSpPr>
        <p:spPr>
          <a:xfrm>
            <a:off x="2411760" y="14847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5C8C698-AA00-4A14-B458-5AA95BC57A5A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2987824" y="182312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4">
            <a:extLst>
              <a:ext uri="{FF2B5EF4-FFF2-40B4-BE49-F238E27FC236}">
                <a16:creationId xmlns:a16="http://schemas.microsoft.com/office/drawing/2014/main" id="{3DEEBFDE-7AB9-450A-89B6-EF0DEE9FF6BF}"/>
              </a:ext>
            </a:extLst>
          </p:cNvPr>
          <p:cNvSpPr/>
          <p:nvPr/>
        </p:nvSpPr>
        <p:spPr>
          <a:xfrm>
            <a:off x="6012160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8270A5B-4BB4-4F53-B9C5-8A3F81908361}"/>
              </a:ext>
            </a:extLst>
          </p:cNvPr>
          <p:cNvSpPr/>
          <p:nvPr/>
        </p:nvSpPr>
        <p:spPr>
          <a:xfrm>
            <a:off x="5292080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2287F84-7D77-475E-A984-185F93BF2345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5580112" y="50851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9EBB21A-D920-4D9F-8DDB-1EBE4D36DF7C}"/>
              </a:ext>
            </a:extLst>
          </p:cNvPr>
          <p:cNvSpPr txBox="1"/>
          <p:nvPr/>
        </p:nvSpPr>
        <p:spPr>
          <a:xfrm>
            <a:off x="4860032" y="5301208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c1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9265EA1-0465-43EA-B3CB-664F053C21B5}"/>
              </a:ext>
            </a:extLst>
          </p:cNvPr>
          <p:cNvSpPr txBox="1"/>
          <p:nvPr/>
        </p:nvSpPr>
        <p:spPr>
          <a:xfrm>
            <a:off x="5633070" y="5301208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c2</a:t>
            </a:r>
          </a:p>
        </p:txBody>
      </p:sp>
      <p:sp>
        <p:nvSpPr>
          <p:cNvPr id="18" name="四角形: 1 つの角を切り取り 1 つの角を丸める 17">
            <a:extLst>
              <a:ext uri="{FF2B5EF4-FFF2-40B4-BE49-F238E27FC236}">
                <a16:creationId xmlns:a16="http://schemas.microsoft.com/office/drawing/2014/main" id="{B245C020-83A2-4BCD-B379-7BF53D2A35B8}"/>
              </a:ext>
            </a:extLst>
          </p:cNvPr>
          <p:cNvSpPr/>
          <p:nvPr/>
        </p:nvSpPr>
        <p:spPr>
          <a:xfrm>
            <a:off x="6228184" y="422108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C3B9401-668B-4CBA-AD4E-F928203280F1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6804248" y="455942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4">
            <a:extLst>
              <a:ext uri="{FF2B5EF4-FFF2-40B4-BE49-F238E27FC236}">
                <a16:creationId xmlns:a16="http://schemas.microsoft.com/office/drawing/2014/main" id="{53D101D1-9106-4376-8ADB-7129C76A2119}"/>
              </a:ext>
            </a:extLst>
          </p:cNvPr>
          <p:cNvSpPr/>
          <p:nvPr/>
        </p:nvSpPr>
        <p:spPr>
          <a:xfrm>
            <a:off x="6660232" y="494116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C37B111-BACE-489C-B2D8-76BAE67D302B}"/>
              </a:ext>
            </a:extLst>
          </p:cNvPr>
          <p:cNvCxnSpPr>
            <a:cxnSpLocks/>
          </p:cNvCxnSpPr>
          <p:nvPr/>
        </p:nvCxnSpPr>
        <p:spPr>
          <a:xfrm>
            <a:off x="6300192" y="5085184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01BC390-F7BE-4E9B-AE12-9375DA4AFF7E}"/>
              </a:ext>
            </a:extLst>
          </p:cNvPr>
          <p:cNvSpPr txBox="1"/>
          <p:nvPr/>
        </p:nvSpPr>
        <p:spPr>
          <a:xfrm>
            <a:off x="6300192" y="5301208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c4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B763C18E-CD24-4128-B408-9E2222EC72A3}"/>
              </a:ext>
            </a:extLst>
          </p:cNvPr>
          <p:cNvSpPr/>
          <p:nvPr/>
        </p:nvSpPr>
        <p:spPr>
          <a:xfrm>
            <a:off x="1115616" y="1412776"/>
            <a:ext cx="2736304" cy="165618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4A14275-F850-4719-ABB0-13A26B6DF7C8}"/>
              </a:ext>
            </a:extLst>
          </p:cNvPr>
          <p:cNvSpPr txBox="1"/>
          <p:nvPr/>
        </p:nvSpPr>
        <p:spPr>
          <a:xfrm>
            <a:off x="1115616" y="980728"/>
            <a:ext cx="298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リモートリポジトリ</a:t>
            </a:r>
            <a:r>
              <a:rPr lang="en-US" altLang="ja-JP"/>
              <a:t>(origin)</a:t>
            </a:r>
            <a:endParaRPr kumimoji="1" lang="en-US" altLang="ja-JP" dirty="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F4054906-1A97-4B49-9128-B819AABD4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88840"/>
            <a:ext cx="609600" cy="609600"/>
          </a:xfrm>
          <a:prstGeom prst="rect">
            <a:avLst/>
          </a:prstGeom>
        </p:spPr>
      </p:pic>
      <p:sp>
        <p:nvSpPr>
          <p:cNvPr id="26" name="楕円 4">
            <a:extLst>
              <a:ext uri="{FF2B5EF4-FFF2-40B4-BE49-F238E27FC236}">
                <a16:creationId xmlns:a16="http://schemas.microsoft.com/office/drawing/2014/main" id="{5F50FC9A-D5ED-419A-B4CF-6C78FC1F84ED}"/>
              </a:ext>
            </a:extLst>
          </p:cNvPr>
          <p:cNvSpPr/>
          <p:nvPr/>
        </p:nvSpPr>
        <p:spPr>
          <a:xfrm>
            <a:off x="1979712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1 つの角を切り取り 1 つの角を丸める 26">
            <a:extLst>
              <a:ext uri="{FF2B5EF4-FFF2-40B4-BE49-F238E27FC236}">
                <a16:creationId xmlns:a16="http://schemas.microsoft.com/office/drawing/2014/main" id="{EE0B0EDF-2DEA-4F1E-9C6D-2A323E533DC6}"/>
              </a:ext>
            </a:extLst>
          </p:cNvPr>
          <p:cNvSpPr/>
          <p:nvPr/>
        </p:nvSpPr>
        <p:spPr>
          <a:xfrm>
            <a:off x="2267744" y="422108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3EFD61E-6CCD-4631-BD27-D8EE3A9145FC}"/>
              </a:ext>
            </a:extLst>
          </p:cNvPr>
          <p:cNvCxnSpPr>
            <a:cxnSpLocks/>
            <a:stCxn id="27" idx="1"/>
          </p:cNvCxnSpPr>
          <p:nvPr/>
        </p:nvCxnSpPr>
        <p:spPr>
          <a:xfrm>
            <a:off x="2843808" y="455942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1BE3081-F0CB-487D-9686-4E3E79612014}"/>
              </a:ext>
            </a:extLst>
          </p:cNvPr>
          <p:cNvSpPr/>
          <p:nvPr/>
        </p:nvSpPr>
        <p:spPr>
          <a:xfrm>
            <a:off x="1259632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B0F8D965-43EF-42CD-BAB0-C4133CF66EEC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1547664" y="50851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9314E50-DC49-42FF-8281-868D10FEB8CF}"/>
              </a:ext>
            </a:extLst>
          </p:cNvPr>
          <p:cNvCxnSpPr>
            <a:cxnSpLocks/>
          </p:cNvCxnSpPr>
          <p:nvPr/>
        </p:nvCxnSpPr>
        <p:spPr>
          <a:xfrm>
            <a:off x="2267744" y="50851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FF4CD250-C58D-41D8-A170-87BA35482603}"/>
              </a:ext>
            </a:extLst>
          </p:cNvPr>
          <p:cNvSpPr/>
          <p:nvPr/>
        </p:nvSpPr>
        <p:spPr>
          <a:xfrm>
            <a:off x="1115616" y="4005064"/>
            <a:ext cx="2736304" cy="180020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4">
            <a:extLst>
              <a:ext uri="{FF2B5EF4-FFF2-40B4-BE49-F238E27FC236}">
                <a16:creationId xmlns:a16="http://schemas.microsoft.com/office/drawing/2014/main" id="{09F5D398-FDD4-48AB-8968-BAD4BF28D8C2}"/>
              </a:ext>
            </a:extLst>
          </p:cNvPr>
          <p:cNvSpPr/>
          <p:nvPr/>
        </p:nvSpPr>
        <p:spPr>
          <a:xfrm>
            <a:off x="2699792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5BCAB96-2075-46A6-9F88-69EFB070C3C0}"/>
              </a:ext>
            </a:extLst>
          </p:cNvPr>
          <p:cNvSpPr txBox="1"/>
          <p:nvPr/>
        </p:nvSpPr>
        <p:spPr>
          <a:xfrm>
            <a:off x="1331640" y="357301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30A8698-53B3-4EBC-A669-9FDB8682627F}"/>
              </a:ext>
            </a:extLst>
          </p:cNvPr>
          <p:cNvSpPr txBox="1"/>
          <p:nvPr/>
        </p:nvSpPr>
        <p:spPr>
          <a:xfrm>
            <a:off x="827584" y="5301208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c1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D707229-700B-43CD-B597-635C5386D076}"/>
              </a:ext>
            </a:extLst>
          </p:cNvPr>
          <p:cNvSpPr txBox="1"/>
          <p:nvPr/>
        </p:nvSpPr>
        <p:spPr>
          <a:xfrm>
            <a:off x="1619672" y="5301208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c2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7FEEE83-5C83-4D4F-B14C-F689E34AAA81}"/>
              </a:ext>
            </a:extLst>
          </p:cNvPr>
          <p:cNvSpPr txBox="1"/>
          <p:nvPr/>
        </p:nvSpPr>
        <p:spPr>
          <a:xfrm>
            <a:off x="2339752" y="5301208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c3</a:t>
            </a: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AD0613F2-CE91-4A44-B9C0-86041673B18C}"/>
              </a:ext>
            </a:extLst>
          </p:cNvPr>
          <p:cNvSpPr/>
          <p:nvPr/>
        </p:nvSpPr>
        <p:spPr>
          <a:xfrm>
            <a:off x="5148064" y="4005064"/>
            <a:ext cx="2736304" cy="180020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9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C5C92D88-1A38-4F85-A395-D624CB94A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37112"/>
            <a:ext cx="576064" cy="8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右矢印 43">
            <a:extLst>
              <a:ext uri="{FF2B5EF4-FFF2-40B4-BE49-F238E27FC236}">
                <a16:creationId xmlns:a16="http://schemas.microsoft.com/office/drawing/2014/main" id="{AEE6779D-03BE-421B-9226-1F34BDEB34EA}"/>
              </a:ext>
            </a:extLst>
          </p:cNvPr>
          <p:cNvSpPr/>
          <p:nvPr/>
        </p:nvSpPr>
        <p:spPr>
          <a:xfrm>
            <a:off x="4283968" y="4581128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8A6522D-513B-446E-8414-AA3EB75FEA5C}"/>
              </a:ext>
            </a:extLst>
          </p:cNvPr>
          <p:cNvSpPr txBox="1"/>
          <p:nvPr/>
        </p:nvSpPr>
        <p:spPr>
          <a:xfrm>
            <a:off x="3923928" y="3286725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rebase</a:t>
            </a:r>
            <a:r>
              <a:rPr lang="ja-JP" altLang="en-US"/>
              <a:t>による</a:t>
            </a:r>
            <a:endParaRPr lang="en-US" altLang="ja-JP"/>
          </a:p>
          <a:p>
            <a:r>
              <a:rPr lang="ja-JP" altLang="en-US"/>
              <a:t>歴史改変</a:t>
            </a:r>
            <a:endParaRPr 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A53197E-E193-4995-B602-3B5B8B16FEAF}"/>
              </a:ext>
            </a:extLst>
          </p:cNvPr>
          <p:cNvSpPr txBox="1"/>
          <p:nvPr/>
        </p:nvSpPr>
        <p:spPr>
          <a:xfrm>
            <a:off x="7164288" y="3284984"/>
            <a:ext cx="1721304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push</a:t>
            </a:r>
          </a:p>
        </p:txBody>
      </p:sp>
      <p:sp>
        <p:nvSpPr>
          <p:cNvPr id="56" name="楕円 4">
            <a:extLst>
              <a:ext uri="{FF2B5EF4-FFF2-40B4-BE49-F238E27FC236}">
                <a16:creationId xmlns:a16="http://schemas.microsoft.com/office/drawing/2014/main" id="{7AFBD2B0-15AA-4333-AA91-D1AB095CFAB0}"/>
              </a:ext>
            </a:extLst>
          </p:cNvPr>
          <p:cNvSpPr/>
          <p:nvPr/>
        </p:nvSpPr>
        <p:spPr>
          <a:xfrm>
            <a:off x="6156176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0A0FF35C-D00F-400D-8ED9-14A56D7D1EFC}"/>
              </a:ext>
            </a:extLst>
          </p:cNvPr>
          <p:cNvSpPr/>
          <p:nvPr/>
        </p:nvSpPr>
        <p:spPr>
          <a:xfrm>
            <a:off x="5436096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F74DBB48-47B3-4857-B07E-A85A0F7B4B97}"/>
              </a:ext>
            </a:extLst>
          </p:cNvPr>
          <p:cNvCxnSpPr>
            <a:cxnSpLocks/>
            <a:stCxn id="57" idx="6"/>
            <a:endCxn id="56" idx="2"/>
          </p:cNvCxnSpPr>
          <p:nvPr/>
        </p:nvCxnSpPr>
        <p:spPr>
          <a:xfrm>
            <a:off x="5724128" y="23488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3312AFB7-CDF8-4BCE-918A-8A4707C925D9}"/>
              </a:ext>
            </a:extLst>
          </p:cNvPr>
          <p:cNvCxnSpPr>
            <a:cxnSpLocks/>
            <a:stCxn id="56" idx="6"/>
            <a:endCxn id="60" idx="2"/>
          </p:cNvCxnSpPr>
          <p:nvPr/>
        </p:nvCxnSpPr>
        <p:spPr>
          <a:xfrm>
            <a:off x="6444208" y="23488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楕円 4">
            <a:extLst>
              <a:ext uri="{FF2B5EF4-FFF2-40B4-BE49-F238E27FC236}">
                <a16:creationId xmlns:a16="http://schemas.microsoft.com/office/drawing/2014/main" id="{94DD7A46-E83B-43BD-A3ED-42BC68720788}"/>
              </a:ext>
            </a:extLst>
          </p:cNvPr>
          <p:cNvSpPr/>
          <p:nvPr/>
        </p:nvSpPr>
        <p:spPr>
          <a:xfrm>
            <a:off x="6876256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565234B-CA1F-47FD-868D-0AC7B2637563}"/>
              </a:ext>
            </a:extLst>
          </p:cNvPr>
          <p:cNvSpPr txBox="1"/>
          <p:nvPr/>
        </p:nvSpPr>
        <p:spPr>
          <a:xfrm>
            <a:off x="5004048" y="2564904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c1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96396F3-8C28-47A4-BE27-BA689571D618}"/>
              </a:ext>
            </a:extLst>
          </p:cNvPr>
          <p:cNvSpPr txBox="1"/>
          <p:nvPr/>
        </p:nvSpPr>
        <p:spPr>
          <a:xfrm>
            <a:off x="5796136" y="2564904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c2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A38F53F-A100-445C-BB53-E481F5C7B251}"/>
              </a:ext>
            </a:extLst>
          </p:cNvPr>
          <p:cNvSpPr txBox="1"/>
          <p:nvPr/>
        </p:nvSpPr>
        <p:spPr>
          <a:xfrm>
            <a:off x="6516216" y="2564904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c3</a:t>
            </a:r>
          </a:p>
        </p:txBody>
      </p:sp>
      <p:sp>
        <p:nvSpPr>
          <p:cNvPr id="64" name="四角形: 1 つの角を切り取り 1 つの角を丸める 63">
            <a:extLst>
              <a:ext uri="{FF2B5EF4-FFF2-40B4-BE49-F238E27FC236}">
                <a16:creationId xmlns:a16="http://schemas.microsoft.com/office/drawing/2014/main" id="{315FF648-7384-4880-B085-3409FBE362C9}"/>
              </a:ext>
            </a:extLst>
          </p:cNvPr>
          <p:cNvSpPr/>
          <p:nvPr/>
        </p:nvSpPr>
        <p:spPr>
          <a:xfrm>
            <a:off x="6444208" y="14847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782F4623-5822-4AF4-B211-D8A7DA95B949}"/>
              </a:ext>
            </a:extLst>
          </p:cNvPr>
          <p:cNvCxnSpPr>
            <a:cxnSpLocks/>
            <a:stCxn id="64" idx="1"/>
          </p:cNvCxnSpPr>
          <p:nvPr/>
        </p:nvCxnSpPr>
        <p:spPr>
          <a:xfrm>
            <a:off x="7020272" y="182312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FBFE56BB-4551-4A6E-B230-0F55BEF64B66}"/>
              </a:ext>
            </a:extLst>
          </p:cNvPr>
          <p:cNvSpPr/>
          <p:nvPr/>
        </p:nvSpPr>
        <p:spPr>
          <a:xfrm>
            <a:off x="5148064" y="1412776"/>
            <a:ext cx="2736304" cy="165618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矢印: 上 68">
            <a:extLst>
              <a:ext uri="{FF2B5EF4-FFF2-40B4-BE49-F238E27FC236}">
                <a16:creationId xmlns:a16="http://schemas.microsoft.com/office/drawing/2014/main" id="{FDE49D6F-F8FB-49D4-A5FC-4AEFBAFDC8D1}"/>
              </a:ext>
            </a:extLst>
          </p:cNvPr>
          <p:cNvSpPr/>
          <p:nvPr/>
        </p:nvSpPr>
        <p:spPr>
          <a:xfrm>
            <a:off x="6156176" y="3140968"/>
            <a:ext cx="360040" cy="720080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70" name="爆発: 8 pt 69">
            <a:extLst>
              <a:ext uri="{FF2B5EF4-FFF2-40B4-BE49-F238E27FC236}">
                <a16:creationId xmlns:a16="http://schemas.microsoft.com/office/drawing/2014/main" id="{50E57AA4-0D04-4C23-9542-472045FD6313}"/>
              </a:ext>
            </a:extLst>
          </p:cNvPr>
          <p:cNvSpPr/>
          <p:nvPr/>
        </p:nvSpPr>
        <p:spPr>
          <a:xfrm>
            <a:off x="6084168" y="3284984"/>
            <a:ext cx="504056" cy="554360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DCA5F84-6543-46EF-A588-530A765D9707}"/>
              </a:ext>
            </a:extLst>
          </p:cNvPr>
          <p:cNvSpPr txBox="1"/>
          <p:nvPr/>
        </p:nvSpPr>
        <p:spPr>
          <a:xfrm>
            <a:off x="846737" y="6156012"/>
            <a:ext cx="71096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/>
              <a:t>リベースにより歴史がリモートと矛盾するとプッシュできなくなる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77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A263820-BA8A-4439-AC09-DBD58C635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プッシュしたブランチのリベース</a:t>
            </a:r>
            <a:endParaRPr 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A548C5F2-C425-4FC4-AD4D-932E6F926722}"/>
              </a:ext>
            </a:extLst>
          </p:cNvPr>
          <p:cNvSpPr/>
          <p:nvPr/>
        </p:nvSpPr>
        <p:spPr>
          <a:xfrm>
            <a:off x="2123728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E9EEC9C-DA55-4225-971B-064C49DC72BF}"/>
              </a:ext>
            </a:extLst>
          </p:cNvPr>
          <p:cNvSpPr/>
          <p:nvPr/>
        </p:nvSpPr>
        <p:spPr>
          <a:xfrm>
            <a:off x="1403648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C2A3EFB-AD98-4AE5-ABD2-15F5428A475D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1691680" y="23488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05BC782-2252-4433-B53E-6F44AFB93249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2411760" y="23488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4">
            <a:extLst>
              <a:ext uri="{FF2B5EF4-FFF2-40B4-BE49-F238E27FC236}">
                <a16:creationId xmlns:a16="http://schemas.microsoft.com/office/drawing/2014/main" id="{213F8D07-A866-4C61-A39C-18E0A312C07D}"/>
              </a:ext>
            </a:extLst>
          </p:cNvPr>
          <p:cNvSpPr/>
          <p:nvPr/>
        </p:nvSpPr>
        <p:spPr>
          <a:xfrm>
            <a:off x="2843808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FE809BB-A7F7-4A15-9015-DFADFCBCC169}"/>
              </a:ext>
            </a:extLst>
          </p:cNvPr>
          <p:cNvSpPr txBox="1"/>
          <p:nvPr/>
        </p:nvSpPr>
        <p:spPr>
          <a:xfrm>
            <a:off x="971600" y="2564904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c1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38888B6-96EF-411D-B1B9-8B307E3EC941}"/>
              </a:ext>
            </a:extLst>
          </p:cNvPr>
          <p:cNvSpPr txBox="1"/>
          <p:nvPr/>
        </p:nvSpPr>
        <p:spPr>
          <a:xfrm>
            <a:off x="1763688" y="2564904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c2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F87081C-1DEE-410B-972F-0AAFAC5DBBF7}"/>
              </a:ext>
            </a:extLst>
          </p:cNvPr>
          <p:cNvSpPr txBox="1"/>
          <p:nvPr/>
        </p:nvSpPr>
        <p:spPr>
          <a:xfrm>
            <a:off x="2483768" y="2564904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c3</a:t>
            </a:r>
          </a:p>
        </p:txBody>
      </p:sp>
      <p:sp>
        <p:nvSpPr>
          <p:cNvPr id="11" name="四角形: 1 つの角を切り取り 1 つの角を丸める 10">
            <a:extLst>
              <a:ext uri="{FF2B5EF4-FFF2-40B4-BE49-F238E27FC236}">
                <a16:creationId xmlns:a16="http://schemas.microsoft.com/office/drawing/2014/main" id="{5C6CDFCD-2EE1-4227-B8E0-EE7F4CE1921B}"/>
              </a:ext>
            </a:extLst>
          </p:cNvPr>
          <p:cNvSpPr/>
          <p:nvPr/>
        </p:nvSpPr>
        <p:spPr>
          <a:xfrm>
            <a:off x="2411760" y="14847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19C9D8E3-8F3D-4691-985A-856CD5D99AF9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2987824" y="182312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4">
            <a:extLst>
              <a:ext uri="{FF2B5EF4-FFF2-40B4-BE49-F238E27FC236}">
                <a16:creationId xmlns:a16="http://schemas.microsoft.com/office/drawing/2014/main" id="{9BC56361-CF7A-4C5D-9A28-7074D586904A}"/>
              </a:ext>
            </a:extLst>
          </p:cNvPr>
          <p:cNvSpPr/>
          <p:nvPr/>
        </p:nvSpPr>
        <p:spPr>
          <a:xfrm>
            <a:off x="6012160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39E7F72C-A765-486B-9DD8-3B3F0B0E0713}"/>
              </a:ext>
            </a:extLst>
          </p:cNvPr>
          <p:cNvSpPr/>
          <p:nvPr/>
        </p:nvSpPr>
        <p:spPr>
          <a:xfrm>
            <a:off x="5292080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6313518-A60D-4451-95A7-3E150174DB44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5580112" y="50851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406D633-4459-4D62-B5A5-1F407AF46928}"/>
              </a:ext>
            </a:extLst>
          </p:cNvPr>
          <p:cNvSpPr txBox="1"/>
          <p:nvPr/>
        </p:nvSpPr>
        <p:spPr>
          <a:xfrm>
            <a:off x="4860032" y="5301208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c1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FFB19AE-6010-43AA-B89E-153849859BC0}"/>
              </a:ext>
            </a:extLst>
          </p:cNvPr>
          <p:cNvSpPr txBox="1"/>
          <p:nvPr/>
        </p:nvSpPr>
        <p:spPr>
          <a:xfrm>
            <a:off x="5633070" y="5301208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c2</a:t>
            </a:r>
          </a:p>
        </p:txBody>
      </p:sp>
      <p:sp>
        <p:nvSpPr>
          <p:cNvPr id="18" name="四角形: 1 つの角を切り取り 1 つの角を丸める 17">
            <a:extLst>
              <a:ext uri="{FF2B5EF4-FFF2-40B4-BE49-F238E27FC236}">
                <a16:creationId xmlns:a16="http://schemas.microsoft.com/office/drawing/2014/main" id="{C0655E0C-6C66-4D69-B438-24DC105EBF90}"/>
              </a:ext>
            </a:extLst>
          </p:cNvPr>
          <p:cNvSpPr/>
          <p:nvPr/>
        </p:nvSpPr>
        <p:spPr>
          <a:xfrm>
            <a:off x="6228184" y="422108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4F595EF-42A3-46FF-8F0B-0EA45952D8E8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6804248" y="455942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4">
            <a:extLst>
              <a:ext uri="{FF2B5EF4-FFF2-40B4-BE49-F238E27FC236}">
                <a16:creationId xmlns:a16="http://schemas.microsoft.com/office/drawing/2014/main" id="{C78D30FB-6C9F-4685-B7F4-FDD50407FBE1}"/>
              </a:ext>
            </a:extLst>
          </p:cNvPr>
          <p:cNvSpPr/>
          <p:nvPr/>
        </p:nvSpPr>
        <p:spPr>
          <a:xfrm>
            <a:off x="6660232" y="494116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F4D877BF-9FF1-4512-A5AE-BB95B5C1A852}"/>
              </a:ext>
            </a:extLst>
          </p:cNvPr>
          <p:cNvCxnSpPr>
            <a:cxnSpLocks/>
          </p:cNvCxnSpPr>
          <p:nvPr/>
        </p:nvCxnSpPr>
        <p:spPr>
          <a:xfrm>
            <a:off x="6300192" y="5085184"/>
            <a:ext cx="40475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1F0EF28-FB2C-4EC9-AE41-11CA925BE036}"/>
              </a:ext>
            </a:extLst>
          </p:cNvPr>
          <p:cNvSpPr txBox="1"/>
          <p:nvPr/>
        </p:nvSpPr>
        <p:spPr>
          <a:xfrm>
            <a:off x="6300192" y="5301208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c4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837D18F6-1CAE-4BEC-B5C7-67D2D2CEABA4}"/>
              </a:ext>
            </a:extLst>
          </p:cNvPr>
          <p:cNvSpPr/>
          <p:nvPr/>
        </p:nvSpPr>
        <p:spPr>
          <a:xfrm>
            <a:off x="1115616" y="1412776"/>
            <a:ext cx="2736304" cy="165618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3ACA4A7-1D43-4E91-8CDD-7410A34F35CA}"/>
              </a:ext>
            </a:extLst>
          </p:cNvPr>
          <p:cNvSpPr txBox="1"/>
          <p:nvPr/>
        </p:nvSpPr>
        <p:spPr>
          <a:xfrm>
            <a:off x="1115616" y="980728"/>
            <a:ext cx="298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リモートリポジトリ</a:t>
            </a:r>
            <a:r>
              <a:rPr lang="en-US" altLang="ja-JP"/>
              <a:t>(origin)</a:t>
            </a:r>
            <a:endParaRPr kumimoji="1" lang="en-US" altLang="ja-JP" dirty="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5B70FA73-C0A7-40AD-9412-3B3E89018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88840"/>
            <a:ext cx="609600" cy="609600"/>
          </a:xfrm>
          <a:prstGeom prst="rect">
            <a:avLst/>
          </a:prstGeom>
        </p:spPr>
      </p:pic>
      <p:sp>
        <p:nvSpPr>
          <p:cNvPr id="26" name="楕円 4">
            <a:extLst>
              <a:ext uri="{FF2B5EF4-FFF2-40B4-BE49-F238E27FC236}">
                <a16:creationId xmlns:a16="http://schemas.microsoft.com/office/drawing/2014/main" id="{271C1C4F-B86A-4A49-97B4-AF1265E84F88}"/>
              </a:ext>
            </a:extLst>
          </p:cNvPr>
          <p:cNvSpPr/>
          <p:nvPr/>
        </p:nvSpPr>
        <p:spPr>
          <a:xfrm>
            <a:off x="1979712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1 つの角を切り取り 1 つの角を丸める 26">
            <a:extLst>
              <a:ext uri="{FF2B5EF4-FFF2-40B4-BE49-F238E27FC236}">
                <a16:creationId xmlns:a16="http://schemas.microsoft.com/office/drawing/2014/main" id="{6921F0CA-503D-4F97-9DFD-11F381E4FBD4}"/>
              </a:ext>
            </a:extLst>
          </p:cNvPr>
          <p:cNvSpPr/>
          <p:nvPr/>
        </p:nvSpPr>
        <p:spPr>
          <a:xfrm>
            <a:off x="2267744" y="422108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FB24F4DF-B55B-4909-AE40-CFEE9E378813}"/>
              </a:ext>
            </a:extLst>
          </p:cNvPr>
          <p:cNvCxnSpPr>
            <a:cxnSpLocks/>
            <a:stCxn id="27" idx="1"/>
          </p:cNvCxnSpPr>
          <p:nvPr/>
        </p:nvCxnSpPr>
        <p:spPr>
          <a:xfrm>
            <a:off x="2843808" y="455942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25F34DD8-3087-42C4-96E2-807E66942093}"/>
              </a:ext>
            </a:extLst>
          </p:cNvPr>
          <p:cNvSpPr/>
          <p:nvPr/>
        </p:nvSpPr>
        <p:spPr>
          <a:xfrm>
            <a:off x="1259632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8383F609-7500-4B39-AA44-798BA9CA72D1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1547664" y="50851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15F5BEB5-C63F-418B-90B7-CE6F68315D82}"/>
              </a:ext>
            </a:extLst>
          </p:cNvPr>
          <p:cNvCxnSpPr>
            <a:cxnSpLocks/>
          </p:cNvCxnSpPr>
          <p:nvPr/>
        </p:nvCxnSpPr>
        <p:spPr>
          <a:xfrm>
            <a:off x="2267744" y="508518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491886C1-E221-4756-9FB2-71C0B13D6A7F}"/>
              </a:ext>
            </a:extLst>
          </p:cNvPr>
          <p:cNvSpPr/>
          <p:nvPr/>
        </p:nvSpPr>
        <p:spPr>
          <a:xfrm>
            <a:off x="1115616" y="4005064"/>
            <a:ext cx="2736304" cy="180020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4">
            <a:extLst>
              <a:ext uri="{FF2B5EF4-FFF2-40B4-BE49-F238E27FC236}">
                <a16:creationId xmlns:a16="http://schemas.microsoft.com/office/drawing/2014/main" id="{76832E73-2CB8-4537-864B-F2B8A9493AE5}"/>
              </a:ext>
            </a:extLst>
          </p:cNvPr>
          <p:cNvSpPr/>
          <p:nvPr/>
        </p:nvSpPr>
        <p:spPr>
          <a:xfrm>
            <a:off x="2699792" y="494116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BF4141E-D539-48BC-B7B9-7AB594F6025D}"/>
              </a:ext>
            </a:extLst>
          </p:cNvPr>
          <p:cNvSpPr txBox="1"/>
          <p:nvPr/>
        </p:nvSpPr>
        <p:spPr>
          <a:xfrm>
            <a:off x="1331640" y="357301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6023602-A225-4821-9194-481A4E9203E3}"/>
              </a:ext>
            </a:extLst>
          </p:cNvPr>
          <p:cNvSpPr txBox="1"/>
          <p:nvPr/>
        </p:nvSpPr>
        <p:spPr>
          <a:xfrm>
            <a:off x="827584" y="5301208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c1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8577160-28EE-4C00-87C8-67144407F187}"/>
              </a:ext>
            </a:extLst>
          </p:cNvPr>
          <p:cNvSpPr txBox="1"/>
          <p:nvPr/>
        </p:nvSpPr>
        <p:spPr>
          <a:xfrm>
            <a:off x="1619672" y="5301208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c2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7CEE45B-C262-4D91-AAEC-73F85632BC36}"/>
              </a:ext>
            </a:extLst>
          </p:cNvPr>
          <p:cNvSpPr txBox="1"/>
          <p:nvPr/>
        </p:nvSpPr>
        <p:spPr>
          <a:xfrm>
            <a:off x="2339752" y="5301208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c3</a:t>
            </a: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0929266B-4369-43E5-9E0B-B2421FEDFB66}"/>
              </a:ext>
            </a:extLst>
          </p:cNvPr>
          <p:cNvSpPr/>
          <p:nvPr/>
        </p:nvSpPr>
        <p:spPr>
          <a:xfrm>
            <a:off x="5148064" y="4005064"/>
            <a:ext cx="2736304" cy="180020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9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6A194B2A-0F21-4383-B757-E44D81FBD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37112"/>
            <a:ext cx="576064" cy="8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右矢印 43">
            <a:extLst>
              <a:ext uri="{FF2B5EF4-FFF2-40B4-BE49-F238E27FC236}">
                <a16:creationId xmlns:a16="http://schemas.microsoft.com/office/drawing/2014/main" id="{E6EDFEFF-C2C4-4970-A6E1-BC06B0145E2B}"/>
              </a:ext>
            </a:extLst>
          </p:cNvPr>
          <p:cNvSpPr/>
          <p:nvPr/>
        </p:nvSpPr>
        <p:spPr>
          <a:xfrm>
            <a:off x="4283968" y="4581128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75EA51C-A447-48CB-A533-4271461FA92B}"/>
              </a:ext>
            </a:extLst>
          </p:cNvPr>
          <p:cNvSpPr txBox="1"/>
          <p:nvPr/>
        </p:nvSpPr>
        <p:spPr>
          <a:xfrm>
            <a:off x="3923928" y="3286725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rebase</a:t>
            </a:r>
            <a:r>
              <a:rPr lang="ja-JP" altLang="en-US"/>
              <a:t>による</a:t>
            </a:r>
            <a:endParaRPr lang="en-US" altLang="ja-JP"/>
          </a:p>
          <a:p>
            <a:r>
              <a:rPr lang="ja-JP" altLang="en-US"/>
              <a:t>歴史改変</a:t>
            </a:r>
            <a:endParaRPr lang="en-US"/>
          </a:p>
        </p:txBody>
      </p:sp>
      <p:sp>
        <p:nvSpPr>
          <p:cNvPr id="42" name="右矢印 43">
            <a:extLst>
              <a:ext uri="{FF2B5EF4-FFF2-40B4-BE49-F238E27FC236}">
                <a16:creationId xmlns:a16="http://schemas.microsoft.com/office/drawing/2014/main" id="{65980C1E-EBC9-451F-A6ED-37017E1707D5}"/>
              </a:ext>
            </a:extLst>
          </p:cNvPr>
          <p:cNvSpPr/>
          <p:nvPr/>
        </p:nvSpPr>
        <p:spPr>
          <a:xfrm rot="16200000">
            <a:off x="5940152" y="3212976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89C15F2-A5F4-4F10-B901-657EA332DF25}"/>
              </a:ext>
            </a:extLst>
          </p:cNvPr>
          <p:cNvSpPr txBox="1"/>
          <p:nvPr/>
        </p:nvSpPr>
        <p:spPr>
          <a:xfrm>
            <a:off x="6948264" y="3172906"/>
            <a:ext cx="2016224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push -f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F49F968-090B-455A-83EC-67C7A5011456}"/>
              </a:ext>
            </a:extLst>
          </p:cNvPr>
          <p:cNvSpPr txBox="1"/>
          <p:nvPr/>
        </p:nvSpPr>
        <p:spPr>
          <a:xfrm>
            <a:off x="757434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強制プッシュ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B85C0CC8-59EC-4453-8DE2-4047A56ECA5B}"/>
              </a:ext>
            </a:extLst>
          </p:cNvPr>
          <p:cNvSpPr/>
          <p:nvPr/>
        </p:nvSpPr>
        <p:spPr>
          <a:xfrm>
            <a:off x="5148064" y="1412776"/>
            <a:ext cx="2736304" cy="165618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">
            <a:extLst>
              <a:ext uri="{FF2B5EF4-FFF2-40B4-BE49-F238E27FC236}">
                <a16:creationId xmlns:a16="http://schemas.microsoft.com/office/drawing/2014/main" id="{BDDCE7B5-8923-4BA7-9459-00F77B830813}"/>
              </a:ext>
            </a:extLst>
          </p:cNvPr>
          <p:cNvSpPr/>
          <p:nvPr/>
        </p:nvSpPr>
        <p:spPr>
          <a:xfrm>
            <a:off x="6156176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BD1DC0FC-D167-4009-90AD-576F96DA903B}"/>
              </a:ext>
            </a:extLst>
          </p:cNvPr>
          <p:cNvSpPr/>
          <p:nvPr/>
        </p:nvSpPr>
        <p:spPr>
          <a:xfrm>
            <a:off x="5436096" y="22048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551D2DB-140A-4899-B0DF-1274804D50E8}"/>
              </a:ext>
            </a:extLst>
          </p:cNvPr>
          <p:cNvCxnSpPr>
            <a:cxnSpLocks/>
            <a:stCxn id="47" idx="6"/>
            <a:endCxn id="46" idx="2"/>
          </p:cNvCxnSpPr>
          <p:nvPr/>
        </p:nvCxnSpPr>
        <p:spPr>
          <a:xfrm>
            <a:off x="5724128" y="23488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968FD58-888A-48C2-B4B0-F52C9F0420CD}"/>
              </a:ext>
            </a:extLst>
          </p:cNvPr>
          <p:cNvSpPr txBox="1"/>
          <p:nvPr/>
        </p:nvSpPr>
        <p:spPr>
          <a:xfrm>
            <a:off x="5004048" y="2564904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c1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369FF6D-134E-4620-AADC-F3BCF363058D}"/>
              </a:ext>
            </a:extLst>
          </p:cNvPr>
          <p:cNvSpPr txBox="1"/>
          <p:nvPr/>
        </p:nvSpPr>
        <p:spPr>
          <a:xfrm>
            <a:off x="5777086" y="2564904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c2</a:t>
            </a:r>
          </a:p>
        </p:txBody>
      </p:sp>
      <p:sp>
        <p:nvSpPr>
          <p:cNvPr id="51" name="四角形: 1 つの角を切り取り 1 つの角を丸める 50">
            <a:extLst>
              <a:ext uri="{FF2B5EF4-FFF2-40B4-BE49-F238E27FC236}">
                <a16:creationId xmlns:a16="http://schemas.microsoft.com/office/drawing/2014/main" id="{81C57F3B-185F-46AD-B67A-2FD9F8895139}"/>
              </a:ext>
            </a:extLst>
          </p:cNvPr>
          <p:cNvSpPr/>
          <p:nvPr/>
        </p:nvSpPr>
        <p:spPr>
          <a:xfrm>
            <a:off x="6444208" y="14847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A2736498-664E-4017-BE43-17F3C484C65E}"/>
              </a:ext>
            </a:extLst>
          </p:cNvPr>
          <p:cNvCxnSpPr>
            <a:cxnSpLocks/>
          </p:cNvCxnSpPr>
          <p:nvPr/>
        </p:nvCxnSpPr>
        <p:spPr>
          <a:xfrm>
            <a:off x="7020272" y="182312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4">
            <a:extLst>
              <a:ext uri="{FF2B5EF4-FFF2-40B4-BE49-F238E27FC236}">
                <a16:creationId xmlns:a16="http://schemas.microsoft.com/office/drawing/2014/main" id="{1960B2D5-6001-4962-8C2D-3C83DD930FF7}"/>
              </a:ext>
            </a:extLst>
          </p:cNvPr>
          <p:cNvSpPr/>
          <p:nvPr/>
        </p:nvSpPr>
        <p:spPr>
          <a:xfrm>
            <a:off x="6876256" y="220486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76E67988-58CD-4493-9F3C-F0F8BA2B6B36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6444208" y="2348880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DE86AE0-0485-44F3-AF94-1CC253A8D355}"/>
              </a:ext>
            </a:extLst>
          </p:cNvPr>
          <p:cNvSpPr txBox="1"/>
          <p:nvPr/>
        </p:nvSpPr>
        <p:spPr>
          <a:xfrm>
            <a:off x="6444208" y="2564904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c4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FCD09EF-88F3-44B1-A21B-7315F2FEE4CC}"/>
              </a:ext>
            </a:extLst>
          </p:cNvPr>
          <p:cNvSpPr txBox="1"/>
          <p:nvPr/>
        </p:nvSpPr>
        <p:spPr>
          <a:xfrm>
            <a:off x="1781083" y="6093296"/>
            <a:ext cx="538320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/>
              <a:t>強制プッシュ</a:t>
            </a:r>
            <a:r>
              <a:rPr lang="en-US" altLang="ja-JP" sz="2000"/>
              <a:t>(-f)</a:t>
            </a:r>
            <a:r>
              <a:rPr lang="ja-JP" altLang="en-US" sz="2000"/>
              <a:t>により、歴史を上書きできる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71117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0C9D53F-F6C3-443E-8355-CA2E94F70F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プッシュしたブランチのリベース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19914A-A58A-4358-B562-9C98FDC72A55}"/>
              </a:ext>
            </a:extLst>
          </p:cNvPr>
          <p:cNvSpPr txBox="1"/>
          <p:nvPr/>
        </p:nvSpPr>
        <p:spPr>
          <a:xfrm>
            <a:off x="5796136" y="1124744"/>
            <a:ext cx="298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リモートリポジトリ</a:t>
            </a:r>
            <a:r>
              <a:rPr lang="en-US" altLang="ja-JP"/>
              <a:t>(origin)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87FB404-227E-4635-9AE8-1CB25AD06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420888"/>
            <a:ext cx="609600" cy="609600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AA0BE3C-D36A-4752-BA2A-C7A2877F06B8}"/>
              </a:ext>
            </a:extLst>
          </p:cNvPr>
          <p:cNvSpPr/>
          <p:nvPr/>
        </p:nvSpPr>
        <p:spPr>
          <a:xfrm>
            <a:off x="5580112" y="1556792"/>
            <a:ext cx="3312368" cy="259228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11C97B9-3E61-4784-8EA3-79A9720283EE}"/>
              </a:ext>
            </a:extLst>
          </p:cNvPr>
          <p:cNvSpPr/>
          <p:nvPr/>
        </p:nvSpPr>
        <p:spPr>
          <a:xfrm>
            <a:off x="5795814" y="27679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0B95C0E-F70D-4420-BFFE-3D46A6175ADE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6083846" y="291199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250B3C-F7DC-4B46-A31E-6F2DDC27A954}"/>
              </a:ext>
            </a:extLst>
          </p:cNvPr>
          <p:cNvSpPr txBox="1"/>
          <p:nvPr/>
        </p:nvSpPr>
        <p:spPr>
          <a:xfrm>
            <a:off x="5363766" y="3128020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c1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CA3E56-1743-4612-B15C-CF6BCFCBBD5B}"/>
              </a:ext>
            </a:extLst>
          </p:cNvPr>
          <p:cNvSpPr txBox="1"/>
          <p:nvPr/>
        </p:nvSpPr>
        <p:spPr>
          <a:xfrm>
            <a:off x="6136804" y="3128020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c2</a:t>
            </a:r>
          </a:p>
        </p:txBody>
      </p:sp>
      <p:sp>
        <p:nvSpPr>
          <p:cNvPr id="10" name="四角形: 1 つの角を切り取り 1 つの角を丸める 9">
            <a:extLst>
              <a:ext uri="{FF2B5EF4-FFF2-40B4-BE49-F238E27FC236}">
                <a16:creationId xmlns:a16="http://schemas.microsoft.com/office/drawing/2014/main" id="{4CA94C9F-9A41-46EC-A47D-0CFEB4A9035F}"/>
              </a:ext>
            </a:extLst>
          </p:cNvPr>
          <p:cNvSpPr/>
          <p:nvPr/>
        </p:nvSpPr>
        <p:spPr>
          <a:xfrm>
            <a:off x="6894984" y="164976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DF4CD88-06E2-4EBF-B7F1-74BFD629F9E4}"/>
              </a:ext>
            </a:extLst>
          </p:cNvPr>
          <p:cNvCxnSpPr>
            <a:cxnSpLocks/>
            <a:stCxn id="10" idx="1"/>
          </p:cNvCxnSpPr>
          <p:nvPr/>
        </p:nvCxnSpPr>
        <p:spPr>
          <a:xfrm>
            <a:off x="7471048" y="198809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4">
            <a:extLst>
              <a:ext uri="{FF2B5EF4-FFF2-40B4-BE49-F238E27FC236}">
                <a16:creationId xmlns:a16="http://schemas.microsoft.com/office/drawing/2014/main" id="{C0387863-C679-4260-98CE-B9B4C8EBACC6}"/>
              </a:ext>
            </a:extLst>
          </p:cNvPr>
          <p:cNvSpPr/>
          <p:nvPr/>
        </p:nvSpPr>
        <p:spPr>
          <a:xfrm>
            <a:off x="7350163" y="2365759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BE0F7B7-9AFD-4216-95A3-1469EB4BBA9E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6803926" y="2611610"/>
            <a:ext cx="588418" cy="300386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46ABB36-E4BE-48A4-BED2-614332B25672}"/>
              </a:ext>
            </a:extLst>
          </p:cNvPr>
          <p:cNvSpPr txBox="1"/>
          <p:nvPr/>
        </p:nvSpPr>
        <p:spPr>
          <a:xfrm>
            <a:off x="7307982" y="2316882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c4</a:t>
            </a:r>
          </a:p>
        </p:txBody>
      </p:sp>
      <p:sp>
        <p:nvSpPr>
          <p:cNvPr id="15" name="楕円 4">
            <a:extLst>
              <a:ext uri="{FF2B5EF4-FFF2-40B4-BE49-F238E27FC236}">
                <a16:creationId xmlns:a16="http://schemas.microsoft.com/office/drawing/2014/main" id="{1DF2168C-B312-4C00-A2E3-5DF1B62CBEB0}"/>
              </a:ext>
            </a:extLst>
          </p:cNvPr>
          <p:cNvSpPr/>
          <p:nvPr/>
        </p:nvSpPr>
        <p:spPr>
          <a:xfrm>
            <a:off x="6515894" y="27679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4">
            <a:extLst>
              <a:ext uri="{FF2B5EF4-FFF2-40B4-BE49-F238E27FC236}">
                <a16:creationId xmlns:a16="http://schemas.microsoft.com/office/drawing/2014/main" id="{BCE04FB6-3B55-44E0-A516-717CA8AB5DBC}"/>
              </a:ext>
            </a:extLst>
          </p:cNvPr>
          <p:cNvSpPr/>
          <p:nvPr/>
        </p:nvSpPr>
        <p:spPr>
          <a:xfrm>
            <a:off x="7379990" y="3200028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0261F18-3C5D-46A3-A78A-7BB34BB3AC51}"/>
              </a:ext>
            </a:extLst>
          </p:cNvPr>
          <p:cNvCxnSpPr>
            <a:cxnSpLocks/>
            <a:stCxn id="15" idx="6"/>
            <a:endCxn id="16" idx="1"/>
          </p:cNvCxnSpPr>
          <p:nvPr/>
        </p:nvCxnSpPr>
        <p:spPr>
          <a:xfrm>
            <a:off x="6803926" y="2911996"/>
            <a:ext cx="618245" cy="330213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A991378-37E1-4AB4-801A-C9DCB7086ACD}"/>
              </a:ext>
            </a:extLst>
          </p:cNvPr>
          <p:cNvSpPr txBox="1"/>
          <p:nvPr/>
        </p:nvSpPr>
        <p:spPr>
          <a:xfrm>
            <a:off x="6947942" y="3488060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c3</a:t>
            </a:r>
          </a:p>
        </p:txBody>
      </p:sp>
      <p:sp>
        <p:nvSpPr>
          <p:cNvPr id="19" name="楕円 4">
            <a:extLst>
              <a:ext uri="{FF2B5EF4-FFF2-40B4-BE49-F238E27FC236}">
                <a16:creationId xmlns:a16="http://schemas.microsoft.com/office/drawing/2014/main" id="{0871AD2F-BEF4-4765-9BC8-2DA2016AEB00}"/>
              </a:ext>
            </a:extLst>
          </p:cNvPr>
          <p:cNvSpPr/>
          <p:nvPr/>
        </p:nvSpPr>
        <p:spPr>
          <a:xfrm>
            <a:off x="1965176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1 つの角を切り取り 1 つの角を丸める 19">
            <a:extLst>
              <a:ext uri="{FF2B5EF4-FFF2-40B4-BE49-F238E27FC236}">
                <a16:creationId xmlns:a16="http://schemas.microsoft.com/office/drawing/2014/main" id="{E1580F5B-B88B-44BB-A1CD-3A4610B73AF0}"/>
              </a:ext>
            </a:extLst>
          </p:cNvPr>
          <p:cNvSpPr/>
          <p:nvPr/>
        </p:nvSpPr>
        <p:spPr>
          <a:xfrm>
            <a:off x="2267744" y="206084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5F88B33-7E67-4358-8DD5-9390207E8A53}"/>
              </a:ext>
            </a:extLst>
          </p:cNvPr>
          <p:cNvCxnSpPr>
            <a:cxnSpLocks/>
            <a:stCxn id="20" idx="1"/>
          </p:cNvCxnSpPr>
          <p:nvPr/>
        </p:nvCxnSpPr>
        <p:spPr>
          <a:xfrm>
            <a:off x="2843808" y="239918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50AC2E57-1471-450A-8565-8F92282F0210}"/>
              </a:ext>
            </a:extLst>
          </p:cNvPr>
          <p:cNvSpPr/>
          <p:nvPr/>
        </p:nvSpPr>
        <p:spPr>
          <a:xfrm>
            <a:off x="1245096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9A24432F-3779-4D49-9CAA-0009AACAFC96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1533128" y="292494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4">
            <a:extLst>
              <a:ext uri="{FF2B5EF4-FFF2-40B4-BE49-F238E27FC236}">
                <a16:creationId xmlns:a16="http://schemas.microsoft.com/office/drawing/2014/main" id="{9B14D8B7-5435-4B1E-B59F-15EFA4E7CE4B}"/>
              </a:ext>
            </a:extLst>
          </p:cNvPr>
          <p:cNvSpPr/>
          <p:nvPr/>
        </p:nvSpPr>
        <p:spPr>
          <a:xfrm>
            <a:off x="2685256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8F9FCCC-B2BA-43BE-8004-15AEB30AF4C5}"/>
              </a:ext>
            </a:extLst>
          </p:cNvPr>
          <p:cNvCxnSpPr>
            <a:cxnSpLocks/>
          </p:cNvCxnSpPr>
          <p:nvPr/>
        </p:nvCxnSpPr>
        <p:spPr>
          <a:xfrm>
            <a:off x="2253208" y="292494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69D9D83F-5508-4202-80B3-E5B4AE5A4530}"/>
              </a:ext>
            </a:extLst>
          </p:cNvPr>
          <p:cNvSpPr/>
          <p:nvPr/>
        </p:nvSpPr>
        <p:spPr>
          <a:xfrm>
            <a:off x="1115616" y="1556792"/>
            <a:ext cx="3240360" cy="26642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1 つの角を切り取り 1 つの角を丸める 26">
            <a:extLst>
              <a:ext uri="{FF2B5EF4-FFF2-40B4-BE49-F238E27FC236}">
                <a16:creationId xmlns:a16="http://schemas.microsoft.com/office/drawing/2014/main" id="{D762B426-CA60-4CB0-AC0F-31A313CD5D98}"/>
              </a:ext>
            </a:extLst>
          </p:cNvPr>
          <p:cNvSpPr/>
          <p:nvPr/>
        </p:nvSpPr>
        <p:spPr>
          <a:xfrm>
            <a:off x="2411760" y="3645024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53CA014-DE78-4E22-973E-A78DC4BBAC81}"/>
              </a:ext>
            </a:extLst>
          </p:cNvPr>
          <p:cNvSpPr txBox="1"/>
          <p:nvPr/>
        </p:nvSpPr>
        <p:spPr>
          <a:xfrm>
            <a:off x="1187624" y="105273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pic>
        <p:nvPicPr>
          <p:cNvPr id="29" name="Picture 2" descr="頭にクエスチョンマークを浮かべた人のイラスト（男性）">
            <a:extLst>
              <a:ext uri="{FF2B5EF4-FFF2-40B4-BE49-F238E27FC236}">
                <a16:creationId xmlns:a16="http://schemas.microsoft.com/office/drawing/2014/main" id="{CC803B34-7EEA-4B20-BEC1-981A2D91C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7" y="2132856"/>
            <a:ext cx="1035115" cy="127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1EF3135-5FC6-4BC5-9281-B65CA4D57873}"/>
              </a:ext>
            </a:extLst>
          </p:cNvPr>
          <p:cNvSpPr txBox="1"/>
          <p:nvPr/>
        </p:nvSpPr>
        <p:spPr>
          <a:xfrm>
            <a:off x="827584" y="3140968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c1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57AA79E-2106-41EA-AD06-ED8F2FE18074}"/>
              </a:ext>
            </a:extLst>
          </p:cNvPr>
          <p:cNvSpPr txBox="1"/>
          <p:nvPr/>
        </p:nvSpPr>
        <p:spPr>
          <a:xfrm>
            <a:off x="1619672" y="3140968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c2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60E77E0-E8A3-4A85-8BAE-DE0B544FCCCE}"/>
              </a:ext>
            </a:extLst>
          </p:cNvPr>
          <p:cNvSpPr txBox="1"/>
          <p:nvPr/>
        </p:nvSpPr>
        <p:spPr>
          <a:xfrm>
            <a:off x="2267744" y="3140968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onsolas" panose="020B0609020204030204" pitchFamily="49" charset="0"/>
              </a:rPr>
              <a:t>c3</a:t>
            </a:r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684CEE9D-16CE-40FD-97AF-FD8F1C6A950E}"/>
              </a:ext>
            </a:extLst>
          </p:cNvPr>
          <p:cNvCxnSpPr>
            <a:stCxn id="27" idx="3"/>
            <a:endCxn id="24" idx="6"/>
          </p:cNvCxnSpPr>
          <p:nvPr/>
        </p:nvCxnSpPr>
        <p:spPr>
          <a:xfrm rot="16200000" flipV="1">
            <a:off x="2746530" y="3151702"/>
            <a:ext cx="720080" cy="26656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C268C734-3987-46E4-946E-74DBFD732743}"/>
              </a:ext>
            </a:extLst>
          </p:cNvPr>
          <p:cNvCxnSpPr>
            <a:cxnSpLocks/>
            <a:stCxn id="27" idx="0"/>
            <a:endCxn id="16" idx="6"/>
          </p:cNvCxnSpPr>
          <p:nvPr/>
        </p:nvCxnSpPr>
        <p:spPr>
          <a:xfrm flipV="1">
            <a:off x="4067944" y="3344044"/>
            <a:ext cx="3600078" cy="481000"/>
          </a:xfrm>
          <a:prstGeom prst="bentConnector3">
            <a:avLst>
              <a:gd name="adj1" fmla="val 106350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4CE2F89D-1AB8-41D3-801F-3EA4D23DB5DF}"/>
              </a:ext>
            </a:extLst>
          </p:cNvPr>
          <p:cNvCxnSpPr>
            <a:stCxn id="20" idx="0"/>
          </p:cNvCxnSpPr>
          <p:nvPr/>
        </p:nvCxnSpPr>
        <p:spPr>
          <a:xfrm>
            <a:off x="3419872" y="2230016"/>
            <a:ext cx="216024" cy="1415008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658E2B2-4A4E-406D-BCC4-25787E737AF9}"/>
              </a:ext>
            </a:extLst>
          </p:cNvPr>
          <p:cNvSpPr txBox="1"/>
          <p:nvPr/>
        </p:nvSpPr>
        <p:spPr>
          <a:xfrm>
            <a:off x="3347864" y="2636912"/>
            <a:ext cx="1300356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上流</a:t>
            </a:r>
            <a:endParaRPr lang="en-US" altLang="ja-JP"/>
          </a:p>
          <a:p>
            <a:pPr algn="ctr"/>
            <a:r>
              <a:rPr lang="en-US"/>
              <a:t>(upstream)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EB9ABF6-3148-480C-AFB1-F085A00D5085}"/>
              </a:ext>
            </a:extLst>
          </p:cNvPr>
          <p:cNvSpPr txBox="1"/>
          <p:nvPr/>
        </p:nvSpPr>
        <p:spPr>
          <a:xfrm>
            <a:off x="5220072" y="3717032"/>
            <a:ext cx="1941557" cy="64633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リモート追跡</a:t>
            </a:r>
            <a:endParaRPr lang="en-US" altLang="ja-JP"/>
          </a:p>
          <a:p>
            <a:pPr algn="ctr"/>
            <a:r>
              <a:rPr lang="en-US"/>
              <a:t>(remote-tracking)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54030F6-AD1A-4CB5-8B21-BD14A37314FB}"/>
              </a:ext>
            </a:extLst>
          </p:cNvPr>
          <p:cNvSpPr txBox="1"/>
          <p:nvPr/>
        </p:nvSpPr>
        <p:spPr>
          <a:xfrm>
            <a:off x="397847" y="4581128"/>
            <a:ext cx="84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改変された歴史が強制プッシュされると、他の人のリポジトリと歴史が矛盾する</a:t>
            </a:r>
            <a:endParaRPr lang="en-US" altLang="ja-JP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9ED55C7-B123-434C-AAB8-CAE876DDEC4E}"/>
              </a:ext>
            </a:extLst>
          </p:cNvPr>
          <p:cNvSpPr txBox="1"/>
          <p:nvPr/>
        </p:nvSpPr>
        <p:spPr>
          <a:xfrm>
            <a:off x="683568" y="5517232"/>
            <a:ext cx="75713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/>
              <a:t>リモートにプッシュ済みのブランチをリベースしない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80404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69F0D2F-7FFD-496E-8D58-2AB2C7F628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まとめ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06AD1AD-C3DE-46D1-99B5-B5348D00A9DF}"/>
              </a:ext>
            </a:extLst>
          </p:cNvPr>
          <p:cNvSpPr txBox="1"/>
          <p:nvPr/>
        </p:nvSpPr>
        <p:spPr>
          <a:xfrm>
            <a:off x="251520" y="1268760"/>
            <a:ext cx="3874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Git</a:t>
            </a:r>
            <a:r>
              <a:rPr lang="ja-JP" altLang="en-US" sz="2800"/>
              <a:t>における作業の流れ</a:t>
            </a:r>
            <a:endParaRPr lang="en-US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453578-E597-4F72-9DC2-8F7232B5353D}"/>
              </a:ext>
            </a:extLst>
          </p:cNvPr>
          <p:cNvSpPr txBox="1"/>
          <p:nvPr/>
        </p:nvSpPr>
        <p:spPr>
          <a:xfrm>
            <a:off x="611560" y="1916832"/>
            <a:ext cx="806823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/>
              <a:t>git fetch </a:t>
            </a:r>
            <a:r>
              <a:rPr lang="ja-JP" altLang="en-US" sz="2000"/>
              <a:t>によりリモートの更新をダウンロード</a:t>
            </a:r>
            <a:endParaRPr lang="en-US" altLang="ja-JP" sz="2000"/>
          </a:p>
          <a:p>
            <a:pPr marL="342900" indent="-342900">
              <a:buAutoNum type="arabicPeriod"/>
            </a:pPr>
            <a:r>
              <a:rPr lang="en-US" sz="2000"/>
              <a:t>git merge</a:t>
            </a:r>
            <a:r>
              <a:rPr lang="ja-JP" altLang="en-US" sz="2000"/>
              <a:t>によりリモートの更新を取り込む</a:t>
            </a:r>
            <a:endParaRPr lang="en-US" altLang="ja-JP" sz="2000"/>
          </a:p>
          <a:p>
            <a:pPr marL="342900" indent="-342900">
              <a:buAutoNum type="arabicPeriod"/>
            </a:pPr>
            <a:r>
              <a:rPr lang="en-US" sz="2000"/>
              <a:t>git switch -c newbranch</a:t>
            </a:r>
            <a:r>
              <a:rPr lang="ja-JP" altLang="en-US" sz="2000"/>
              <a:t>により新しいブランチを作成して作業開始</a:t>
            </a:r>
            <a:endParaRPr lang="en-US" altLang="ja-JP" sz="2000"/>
          </a:p>
          <a:p>
            <a:pPr marL="342900" indent="-342900">
              <a:buAutoNum type="arabicPeriod"/>
            </a:pPr>
            <a:r>
              <a:rPr lang="ja-JP" altLang="en-US" sz="2000"/>
              <a:t>作業が終了したら</a:t>
            </a:r>
            <a:r>
              <a:rPr lang="en-US" altLang="ja-JP" sz="2000"/>
              <a:t>main</a:t>
            </a:r>
            <a:r>
              <a:rPr lang="ja-JP" altLang="en-US" sz="2000"/>
              <a:t>にマージ</a:t>
            </a:r>
            <a:endParaRPr lang="en-US" altLang="ja-JP" sz="2000"/>
          </a:p>
          <a:p>
            <a:pPr marL="342900" indent="-342900">
              <a:buAutoNum type="arabicPeriod"/>
            </a:pPr>
            <a:r>
              <a:rPr lang="en-US" sz="2000"/>
              <a:t>git push</a:t>
            </a:r>
            <a:r>
              <a:rPr lang="ja-JP" altLang="en-US" sz="2000"/>
              <a:t>により、ローカルの更新をアップロード</a:t>
            </a:r>
            <a:endParaRPr lang="en-US" sz="20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39AB14-B324-4121-AB31-D36AAAFF6EAB}"/>
              </a:ext>
            </a:extLst>
          </p:cNvPr>
          <p:cNvSpPr txBox="1"/>
          <p:nvPr/>
        </p:nvSpPr>
        <p:spPr>
          <a:xfrm>
            <a:off x="251520" y="3789040"/>
            <a:ext cx="4233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Git</a:t>
            </a:r>
            <a:r>
              <a:rPr lang="ja-JP" altLang="en-US" sz="2800"/>
              <a:t>のリモートとローカル</a:t>
            </a:r>
            <a:endParaRPr 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1406AF3-CC41-4B64-84B6-128D3F64CA86}"/>
              </a:ext>
            </a:extLst>
          </p:cNvPr>
          <p:cNvSpPr txBox="1"/>
          <p:nvPr/>
        </p:nvSpPr>
        <p:spPr>
          <a:xfrm>
            <a:off x="611560" y="4365104"/>
            <a:ext cx="77768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/>
              <a:t>どのコマンドでどのブランチが動くかは慣れるまで把握しづらい</a:t>
            </a:r>
            <a:endParaRPr lang="en-US" altLang="ja-JP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/>
              <a:t>「上流ブランチ」と「リモート追跡ブランチ」の挙動に注目して理解すると良い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0196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D5461A8-10AB-4D82-80A6-497E095A68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リモートリポジトリとは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4BFFFC1-2E8D-4479-B7F9-2D048454B741}"/>
              </a:ext>
            </a:extLst>
          </p:cNvPr>
          <p:cNvSpPr txBox="1"/>
          <p:nvPr/>
        </p:nvSpPr>
        <p:spPr>
          <a:xfrm>
            <a:off x="179512" y="1484784"/>
            <a:ext cx="8784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Git</a:t>
            </a:r>
            <a:r>
              <a:rPr lang="ja-JP" altLang="en-US" sz="2400"/>
              <a:t>はローカルに全ての情報を持ち、履歴を管理できる</a:t>
            </a:r>
            <a:endParaRPr lang="en-US" altLang="ja-JP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/>
              <a:t>しかし、多人数開発の時には、「開発に関わるみんな」が参照可能な場所にリポジトリが欲しい</a:t>
            </a:r>
            <a:endParaRPr lang="en-US" altLang="ja-JP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/>
              <a:t>個人開発でも、「どこからでもアクセスできる場所」にリポジトリがあると便利</a:t>
            </a:r>
            <a:endParaRPr lang="en-US" sz="2400"/>
          </a:p>
        </p:txBody>
      </p:sp>
      <p:sp>
        <p:nvSpPr>
          <p:cNvPr id="4" name="矢印: 下 3">
            <a:extLst>
              <a:ext uri="{FF2B5EF4-FFF2-40B4-BE49-F238E27FC236}">
                <a16:creationId xmlns:a16="http://schemas.microsoft.com/office/drawing/2014/main" id="{9C731D71-CBB3-4CE0-8EA7-92FB494F7BFA}"/>
              </a:ext>
            </a:extLst>
          </p:cNvPr>
          <p:cNvSpPr/>
          <p:nvPr/>
        </p:nvSpPr>
        <p:spPr>
          <a:xfrm>
            <a:off x="3995936" y="3501008"/>
            <a:ext cx="648072" cy="61836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165DF9-EF63-4ADD-9F64-0FA720F255AF}"/>
              </a:ext>
            </a:extLst>
          </p:cNvPr>
          <p:cNvSpPr txBox="1"/>
          <p:nvPr/>
        </p:nvSpPr>
        <p:spPr>
          <a:xfrm>
            <a:off x="2483768" y="4365104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リモートリポジトリ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02973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B9A3176-13E0-4CA4-B700-08D9509939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リモートリポジトリとは</a:t>
            </a:r>
            <a:endParaRPr 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836B4DCB-7B12-4B7F-90D0-0CD2F83280E4}"/>
              </a:ext>
            </a:extLst>
          </p:cNvPr>
          <p:cNvSpPr/>
          <p:nvPr/>
        </p:nvSpPr>
        <p:spPr>
          <a:xfrm>
            <a:off x="4211960" y="1628800"/>
            <a:ext cx="720080" cy="50405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1BA8C0D-AFDB-42EA-B7CB-2755AA05119D}"/>
              </a:ext>
            </a:extLst>
          </p:cNvPr>
          <p:cNvSpPr/>
          <p:nvPr/>
        </p:nvSpPr>
        <p:spPr>
          <a:xfrm>
            <a:off x="3059832" y="1484784"/>
            <a:ext cx="3024336" cy="158417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95E328C-9BA2-46B4-ACE8-8A6FF91C1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836712"/>
            <a:ext cx="609600" cy="6096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04E13B-F257-471E-9226-4B3FBAB44296}"/>
              </a:ext>
            </a:extLst>
          </p:cNvPr>
          <p:cNvSpPr txBox="1"/>
          <p:nvPr/>
        </p:nvSpPr>
        <p:spPr>
          <a:xfrm>
            <a:off x="3419872" y="980728"/>
            <a:ext cx="2262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pic>
        <p:nvPicPr>
          <p:cNvPr id="7" name="Picture 2" descr="ファイルアイコン（ブランク）">
            <a:extLst>
              <a:ext uri="{FF2B5EF4-FFF2-40B4-BE49-F238E27FC236}">
                <a16:creationId xmlns:a16="http://schemas.microsoft.com/office/drawing/2014/main" id="{5513AF61-BA98-48B2-8365-3F7C2E39E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352310"/>
            <a:ext cx="576064" cy="66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フォルダのイラスト">
            <a:extLst>
              <a:ext uri="{FF2B5EF4-FFF2-40B4-BE49-F238E27FC236}">
                <a16:creationId xmlns:a16="http://schemas.microsoft.com/office/drawing/2014/main" id="{D7426754-9C15-4361-B00B-9DDC4AB75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293096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10446620-161F-42E6-8BB2-253461E68927}"/>
              </a:ext>
            </a:extLst>
          </p:cNvPr>
          <p:cNvSpPr/>
          <p:nvPr/>
        </p:nvSpPr>
        <p:spPr>
          <a:xfrm>
            <a:off x="1403648" y="5424318"/>
            <a:ext cx="720080" cy="50405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4" descr="フォルダのイラスト">
            <a:extLst>
              <a:ext uri="{FF2B5EF4-FFF2-40B4-BE49-F238E27FC236}">
                <a16:creationId xmlns:a16="http://schemas.microsoft.com/office/drawing/2014/main" id="{1EFE4ED1-EE11-4108-AA54-8E1F9311E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352310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07F98E0F-55E6-46BB-9C18-6F31EC3F3293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16200000" flipH="1">
            <a:off x="2033820" y="4722342"/>
            <a:ext cx="395840" cy="86409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994449D8-3F26-4149-B218-E2B7918E0D06}"/>
              </a:ext>
            </a:extLst>
          </p:cNvPr>
          <p:cNvCxnSpPr>
            <a:stCxn id="8" idx="2"/>
            <a:endCxn id="7" idx="0"/>
          </p:cNvCxnSpPr>
          <p:nvPr/>
        </p:nvCxnSpPr>
        <p:spPr>
          <a:xfrm rot="16200000" flipH="1">
            <a:off x="2447866" y="4308296"/>
            <a:ext cx="395840" cy="169218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BDDEE5C-B126-4ADB-A183-EAA07153D9BC}"/>
              </a:ext>
            </a:extLst>
          </p:cNvPr>
          <p:cNvCxnSpPr>
            <a:cxnSpLocks/>
          </p:cNvCxnSpPr>
          <p:nvPr/>
        </p:nvCxnSpPr>
        <p:spPr>
          <a:xfrm>
            <a:off x="1796951" y="5129412"/>
            <a:ext cx="0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38ADEAC-521E-432A-ACC8-21DD0F450E4E}"/>
              </a:ext>
            </a:extLst>
          </p:cNvPr>
          <p:cNvSpPr/>
          <p:nvPr/>
        </p:nvSpPr>
        <p:spPr>
          <a:xfrm>
            <a:off x="1115616" y="4149080"/>
            <a:ext cx="3168352" cy="252028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86BDD11E-D86D-43C7-B1B6-54E806C6BC16}"/>
              </a:ext>
            </a:extLst>
          </p:cNvPr>
          <p:cNvSpPr/>
          <p:nvPr/>
        </p:nvSpPr>
        <p:spPr>
          <a:xfrm>
            <a:off x="2267744" y="5229200"/>
            <a:ext cx="1584176" cy="86409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C879A4D-788A-4300-9301-00ABC68F0D8E}"/>
              </a:ext>
            </a:extLst>
          </p:cNvPr>
          <p:cNvSpPr txBox="1"/>
          <p:nvPr/>
        </p:nvSpPr>
        <p:spPr>
          <a:xfrm>
            <a:off x="1619672" y="371703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5C42ED-861E-42E8-A8BF-0D1F71D246A1}"/>
              </a:ext>
            </a:extLst>
          </p:cNvPr>
          <p:cNvSpPr txBox="1"/>
          <p:nvPr/>
        </p:nvSpPr>
        <p:spPr>
          <a:xfrm>
            <a:off x="3131840" y="2276872"/>
            <a:ext cx="2952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ワーキングツリーを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持たないベアリポジトリ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16B0372-7EAF-4715-8E01-D71D792D28BC}"/>
              </a:ext>
            </a:extLst>
          </p:cNvPr>
          <p:cNvSpPr txBox="1"/>
          <p:nvPr/>
        </p:nvSpPr>
        <p:spPr>
          <a:xfrm>
            <a:off x="2051720" y="622802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pic>
        <p:nvPicPr>
          <p:cNvPr id="19" name="Picture 6" descr="パソコンを使う会社員のイラスト（女性・笑顔）">
            <a:extLst>
              <a:ext uri="{FF2B5EF4-FFF2-40B4-BE49-F238E27FC236}">
                <a16:creationId xmlns:a16="http://schemas.microsoft.com/office/drawing/2014/main" id="{969F5075-373A-4B39-8DBA-0461F9692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4293096"/>
            <a:ext cx="949432" cy="137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ファイルアイコン（ブランク）">
            <a:extLst>
              <a:ext uri="{FF2B5EF4-FFF2-40B4-BE49-F238E27FC236}">
                <a16:creationId xmlns:a16="http://schemas.microsoft.com/office/drawing/2014/main" id="{FBFC6F7E-C507-4C5C-B6C7-9A25BE84A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48" y="5352310"/>
            <a:ext cx="576064" cy="66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フォルダのイラスト">
            <a:extLst>
              <a:ext uri="{FF2B5EF4-FFF2-40B4-BE49-F238E27FC236}">
                <a16:creationId xmlns:a16="http://schemas.microsoft.com/office/drawing/2014/main" id="{94B0BC4F-9AA4-4122-B0AB-41643F07D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248" y="4293096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フローチャート: 磁気ディスク 21">
            <a:extLst>
              <a:ext uri="{FF2B5EF4-FFF2-40B4-BE49-F238E27FC236}">
                <a16:creationId xmlns:a16="http://schemas.microsoft.com/office/drawing/2014/main" id="{BFB782F7-D4A9-43BB-BA2C-BCFE5A9B863B}"/>
              </a:ext>
            </a:extLst>
          </p:cNvPr>
          <p:cNvSpPr/>
          <p:nvPr/>
        </p:nvSpPr>
        <p:spPr>
          <a:xfrm>
            <a:off x="5314248" y="5424318"/>
            <a:ext cx="720080" cy="50405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3" name="Picture 4" descr="フォルダのイラスト">
            <a:extLst>
              <a:ext uri="{FF2B5EF4-FFF2-40B4-BE49-F238E27FC236}">
                <a16:creationId xmlns:a16="http://schemas.microsoft.com/office/drawing/2014/main" id="{FA8E9CAA-1530-4377-A9B1-FD9D5CE94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344" y="5352310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55B1002E-5BC6-443F-84DC-BA0D2CA8BAC3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rot="16200000" flipH="1">
            <a:off x="5944420" y="4722342"/>
            <a:ext cx="395840" cy="86409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550B8D51-7FAB-4E04-9FE6-89A6C2694765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 rot="16200000" flipH="1">
            <a:off x="6358466" y="4308296"/>
            <a:ext cx="395840" cy="169218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FF09B9C-D30E-4E58-9F4F-E1572E8FB4FA}"/>
              </a:ext>
            </a:extLst>
          </p:cNvPr>
          <p:cNvCxnSpPr>
            <a:cxnSpLocks/>
          </p:cNvCxnSpPr>
          <p:nvPr/>
        </p:nvCxnSpPr>
        <p:spPr>
          <a:xfrm>
            <a:off x="5707551" y="5129412"/>
            <a:ext cx="0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12921F23-A307-4715-B911-6393718E6DEC}"/>
              </a:ext>
            </a:extLst>
          </p:cNvPr>
          <p:cNvSpPr/>
          <p:nvPr/>
        </p:nvSpPr>
        <p:spPr>
          <a:xfrm>
            <a:off x="4954208" y="4149080"/>
            <a:ext cx="3168352" cy="252028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9D9AB540-8F30-463F-AEE8-177FFC888D96}"/>
              </a:ext>
            </a:extLst>
          </p:cNvPr>
          <p:cNvSpPr/>
          <p:nvPr/>
        </p:nvSpPr>
        <p:spPr>
          <a:xfrm>
            <a:off x="6178344" y="5229200"/>
            <a:ext cx="1584176" cy="86409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2C32660-31BA-437A-A68E-601D1009E5C7}"/>
              </a:ext>
            </a:extLst>
          </p:cNvPr>
          <p:cNvSpPr txBox="1"/>
          <p:nvPr/>
        </p:nvSpPr>
        <p:spPr>
          <a:xfrm>
            <a:off x="5530272" y="371703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1822D28-13F5-448B-9DB8-9A7954E12ED1}"/>
              </a:ext>
            </a:extLst>
          </p:cNvPr>
          <p:cNvSpPr txBox="1"/>
          <p:nvPr/>
        </p:nvSpPr>
        <p:spPr>
          <a:xfrm>
            <a:off x="5962320" y="622802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pic>
        <p:nvPicPr>
          <p:cNvPr id="31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945CC8BB-00EB-44C4-9BF2-243FFF312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568" y="4221088"/>
            <a:ext cx="949432" cy="137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矢印: 左右 31">
            <a:extLst>
              <a:ext uri="{FF2B5EF4-FFF2-40B4-BE49-F238E27FC236}">
                <a16:creationId xmlns:a16="http://schemas.microsoft.com/office/drawing/2014/main" id="{AE92FC4B-1B81-4E31-806C-AF4DB57F4601}"/>
              </a:ext>
            </a:extLst>
          </p:cNvPr>
          <p:cNvSpPr/>
          <p:nvPr/>
        </p:nvSpPr>
        <p:spPr>
          <a:xfrm rot="18000000">
            <a:off x="2076136" y="2869299"/>
            <a:ext cx="959276" cy="443933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左右 32">
            <a:extLst>
              <a:ext uri="{FF2B5EF4-FFF2-40B4-BE49-F238E27FC236}">
                <a16:creationId xmlns:a16="http://schemas.microsoft.com/office/drawing/2014/main" id="{7B86AEE3-1988-46AF-9D2C-4F944686399E}"/>
              </a:ext>
            </a:extLst>
          </p:cNvPr>
          <p:cNvSpPr/>
          <p:nvPr/>
        </p:nvSpPr>
        <p:spPr>
          <a:xfrm rot="3600000">
            <a:off x="6396618" y="2797292"/>
            <a:ext cx="959276" cy="443933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015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685C695-D9C2-4E01-A2E9-70E776DEBF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リモートリポジトリとは</a:t>
            </a:r>
            <a:endParaRPr 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AC6E9BF2-6424-462B-BB48-D8CCDBAD1EE6}"/>
              </a:ext>
            </a:extLst>
          </p:cNvPr>
          <p:cNvSpPr/>
          <p:nvPr/>
        </p:nvSpPr>
        <p:spPr>
          <a:xfrm>
            <a:off x="6012160" y="2348880"/>
            <a:ext cx="504056" cy="3600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1BC1401-5B99-493A-A62A-2FA166CDFAA4}"/>
              </a:ext>
            </a:extLst>
          </p:cNvPr>
          <p:cNvSpPr/>
          <p:nvPr/>
        </p:nvSpPr>
        <p:spPr>
          <a:xfrm>
            <a:off x="5796136" y="2204864"/>
            <a:ext cx="936104" cy="57606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7E99668-917C-41B3-8C4F-D15432902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24744"/>
            <a:ext cx="609600" cy="6096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CD37281-1CA9-420C-B6D2-7FA3C77F0900}"/>
              </a:ext>
            </a:extLst>
          </p:cNvPr>
          <p:cNvSpPr txBox="1"/>
          <p:nvPr/>
        </p:nvSpPr>
        <p:spPr>
          <a:xfrm>
            <a:off x="251520" y="134076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リモートリポジトリ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934DD2A-B0DF-4986-8D30-3AC2258B0055}"/>
              </a:ext>
            </a:extLst>
          </p:cNvPr>
          <p:cNvSpPr txBox="1"/>
          <p:nvPr/>
        </p:nvSpPr>
        <p:spPr>
          <a:xfrm>
            <a:off x="683568" y="2060848"/>
            <a:ext cx="45320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/>
              <a:t>どこからでもアクセスしたい</a:t>
            </a:r>
            <a:endParaRPr lang="en-US" altLang="ja-JP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/>
              <a:t>認証をきっちりしたい</a:t>
            </a:r>
            <a:endParaRPr lang="en-US" altLang="ja-JP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>
                <a:solidFill>
                  <a:srgbClr val="FF0000"/>
                </a:solidFill>
              </a:rPr>
              <a:t>自分で作りたくない</a:t>
            </a:r>
            <a:endParaRPr lang="en-US" altLang="ja-JP" sz="2400">
              <a:solidFill>
                <a:srgbClr val="FF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7B8F02F-1C4C-4674-B522-466AF17841DD}"/>
              </a:ext>
            </a:extLst>
          </p:cNvPr>
          <p:cNvSpPr txBox="1"/>
          <p:nvPr/>
        </p:nvSpPr>
        <p:spPr>
          <a:xfrm>
            <a:off x="1691680" y="3501008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ホスティングサービス</a:t>
            </a:r>
            <a:endParaRPr lang="en-US" sz="2400"/>
          </a:p>
        </p:txBody>
      </p:sp>
      <p:sp>
        <p:nvSpPr>
          <p:cNvPr id="10" name="フローチャート: 磁気ディスク 9">
            <a:extLst>
              <a:ext uri="{FF2B5EF4-FFF2-40B4-BE49-F238E27FC236}">
                <a16:creationId xmlns:a16="http://schemas.microsoft.com/office/drawing/2014/main" id="{F5055A26-9881-4488-92F6-ACB9FF0F3D7D}"/>
              </a:ext>
            </a:extLst>
          </p:cNvPr>
          <p:cNvSpPr/>
          <p:nvPr/>
        </p:nvSpPr>
        <p:spPr>
          <a:xfrm>
            <a:off x="7092280" y="2348880"/>
            <a:ext cx="504056" cy="3600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3BFD1F7-F666-42E0-8B53-E7DF23DD8C6E}"/>
              </a:ext>
            </a:extLst>
          </p:cNvPr>
          <p:cNvSpPr/>
          <p:nvPr/>
        </p:nvSpPr>
        <p:spPr>
          <a:xfrm>
            <a:off x="6876256" y="2204864"/>
            <a:ext cx="936104" cy="57606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BDF054EE-DEB4-451B-99BE-B853F138F461}"/>
              </a:ext>
            </a:extLst>
          </p:cNvPr>
          <p:cNvSpPr/>
          <p:nvPr/>
        </p:nvSpPr>
        <p:spPr>
          <a:xfrm>
            <a:off x="8172400" y="2348880"/>
            <a:ext cx="504056" cy="3600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D5ACCC7-79D0-4D0F-81A1-1C69CF359216}"/>
              </a:ext>
            </a:extLst>
          </p:cNvPr>
          <p:cNvSpPr/>
          <p:nvPr/>
        </p:nvSpPr>
        <p:spPr>
          <a:xfrm>
            <a:off x="7956376" y="2204864"/>
            <a:ext cx="936104" cy="576064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Picture 6" descr="パソコンを使う会社員のイラスト（女性・笑顔）">
            <a:extLst>
              <a:ext uri="{FF2B5EF4-FFF2-40B4-BE49-F238E27FC236}">
                <a16:creationId xmlns:a16="http://schemas.microsoft.com/office/drawing/2014/main" id="{51B6F7D5-7648-4C1F-91F0-CC061E6C2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861048"/>
            <a:ext cx="800684" cy="116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AFC5079E-8194-4996-9FF9-D0E03D9E7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3861048"/>
            <a:ext cx="800684" cy="116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6B05B9F-5970-4F98-91A0-57C91F37EB0D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7092280" y="2780928"/>
            <a:ext cx="252028" cy="10801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9FC0EBF-BCE6-47E8-AD49-96BE00F52D75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6264188" y="2780928"/>
            <a:ext cx="324036" cy="10801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85FBDD4-4BCC-4B88-8BF3-5BCD1BF33D5F}"/>
              </a:ext>
            </a:extLst>
          </p:cNvPr>
          <p:cNvCxnSpPr>
            <a:stCxn id="15" idx="0"/>
            <a:endCxn id="13" idx="2"/>
          </p:cNvCxnSpPr>
          <p:nvPr/>
        </p:nvCxnSpPr>
        <p:spPr>
          <a:xfrm flipV="1">
            <a:off x="8212702" y="2780928"/>
            <a:ext cx="211726" cy="10801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D32521E6-AC2D-448F-907B-B875674A5F93}"/>
              </a:ext>
            </a:extLst>
          </p:cNvPr>
          <p:cNvSpPr/>
          <p:nvPr/>
        </p:nvSpPr>
        <p:spPr>
          <a:xfrm>
            <a:off x="5652120" y="1916832"/>
            <a:ext cx="3384376" cy="1080120"/>
          </a:xfrm>
          <a:prstGeom prst="round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CB00DA65-7276-469B-A8E3-11A39C6EDA9B}"/>
              </a:ext>
            </a:extLst>
          </p:cNvPr>
          <p:cNvSpPr/>
          <p:nvPr/>
        </p:nvSpPr>
        <p:spPr>
          <a:xfrm>
            <a:off x="1187624" y="3520432"/>
            <a:ext cx="432048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87217F7-9EA5-4A77-B30B-FEAF28EE1685}"/>
              </a:ext>
            </a:extLst>
          </p:cNvPr>
          <p:cNvSpPr txBox="1"/>
          <p:nvPr/>
        </p:nvSpPr>
        <p:spPr>
          <a:xfrm>
            <a:off x="323528" y="4293096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ホスティングサービス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4989976-ECAB-4A0F-9BA6-6CA17D38C80A}"/>
              </a:ext>
            </a:extLst>
          </p:cNvPr>
          <p:cNvSpPr txBox="1"/>
          <p:nvPr/>
        </p:nvSpPr>
        <p:spPr>
          <a:xfrm>
            <a:off x="827584" y="5085184"/>
            <a:ext cx="70759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企業がサーバを貸し出すサービス</a:t>
            </a:r>
            <a:endParaRPr lang="en-US" altLang="ja-JP" sz="2400"/>
          </a:p>
          <a:p>
            <a:r>
              <a:rPr lang="ja-JP" altLang="en-US" sz="2400"/>
              <a:t>メールやウェブサーバ、データなど</a:t>
            </a:r>
            <a:endParaRPr lang="en-US" altLang="ja-JP" sz="2400"/>
          </a:p>
          <a:p>
            <a:r>
              <a:rPr lang="en-US" sz="2400">
                <a:solidFill>
                  <a:srgbClr val="FF0000"/>
                </a:solidFill>
              </a:rPr>
              <a:t>Git</a:t>
            </a:r>
            <a:r>
              <a:rPr lang="ja-JP" altLang="en-US" sz="2400">
                <a:solidFill>
                  <a:srgbClr val="FF0000"/>
                </a:solidFill>
              </a:rPr>
              <a:t>のホスティングサービスを提供するのが</a:t>
            </a:r>
            <a:r>
              <a:rPr lang="en-US" altLang="ja-JP" sz="2400">
                <a:solidFill>
                  <a:srgbClr val="FF0000"/>
                </a:solidFill>
              </a:rPr>
              <a:t>GitHub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769814D-6027-415F-A206-CE4ED3C204FD}"/>
              </a:ext>
            </a:extLst>
          </p:cNvPr>
          <p:cNvSpPr txBox="1"/>
          <p:nvPr/>
        </p:nvSpPr>
        <p:spPr>
          <a:xfrm>
            <a:off x="5004048" y="6381328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※</a:t>
            </a:r>
            <a:r>
              <a:rPr lang="ja-JP" altLang="en-US"/>
              <a:t> 他に</a:t>
            </a:r>
            <a:r>
              <a:rPr lang="en-US" altLang="ja-JP"/>
              <a:t>GitLab</a:t>
            </a:r>
            <a:r>
              <a:rPr lang="ja-JP" altLang="en-US"/>
              <a:t>や</a:t>
            </a:r>
            <a:r>
              <a:rPr lang="en-US" altLang="ja-JP"/>
              <a:t>BitBucket</a:t>
            </a:r>
            <a:r>
              <a:rPr lang="ja-JP" altLang="en-US"/>
              <a:t>など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4E977BD-FD5D-4793-954F-6EAA80CF20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リモートリポジトリとは</a:t>
            </a:r>
            <a:endParaRPr 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8D994BE-0D2B-4BA3-B2EE-049AD41A8615}"/>
              </a:ext>
            </a:extLst>
          </p:cNvPr>
          <p:cNvSpPr txBox="1"/>
          <p:nvPr/>
        </p:nvSpPr>
        <p:spPr>
          <a:xfrm>
            <a:off x="107504" y="119675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中央リポジトリ</a:t>
            </a:r>
            <a:endParaRPr lang="en-US" sz="28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E3FD0B9-7736-4D19-B710-92B9A11B1F50}"/>
              </a:ext>
            </a:extLst>
          </p:cNvPr>
          <p:cNvSpPr txBox="1"/>
          <p:nvPr/>
        </p:nvSpPr>
        <p:spPr>
          <a:xfrm>
            <a:off x="611560" y="1772816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/>
              <a:t>プロジェクトメンバーで共有するリモートリポジトリ</a:t>
            </a:r>
            <a:endParaRPr lang="en-US" altLang="ja-JP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/>
              <a:t>通常、リモートリポジトリはこれ一つ</a:t>
            </a:r>
            <a:endParaRPr lang="en-US" altLang="ja-JP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Git</a:t>
            </a:r>
            <a:r>
              <a:rPr lang="ja-JP" altLang="en-US" sz="2400"/>
              <a:t>は複数のリモートリポジトリに名前をつけて管理できるが、通常は</a:t>
            </a:r>
            <a:r>
              <a:rPr lang="en-US" altLang="ja-JP" sz="2400">
                <a:solidFill>
                  <a:srgbClr val="011893"/>
                </a:solidFill>
              </a:rPr>
              <a:t>origin</a:t>
            </a:r>
            <a:r>
              <a:rPr lang="ja-JP" altLang="en-US" sz="2400"/>
              <a:t>というリモートリポジトリ一つで運用</a:t>
            </a:r>
            <a:endParaRPr lang="en-US" altLang="ja-JP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Git</a:t>
            </a:r>
            <a:r>
              <a:rPr lang="ja-JP" altLang="en-US" sz="2400"/>
              <a:t>ホスティングサービスに置くことが多い</a:t>
            </a:r>
            <a:endParaRPr 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1A517E9-AD5B-4CE5-8F51-FA36E2DE1737}"/>
              </a:ext>
            </a:extLst>
          </p:cNvPr>
          <p:cNvSpPr txBox="1"/>
          <p:nvPr/>
        </p:nvSpPr>
        <p:spPr>
          <a:xfrm>
            <a:off x="624909" y="5085184"/>
            <a:ext cx="4955203" cy="13849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/>
              <a:t>リモートリポジトリは一つ</a:t>
            </a:r>
            <a:endParaRPr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/>
              <a:t>名前は</a:t>
            </a:r>
            <a:r>
              <a:rPr lang="en-US" altLang="ja-JP" sz="2800">
                <a:solidFill>
                  <a:srgbClr val="011893"/>
                </a:solidFill>
              </a:rPr>
              <a:t>origin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/>
              <a:t>置き場所は</a:t>
            </a:r>
            <a:r>
              <a:rPr lang="en-US" altLang="ja-JP" sz="2800">
                <a:solidFill>
                  <a:srgbClr val="011893"/>
                </a:solidFill>
              </a:rPr>
              <a:t>GitHub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2769C32-F245-45D9-989C-02B4249B98BF}"/>
              </a:ext>
            </a:extLst>
          </p:cNvPr>
          <p:cNvSpPr txBox="1"/>
          <p:nvPr/>
        </p:nvSpPr>
        <p:spPr>
          <a:xfrm>
            <a:off x="179512" y="4365104"/>
            <a:ext cx="61926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/>
              <a:t>本講義では今後、以下を前提とする</a:t>
            </a:r>
            <a:endParaRPr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185543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06856FE-6C50-4D42-9A9F-0392649ED4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ベアリポジトリ</a:t>
            </a:r>
            <a:endParaRPr 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C1BC1DFB-FB93-4D1D-9E21-36A8854EDE4A}"/>
              </a:ext>
            </a:extLst>
          </p:cNvPr>
          <p:cNvSpPr/>
          <p:nvPr/>
        </p:nvSpPr>
        <p:spPr>
          <a:xfrm>
            <a:off x="6948264" y="3861048"/>
            <a:ext cx="720080" cy="50405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008E68F-1C00-4D98-ABD7-E6E070755E67}"/>
              </a:ext>
            </a:extLst>
          </p:cNvPr>
          <p:cNvSpPr/>
          <p:nvPr/>
        </p:nvSpPr>
        <p:spPr>
          <a:xfrm>
            <a:off x="6804248" y="3789040"/>
            <a:ext cx="1008112" cy="72008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E4C014C-A207-47AA-8A2E-DE2746A4D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3789040"/>
            <a:ext cx="609600" cy="6096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B5D5A6-3232-4708-BA7F-99B54C575E7F}"/>
              </a:ext>
            </a:extLst>
          </p:cNvPr>
          <p:cNvSpPr txBox="1"/>
          <p:nvPr/>
        </p:nvSpPr>
        <p:spPr>
          <a:xfrm>
            <a:off x="179512" y="1052736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/>
              <a:t>ワーキングツリーを持たないリポジトリのこと</a:t>
            </a:r>
            <a:endParaRPr lang="en-US" altLang="ja-JP" sz="2400"/>
          </a:p>
          <a:p>
            <a:r>
              <a:rPr lang="ja-JP" altLang="en-US" sz="2400"/>
              <a:t>通常のリポジトリの</a:t>
            </a:r>
            <a:r>
              <a:rPr lang="en-US" altLang="ja-JP" sz="2400"/>
              <a:t>.git</a:t>
            </a:r>
            <a:r>
              <a:rPr lang="ja-JP" altLang="en-US" sz="2400"/>
              <a:t>ディレクトリがトップレベルディレクトリになったような中身</a:t>
            </a:r>
            <a:endParaRPr lang="en-US" altLang="ja-JP" sz="2400"/>
          </a:p>
          <a:p>
            <a:r>
              <a:rPr lang="ja-JP" altLang="en-US" sz="2400">
                <a:solidFill>
                  <a:srgbClr val="FF0000"/>
                </a:solidFill>
              </a:rPr>
              <a:t>「プロジェクト名</a:t>
            </a:r>
            <a:r>
              <a:rPr lang="en-US" altLang="ja-JP" sz="2400">
                <a:solidFill>
                  <a:srgbClr val="FF0000"/>
                </a:solidFill>
              </a:rPr>
              <a:t>.git</a:t>
            </a:r>
            <a:r>
              <a:rPr lang="ja-JP" altLang="en-US" sz="2400">
                <a:solidFill>
                  <a:srgbClr val="FF0000"/>
                </a:solidFill>
              </a:rPr>
              <a:t>」という名前とする</a:t>
            </a:r>
            <a:endParaRPr lang="en-US" altLang="ja-JP" sz="2400">
              <a:solidFill>
                <a:srgbClr val="FF0000"/>
              </a:solidFill>
            </a:endParaRPr>
          </a:p>
        </p:txBody>
      </p:sp>
      <p:pic>
        <p:nvPicPr>
          <p:cNvPr id="7" name="Picture 2" descr="ファイルアイコン（ブランク）">
            <a:extLst>
              <a:ext uri="{FF2B5EF4-FFF2-40B4-BE49-F238E27FC236}">
                <a16:creationId xmlns:a16="http://schemas.microsoft.com/office/drawing/2014/main" id="{00EE30F4-B59A-45A1-ABCF-C595C6F92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920262"/>
            <a:ext cx="576064" cy="66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フォルダのイラスト">
            <a:extLst>
              <a:ext uri="{FF2B5EF4-FFF2-40B4-BE49-F238E27FC236}">
                <a16:creationId xmlns:a16="http://schemas.microsoft.com/office/drawing/2014/main" id="{657FB747-FE25-4B01-A0C7-13960C389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1048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D456B676-810F-4515-B3F1-EF98A3CB172F}"/>
              </a:ext>
            </a:extLst>
          </p:cNvPr>
          <p:cNvSpPr/>
          <p:nvPr/>
        </p:nvSpPr>
        <p:spPr>
          <a:xfrm>
            <a:off x="3491880" y="4992270"/>
            <a:ext cx="720080" cy="50405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4" descr="フォルダのイラスト">
            <a:extLst>
              <a:ext uri="{FF2B5EF4-FFF2-40B4-BE49-F238E27FC236}">
                <a16:creationId xmlns:a16="http://schemas.microsoft.com/office/drawing/2014/main" id="{1E464E96-0BB6-423B-92C9-515092A5F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920262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EC46D79A-D71F-46D6-A2A7-9C74AAB6DA3D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16200000" flipH="1">
            <a:off x="4122052" y="4290294"/>
            <a:ext cx="395840" cy="86409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8B978C1C-4321-4DDE-BAA9-47A4D8EDAB43}"/>
              </a:ext>
            </a:extLst>
          </p:cNvPr>
          <p:cNvCxnSpPr>
            <a:stCxn id="8" idx="2"/>
            <a:endCxn id="7" idx="0"/>
          </p:cNvCxnSpPr>
          <p:nvPr/>
        </p:nvCxnSpPr>
        <p:spPr>
          <a:xfrm rot="16200000" flipH="1">
            <a:off x="4536098" y="3876248"/>
            <a:ext cx="395840" cy="169218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5595D2E9-6B52-47CE-8761-7E1469C96C0E}"/>
              </a:ext>
            </a:extLst>
          </p:cNvPr>
          <p:cNvCxnSpPr>
            <a:cxnSpLocks/>
          </p:cNvCxnSpPr>
          <p:nvPr/>
        </p:nvCxnSpPr>
        <p:spPr>
          <a:xfrm>
            <a:off x="3885183" y="4697364"/>
            <a:ext cx="0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F987902-832E-4552-8A74-615D3E7345B7}"/>
              </a:ext>
            </a:extLst>
          </p:cNvPr>
          <p:cNvSpPr/>
          <p:nvPr/>
        </p:nvSpPr>
        <p:spPr>
          <a:xfrm>
            <a:off x="3203848" y="3717032"/>
            <a:ext cx="3168352" cy="252028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CDB5F0EC-6824-47F0-BF15-5B25528E11A7}"/>
              </a:ext>
            </a:extLst>
          </p:cNvPr>
          <p:cNvSpPr/>
          <p:nvPr/>
        </p:nvSpPr>
        <p:spPr>
          <a:xfrm>
            <a:off x="4355976" y="4797152"/>
            <a:ext cx="1584176" cy="86409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60ACC87-B90C-44A6-BCB4-09D6B593703A}"/>
              </a:ext>
            </a:extLst>
          </p:cNvPr>
          <p:cNvSpPr txBox="1"/>
          <p:nvPr/>
        </p:nvSpPr>
        <p:spPr>
          <a:xfrm>
            <a:off x="3707904" y="328498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9FBAFCF-2E24-4314-91A4-250BCC8BB2CD}"/>
              </a:ext>
            </a:extLst>
          </p:cNvPr>
          <p:cNvSpPr txBox="1"/>
          <p:nvPr/>
        </p:nvSpPr>
        <p:spPr>
          <a:xfrm>
            <a:off x="4139952" y="579597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pic>
        <p:nvPicPr>
          <p:cNvPr id="18" name="Picture 6" descr="パソコンを使う会社員のイラスト（女性・笑顔）">
            <a:extLst>
              <a:ext uri="{FF2B5EF4-FFF2-40B4-BE49-F238E27FC236}">
                <a16:creationId xmlns:a16="http://schemas.microsoft.com/office/drawing/2014/main" id="{03B23294-93CE-4EDB-889C-BB6543733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248" y="3861048"/>
            <a:ext cx="949432" cy="137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CE0323D-455F-4868-A028-D15C555CF687}"/>
              </a:ext>
            </a:extLst>
          </p:cNvPr>
          <p:cNvSpPr txBox="1"/>
          <p:nvPr/>
        </p:nvSpPr>
        <p:spPr>
          <a:xfrm>
            <a:off x="6732240" y="328498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リモートリポジトリ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3822D28-BE7C-4C92-BA83-A1DFF3DC41C6}"/>
              </a:ext>
            </a:extLst>
          </p:cNvPr>
          <p:cNvSpPr txBox="1"/>
          <p:nvPr/>
        </p:nvSpPr>
        <p:spPr>
          <a:xfrm>
            <a:off x="3419872" y="4005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project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1940B81-4020-4FD4-A1BA-2C13A64449C6}"/>
              </a:ext>
            </a:extLst>
          </p:cNvPr>
          <p:cNvSpPr txBox="1"/>
          <p:nvPr/>
        </p:nvSpPr>
        <p:spPr>
          <a:xfrm>
            <a:off x="6804248" y="458112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project.git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309B427-548D-4E5D-ADD3-09751B14AE70}"/>
              </a:ext>
            </a:extLst>
          </p:cNvPr>
          <p:cNvSpPr txBox="1"/>
          <p:nvPr/>
        </p:nvSpPr>
        <p:spPr>
          <a:xfrm>
            <a:off x="251520" y="2708920"/>
            <a:ext cx="817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例： </a:t>
            </a:r>
            <a:r>
              <a:rPr lang="en-US" altLang="ja-JP"/>
              <a:t>project</a:t>
            </a:r>
            <a:r>
              <a:rPr lang="ja-JP" altLang="en-US"/>
              <a:t>というプロジェクトなら、リモートリポジトリは</a:t>
            </a:r>
            <a:r>
              <a:rPr lang="en-US" altLang="ja-JP"/>
              <a:t>project.git</a:t>
            </a:r>
            <a:r>
              <a:rPr lang="ja-JP" altLang="en-US"/>
              <a:t>にする</a:t>
            </a:r>
            <a:endParaRPr 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D00A73C-82A4-4DB0-8914-7B05C5C1E511}"/>
              </a:ext>
            </a:extLst>
          </p:cNvPr>
          <p:cNvSpPr txBox="1"/>
          <p:nvPr/>
        </p:nvSpPr>
        <p:spPr>
          <a:xfrm>
            <a:off x="323528" y="6381328"/>
            <a:ext cx="690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 </a:t>
            </a:r>
            <a:r>
              <a:rPr lang="en-US" dirty="0"/>
              <a:t>git init --bare </a:t>
            </a:r>
            <a:r>
              <a:rPr lang="ja-JP" altLang="en-US" dirty="0"/>
              <a:t>で作成可能だが、自分で作ることはほとんどない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2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37E22D6-A5F2-4811-9177-DEEBFB46B6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認証とプロトコル</a:t>
            </a:r>
            <a:endParaRPr 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39D21F4F-4D40-4331-90AE-86DD74216FD2}"/>
              </a:ext>
            </a:extLst>
          </p:cNvPr>
          <p:cNvSpPr/>
          <p:nvPr/>
        </p:nvSpPr>
        <p:spPr>
          <a:xfrm>
            <a:off x="5364088" y="3284984"/>
            <a:ext cx="720080" cy="50405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B5DC1E6-50EF-4547-8B50-128DECBBDDB5}"/>
              </a:ext>
            </a:extLst>
          </p:cNvPr>
          <p:cNvSpPr/>
          <p:nvPr/>
        </p:nvSpPr>
        <p:spPr>
          <a:xfrm>
            <a:off x="5220072" y="3140968"/>
            <a:ext cx="1080120" cy="79208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A4B59E7-73BD-4AC0-8FE6-BA54A7440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420888"/>
            <a:ext cx="609600" cy="6096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375A4D2-3B50-41B0-84D3-65BBF13580B4}"/>
              </a:ext>
            </a:extLst>
          </p:cNvPr>
          <p:cNvSpPr txBox="1"/>
          <p:nvPr/>
        </p:nvSpPr>
        <p:spPr>
          <a:xfrm>
            <a:off x="4788024" y="1988840"/>
            <a:ext cx="2262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pic>
        <p:nvPicPr>
          <p:cNvPr id="7" name="Picture 6" descr="パソコンを使う会社員のイラスト（女性・笑顔）">
            <a:extLst>
              <a:ext uri="{FF2B5EF4-FFF2-40B4-BE49-F238E27FC236}">
                <a16:creationId xmlns:a16="http://schemas.microsoft.com/office/drawing/2014/main" id="{928D3E3A-579E-4802-9077-E5F15DED7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852936"/>
            <a:ext cx="751101" cy="109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矢印: 左右 7">
            <a:extLst>
              <a:ext uri="{FF2B5EF4-FFF2-40B4-BE49-F238E27FC236}">
                <a16:creationId xmlns:a16="http://schemas.microsoft.com/office/drawing/2014/main" id="{BCA19352-DC65-4770-BA55-C64DF3A4D415}"/>
              </a:ext>
            </a:extLst>
          </p:cNvPr>
          <p:cNvSpPr/>
          <p:nvPr/>
        </p:nvSpPr>
        <p:spPr>
          <a:xfrm>
            <a:off x="3275856" y="2996952"/>
            <a:ext cx="1559760" cy="443933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41A7F72-E3C0-4562-8EB1-E3EE23998C03}"/>
              </a:ext>
            </a:extLst>
          </p:cNvPr>
          <p:cNvSpPr txBox="1"/>
          <p:nvPr/>
        </p:nvSpPr>
        <p:spPr>
          <a:xfrm>
            <a:off x="827584" y="908720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リモートリポジトリにアクセスするためには「場所」「方法」「本人確認」が必要</a:t>
            </a:r>
            <a:endParaRPr lang="en-US" sz="2800"/>
          </a:p>
        </p:txBody>
      </p:sp>
      <p:pic>
        <p:nvPicPr>
          <p:cNvPr id="1026" name="Picture 2" descr="ヤギの郵便屋のイラスト">
            <a:extLst>
              <a:ext uri="{FF2B5EF4-FFF2-40B4-BE49-F238E27FC236}">
                <a16:creationId xmlns:a16="http://schemas.microsoft.com/office/drawing/2014/main" id="{EE1BBD80-2626-4BA1-8F79-1F9945C63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869160"/>
            <a:ext cx="1152128" cy="129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1BAF3DA-ADD5-4E87-A67E-3A9889E0845F}"/>
              </a:ext>
            </a:extLst>
          </p:cNvPr>
          <p:cNvSpPr txBox="1"/>
          <p:nvPr/>
        </p:nvSpPr>
        <p:spPr>
          <a:xfrm>
            <a:off x="1043608" y="429309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場所</a:t>
            </a:r>
            <a:endParaRPr lang="en-US" sz="2800"/>
          </a:p>
        </p:txBody>
      </p:sp>
      <p:pic>
        <p:nvPicPr>
          <p:cNvPr id="1028" name="Picture 4" descr="運転免許証のイラスト（男性・ゴールド）">
            <a:extLst>
              <a:ext uri="{FF2B5EF4-FFF2-40B4-BE49-F238E27FC236}">
                <a16:creationId xmlns:a16="http://schemas.microsoft.com/office/drawing/2014/main" id="{579B5363-F717-4663-AAC6-002B695F0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941168"/>
            <a:ext cx="1806473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86CB754-A958-443D-A672-E14DF2BE3F79}"/>
              </a:ext>
            </a:extLst>
          </p:cNvPr>
          <p:cNvSpPr txBox="1"/>
          <p:nvPr/>
        </p:nvSpPr>
        <p:spPr>
          <a:xfrm>
            <a:off x="3779912" y="429309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方法</a:t>
            </a:r>
            <a:endParaRPr lang="en-US" sz="28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0A3C9EF-7E11-495B-805E-A4A791117E16}"/>
              </a:ext>
            </a:extLst>
          </p:cNvPr>
          <p:cNvSpPr txBox="1"/>
          <p:nvPr/>
        </p:nvSpPr>
        <p:spPr>
          <a:xfrm>
            <a:off x="6516216" y="429309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本人確認</a:t>
            </a:r>
            <a:endParaRPr lang="en-US" sz="2800"/>
          </a:p>
        </p:txBody>
      </p:sp>
      <p:pic>
        <p:nvPicPr>
          <p:cNvPr id="1030" name="Picture 6" descr="糸電話のイラスト">
            <a:extLst>
              <a:ext uri="{FF2B5EF4-FFF2-40B4-BE49-F238E27FC236}">
                <a16:creationId xmlns:a16="http://schemas.microsoft.com/office/drawing/2014/main" id="{7E6D4222-785C-4BF5-9459-ACF4B68FE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941168"/>
            <a:ext cx="1661170" cy="119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C4C137D-776A-40CC-AEC5-A3530AB441C2}"/>
              </a:ext>
            </a:extLst>
          </p:cNvPr>
          <p:cNvSpPr txBox="1"/>
          <p:nvPr/>
        </p:nvSpPr>
        <p:spPr>
          <a:xfrm>
            <a:off x="323528" y="616530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どこにあるか？</a:t>
            </a:r>
            <a:endParaRPr lang="en-US" sz="24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84AF76E-18E3-438E-96CF-F72B4EBF83A6}"/>
              </a:ext>
            </a:extLst>
          </p:cNvPr>
          <p:cNvSpPr txBox="1"/>
          <p:nvPr/>
        </p:nvSpPr>
        <p:spPr>
          <a:xfrm>
            <a:off x="3059832" y="615601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どう通信するか？</a:t>
            </a:r>
            <a:endParaRPr lang="en-US" sz="24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178F5E8-5D62-4326-B787-59E41398BE28}"/>
              </a:ext>
            </a:extLst>
          </p:cNvPr>
          <p:cNvSpPr txBox="1"/>
          <p:nvPr/>
        </p:nvSpPr>
        <p:spPr>
          <a:xfrm>
            <a:off x="6228184" y="616530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確かに本人か？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30078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2327D14-1A6E-4510-9F62-7EC530EEB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認証とプロトコル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72DB9D5-174A-4F92-9381-5328A47392D1}"/>
              </a:ext>
            </a:extLst>
          </p:cNvPr>
          <p:cNvSpPr txBox="1"/>
          <p:nvPr/>
        </p:nvSpPr>
        <p:spPr>
          <a:xfrm>
            <a:off x="251520" y="980728"/>
            <a:ext cx="615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>
                <a:solidFill>
                  <a:srgbClr val="011893"/>
                </a:solidFill>
              </a:rPr>
              <a:t>URL (Uniform Resource Locator)</a:t>
            </a:r>
            <a:endParaRPr lang="en-US" sz="32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3C928E-C85E-436F-8764-EF077B183C23}"/>
              </a:ext>
            </a:extLst>
          </p:cNvPr>
          <p:cNvSpPr txBox="1"/>
          <p:nvPr/>
        </p:nvSpPr>
        <p:spPr>
          <a:xfrm>
            <a:off x="683568" y="1556792"/>
            <a:ext cx="49734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インターネットにおける「住所」</a:t>
            </a:r>
            <a:endParaRPr lang="en-US" altLang="ja-JP" sz="2400"/>
          </a:p>
          <a:p>
            <a:r>
              <a:rPr lang="ja-JP" altLang="en-US" sz="2400"/>
              <a:t>例えば </a:t>
            </a:r>
            <a:r>
              <a:rPr lang="en-US" altLang="ja-JP" sz="2400">
                <a:hlinkClick r:id="rId2"/>
              </a:rPr>
              <a:t>https://www.github.com</a:t>
            </a:r>
            <a:r>
              <a:rPr lang="ja-JP" altLang="en-US" sz="2400"/>
              <a:t>など</a:t>
            </a:r>
            <a:endParaRPr 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9F39359-FDE6-4FB5-A091-43D77E5EF790}"/>
              </a:ext>
            </a:extLst>
          </p:cNvPr>
          <p:cNvSpPr txBox="1"/>
          <p:nvPr/>
        </p:nvSpPr>
        <p:spPr>
          <a:xfrm>
            <a:off x="251520" y="242088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>
                <a:solidFill>
                  <a:srgbClr val="011893"/>
                </a:solidFill>
              </a:rPr>
              <a:t>プロトコル</a:t>
            </a:r>
            <a:endParaRPr lang="en-US" sz="32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BFED90-DB9E-4E10-90A1-7EE66CBBFAFE}"/>
              </a:ext>
            </a:extLst>
          </p:cNvPr>
          <p:cNvSpPr txBox="1"/>
          <p:nvPr/>
        </p:nvSpPr>
        <p:spPr>
          <a:xfrm>
            <a:off x="683568" y="3068960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ここではインターネットにおける通信手段のこと</a:t>
            </a:r>
            <a:endParaRPr lang="en-US" altLang="ja-JP" sz="2400"/>
          </a:p>
          <a:p>
            <a:r>
              <a:rPr lang="en-US" altLang="ja-JP" sz="2400"/>
              <a:t>GitHub</a:t>
            </a:r>
            <a:r>
              <a:rPr lang="ja-JP" altLang="en-US" sz="2400"/>
              <a:t>へのアクセスは、「</a:t>
            </a:r>
            <a:r>
              <a:rPr lang="en-US" altLang="ja-JP" sz="2400"/>
              <a:t>SSH</a:t>
            </a:r>
            <a:r>
              <a:rPr lang="ja-JP" altLang="en-US" sz="2400"/>
              <a:t>」か「</a:t>
            </a:r>
            <a:r>
              <a:rPr lang="en-US" altLang="ja-JP" sz="2400"/>
              <a:t>HTTPS</a:t>
            </a:r>
            <a:r>
              <a:rPr lang="ja-JP" altLang="en-US" sz="2400"/>
              <a:t>」</a:t>
            </a:r>
            <a:endParaRPr lang="en-US" altLang="ja-JP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905853-9B11-42E5-86C4-7C1DA4D1044B}"/>
              </a:ext>
            </a:extLst>
          </p:cNvPr>
          <p:cNvSpPr txBox="1"/>
          <p:nvPr/>
        </p:nvSpPr>
        <p:spPr>
          <a:xfrm>
            <a:off x="251520" y="3996353"/>
            <a:ext cx="3740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011893"/>
                </a:solidFill>
              </a:rPr>
              <a:t>SSH (Secure Shell)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33F77CE-2885-452F-878F-031A34A6E0D9}"/>
              </a:ext>
            </a:extLst>
          </p:cNvPr>
          <p:cNvSpPr txBox="1"/>
          <p:nvPr/>
        </p:nvSpPr>
        <p:spPr>
          <a:xfrm>
            <a:off x="251520" y="5301208"/>
            <a:ext cx="8314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011893"/>
                </a:solidFill>
              </a:rPr>
              <a:t>HTTPS (Hypertext Transfer Protocol Secure)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2815323-F7E0-4346-95DA-A0F01D06F38C}"/>
              </a:ext>
            </a:extLst>
          </p:cNvPr>
          <p:cNvSpPr txBox="1"/>
          <p:nvPr/>
        </p:nvSpPr>
        <p:spPr>
          <a:xfrm>
            <a:off x="683568" y="4653136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認証方法は「</a:t>
            </a:r>
            <a:r>
              <a:rPr lang="ja-JP" altLang="en-US" sz="2400">
                <a:solidFill>
                  <a:srgbClr val="FF0000"/>
                </a:solidFill>
              </a:rPr>
              <a:t>公開鍵認証</a:t>
            </a:r>
            <a:r>
              <a:rPr lang="ja-JP" altLang="en-US" sz="2400"/>
              <a:t>」←本講義ではこちらを使う</a:t>
            </a:r>
            <a:endParaRPr lang="en-US" sz="24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4855FA7-67DD-491D-8527-0A0028886DCB}"/>
              </a:ext>
            </a:extLst>
          </p:cNvPr>
          <p:cNvSpPr txBox="1"/>
          <p:nvPr/>
        </p:nvSpPr>
        <p:spPr>
          <a:xfrm>
            <a:off x="683568" y="594928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認証方法は「個人アクセストークン」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76470114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8819</TotalTime>
  <Words>1398</Words>
  <Application>Microsoft Office PowerPoint</Application>
  <PresentationFormat>画面に合わせる (4:3)</PresentationFormat>
  <Paragraphs>319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2" baseType="lpstr">
      <vt:lpstr>HGｺﾞｼｯｸE</vt:lpstr>
      <vt:lpstr>游ゴシック</vt:lpstr>
      <vt:lpstr>Arial</vt:lpstr>
      <vt:lpstr>Consolas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1612</cp:revision>
  <dcterms:created xsi:type="dcterms:W3CDTF">2019-01-02T05:23:01Z</dcterms:created>
  <dcterms:modified xsi:type="dcterms:W3CDTF">2022-09-27T11:05:04Z</dcterms:modified>
</cp:coreProperties>
</file>