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>
      <p:cViewPr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10/2/2021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リモートリポジトリの操作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6A185-F924-46C0-AEF0-AC198D30E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リモートリポジトリの使い方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B867CCE-F1E0-41DF-B8EA-8B97ADC19775}"/>
              </a:ext>
            </a:extLst>
          </p:cNvPr>
          <p:cNvSpPr/>
          <p:nvPr/>
        </p:nvSpPr>
        <p:spPr>
          <a:xfrm>
            <a:off x="4283968" y="2276871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93C943-3190-4596-BEA5-F22DD2BCAB09}"/>
              </a:ext>
            </a:extLst>
          </p:cNvPr>
          <p:cNvSpPr/>
          <p:nvPr/>
        </p:nvSpPr>
        <p:spPr>
          <a:xfrm>
            <a:off x="4067944" y="2132855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B77B58-8893-4D67-ADA2-B356FD159363}"/>
              </a:ext>
            </a:extLst>
          </p:cNvPr>
          <p:cNvSpPr txBox="1"/>
          <p:nvPr/>
        </p:nvSpPr>
        <p:spPr>
          <a:xfrm>
            <a:off x="3707904" y="17008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CEE4807-3ECA-402F-878D-AABD9B5DB8A3}"/>
              </a:ext>
            </a:extLst>
          </p:cNvPr>
          <p:cNvSpPr/>
          <p:nvPr/>
        </p:nvSpPr>
        <p:spPr>
          <a:xfrm rot="2700000">
            <a:off x="3244969" y="296606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B517B1-CE7E-4903-896D-134A58DCFD3D}"/>
              </a:ext>
            </a:extLst>
          </p:cNvPr>
          <p:cNvSpPr txBox="1"/>
          <p:nvPr/>
        </p:nvSpPr>
        <p:spPr>
          <a:xfrm>
            <a:off x="1043608" y="2636912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fetch</a:t>
            </a:r>
            <a:r>
              <a:rPr kumimoji="1" lang="en-US" altLang="ja-JP" sz="2400" dirty="0"/>
              <a:t> &amp; </a:t>
            </a:r>
            <a:r>
              <a:rPr kumimoji="1" lang="en-US" altLang="ja-JP" sz="2400" dirty="0">
                <a:solidFill>
                  <a:srgbClr val="FF0000"/>
                </a:solidFill>
              </a:rPr>
              <a:t>merge</a:t>
            </a:r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初回は</a:t>
            </a:r>
            <a:r>
              <a:rPr lang="en-US" altLang="ja-JP" sz="2400" dirty="0">
                <a:solidFill>
                  <a:srgbClr val="FF0000"/>
                </a:solidFill>
              </a:rPr>
              <a:t>clone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2ABC539-DAB3-4802-8E83-A857FC41E368}"/>
              </a:ext>
            </a:extLst>
          </p:cNvPr>
          <p:cNvSpPr/>
          <p:nvPr/>
        </p:nvSpPr>
        <p:spPr>
          <a:xfrm rot="8100000">
            <a:off x="5837258" y="2966066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6F08EC-4B2D-4A24-A369-372E94D47E9F}"/>
              </a:ext>
            </a:extLst>
          </p:cNvPr>
          <p:cNvSpPr txBox="1"/>
          <p:nvPr/>
        </p:nvSpPr>
        <p:spPr>
          <a:xfrm>
            <a:off x="6372200" y="3068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push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357197-6BED-431B-A64F-033E79B1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5"/>
            <a:ext cx="609600" cy="6096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C8A1EAB-B295-4BDC-B9F2-0E607807BE95}"/>
              </a:ext>
            </a:extLst>
          </p:cNvPr>
          <p:cNvGrpSpPr/>
          <p:nvPr/>
        </p:nvGrpSpPr>
        <p:grpSpPr>
          <a:xfrm>
            <a:off x="1259632" y="4725144"/>
            <a:ext cx="1656184" cy="1224136"/>
            <a:chOff x="611560" y="3284984"/>
            <a:chExt cx="2376264" cy="1728192"/>
          </a:xfrm>
        </p:grpSpPr>
        <p:pic>
          <p:nvPicPr>
            <p:cNvPr id="12" name="Picture 2" descr="ファイルアイコン（ブランク）">
              <a:extLst>
                <a:ext uri="{FF2B5EF4-FFF2-40B4-BE49-F238E27FC236}">
                  <a16:creationId xmlns:a16="http://schemas.microsoft.com/office/drawing/2014/main" id="{D6859416-AC02-4B26-A26E-337AE126A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フォルダのイラスト">
              <a:extLst>
                <a:ext uri="{FF2B5EF4-FFF2-40B4-BE49-F238E27FC236}">
                  <a16:creationId xmlns:a16="http://schemas.microsoft.com/office/drawing/2014/main" id="{C07B9B63-1ED8-4A30-A42A-957045B2A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A4585C29-1693-47A5-B064-7787D6FB4590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Picture 4" descr="フォルダのイラスト">
              <a:extLst>
                <a:ext uri="{FF2B5EF4-FFF2-40B4-BE49-F238E27FC236}">
                  <a16:creationId xmlns:a16="http://schemas.microsoft.com/office/drawing/2014/main" id="{132C861C-45CA-4A69-AEA1-5619EB8C9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522B02A-C3D6-41D9-8EEB-3A89EDD4F174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1FF5F6F3-B20D-4611-8B1A-41EF6191F14A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5077C91-7335-4633-B89C-490CF6680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C84640C-EEC2-4A7A-AB9E-F1312F58DE66}"/>
              </a:ext>
            </a:extLst>
          </p:cNvPr>
          <p:cNvSpPr/>
          <p:nvPr/>
        </p:nvSpPr>
        <p:spPr>
          <a:xfrm>
            <a:off x="971600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28074C-0038-4A64-A6CD-A0545F8E1754}"/>
              </a:ext>
            </a:extLst>
          </p:cNvPr>
          <p:cNvSpPr txBox="1"/>
          <p:nvPr/>
        </p:nvSpPr>
        <p:spPr>
          <a:xfrm>
            <a:off x="1115616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103BAB4-6BB5-49EA-9EE6-EDF7DA6C040F}"/>
              </a:ext>
            </a:extLst>
          </p:cNvPr>
          <p:cNvGrpSpPr/>
          <p:nvPr/>
        </p:nvGrpSpPr>
        <p:grpSpPr>
          <a:xfrm>
            <a:off x="5868144" y="4725144"/>
            <a:ext cx="1656184" cy="1224136"/>
            <a:chOff x="611560" y="3284984"/>
            <a:chExt cx="2376264" cy="1728192"/>
          </a:xfrm>
        </p:grpSpPr>
        <p:pic>
          <p:nvPicPr>
            <p:cNvPr id="22" name="Picture 2" descr="ファイルアイコン（ブランク）">
              <a:extLst>
                <a:ext uri="{FF2B5EF4-FFF2-40B4-BE49-F238E27FC236}">
                  <a16:creationId xmlns:a16="http://schemas.microsoft.com/office/drawing/2014/main" id="{5D0335CB-9AEC-4D8E-84AB-20E5D9A4A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2F350B0B-AC8F-44B7-8C10-AFAA0D6C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フローチャート: 磁気ディスク 23">
              <a:extLst>
                <a:ext uri="{FF2B5EF4-FFF2-40B4-BE49-F238E27FC236}">
                  <a16:creationId xmlns:a16="http://schemas.microsoft.com/office/drawing/2014/main" id="{9843FC41-8CC9-4387-9D3C-AE87317780AB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4" descr="フォルダのイラスト">
              <a:extLst>
                <a:ext uri="{FF2B5EF4-FFF2-40B4-BE49-F238E27FC236}">
                  <a16:creationId xmlns:a16="http://schemas.microsoft.com/office/drawing/2014/main" id="{D3F1801E-9394-48CC-9ABE-5AC0FDF0E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19933E87-6C97-46F3-88CC-9189ADFF17C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7D46C6BC-3C0C-428D-866D-99C2DEA0837F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A61BE9E-A35D-49A6-9C71-BF973516F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EEBB386-569E-41C2-B249-73FEF1373D90}"/>
              </a:ext>
            </a:extLst>
          </p:cNvPr>
          <p:cNvSpPr/>
          <p:nvPr/>
        </p:nvSpPr>
        <p:spPr>
          <a:xfrm>
            <a:off x="5580112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F1189D-EC1D-4133-9AB3-593E04357B7F}"/>
              </a:ext>
            </a:extLst>
          </p:cNvPr>
          <p:cNvSpPr txBox="1"/>
          <p:nvPr/>
        </p:nvSpPr>
        <p:spPr>
          <a:xfrm>
            <a:off x="5580112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A4126D58-1A70-4425-A31D-D95F3802AE40}"/>
              </a:ext>
            </a:extLst>
          </p:cNvPr>
          <p:cNvSpPr/>
          <p:nvPr/>
        </p:nvSpPr>
        <p:spPr>
          <a:xfrm rot="16200000">
            <a:off x="4355976" y="472514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90DE39-DACB-4475-8CFC-0300548B4BE1}"/>
              </a:ext>
            </a:extLst>
          </p:cNvPr>
          <p:cNvSpPr txBox="1"/>
          <p:nvPr/>
        </p:nvSpPr>
        <p:spPr>
          <a:xfrm>
            <a:off x="3851920" y="45811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commit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834A7-0D6C-4D34-B079-EE607ACC3A0F}"/>
              </a:ext>
            </a:extLst>
          </p:cNvPr>
          <p:cNvSpPr txBox="1"/>
          <p:nvPr/>
        </p:nvSpPr>
        <p:spPr>
          <a:xfrm>
            <a:off x="1619672" y="6237312"/>
            <a:ext cx="5724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赤字がリモートとやりとりするコマンド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8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E63EE2-CC56-433E-9778-DD06A540D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62880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リモートリポジトリの操作について学ぶ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特に「歴史を同期する」とはどういうことか学ぶ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461A8-10AB-4D82-80A6-497E095A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FFFC1-2E8D-4479-B7F9-2D048454B741}"/>
              </a:ext>
            </a:extLst>
          </p:cNvPr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はローカルに全ての情報を持ち、履歴を管理できる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しかし、多人数開発の時には、「開発に関わるみんな」が参照可能な場所にリポジトリが欲しい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個人開発でも、「どこからでもアクセスできる場所」にリポジトリがあると便利</a:t>
            </a:r>
            <a:endParaRPr lang="en-US" sz="240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C731D71-CBB3-4CE0-8EA7-92FB494F7BFA}"/>
              </a:ext>
            </a:extLst>
          </p:cNvPr>
          <p:cNvSpPr/>
          <p:nvPr/>
        </p:nvSpPr>
        <p:spPr>
          <a:xfrm>
            <a:off x="3995936" y="3501008"/>
            <a:ext cx="648072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65DF9-EF63-4ADD-9F64-0FA720F255AF}"/>
              </a:ext>
            </a:extLst>
          </p:cNvPr>
          <p:cNvSpPr txBox="1"/>
          <p:nvPr/>
        </p:nvSpPr>
        <p:spPr>
          <a:xfrm>
            <a:off x="2483768" y="436510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リモートリポジトリ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9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9A3176-13E0-4CA4-B700-08D95099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836B4DCB-7B12-4B7F-90D0-0CD2F83280E4}"/>
              </a:ext>
            </a:extLst>
          </p:cNvPr>
          <p:cNvSpPr/>
          <p:nvPr/>
        </p:nvSpPr>
        <p:spPr>
          <a:xfrm>
            <a:off x="4211960" y="162880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BA8C0D-AFDB-42EA-B7CB-2755AA05119D}"/>
              </a:ext>
            </a:extLst>
          </p:cNvPr>
          <p:cNvSpPr/>
          <p:nvPr/>
        </p:nvSpPr>
        <p:spPr>
          <a:xfrm>
            <a:off x="3059832" y="1484784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5E328C-9BA2-46B4-ACE8-8A6FF91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4E13B-F257-471E-9226-4B3FBAB44296}"/>
              </a:ext>
            </a:extLst>
          </p:cNvPr>
          <p:cNvSpPr txBox="1"/>
          <p:nvPr/>
        </p:nvSpPr>
        <p:spPr>
          <a:xfrm>
            <a:off x="3419872" y="980728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5513AF61-BA98-48B2-8365-3F7C2E3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D7426754-9C15-4361-B00B-9DDC4AB7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10446620-161F-42E6-8BB2-253461E68927}"/>
              </a:ext>
            </a:extLst>
          </p:cNvPr>
          <p:cNvSpPr/>
          <p:nvPr/>
        </p:nvSpPr>
        <p:spPr>
          <a:xfrm>
            <a:off x="14036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FE4ED1-EE11-4108-AA54-8E1F9311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7F98E0F-55E6-46BB-9C18-6F31EC3F329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338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4449D8-3F26-4149-B218-E2B7918E0D0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24478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DDEE5C-B126-4ADB-A183-EAA07153D9BC}"/>
              </a:ext>
            </a:extLst>
          </p:cNvPr>
          <p:cNvCxnSpPr>
            <a:cxnSpLocks/>
          </p:cNvCxnSpPr>
          <p:nvPr/>
        </p:nvCxnSpPr>
        <p:spPr>
          <a:xfrm>
            <a:off x="17969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8ADEAC-521E-432A-ACC8-21DD0F450E4E}"/>
              </a:ext>
            </a:extLst>
          </p:cNvPr>
          <p:cNvSpPr/>
          <p:nvPr/>
        </p:nvSpPr>
        <p:spPr>
          <a:xfrm>
            <a:off x="1115616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BDD11E-D86D-43C7-B1B6-54E806C6BC16}"/>
              </a:ext>
            </a:extLst>
          </p:cNvPr>
          <p:cNvSpPr/>
          <p:nvPr/>
        </p:nvSpPr>
        <p:spPr>
          <a:xfrm>
            <a:off x="22677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79A4D-788A-4300-9301-00ABC68F0D8E}"/>
              </a:ext>
            </a:extLst>
          </p:cNvPr>
          <p:cNvSpPr txBox="1"/>
          <p:nvPr/>
        </p:nvSpPr>
        <p:spPr>
          <a:xfrm>
            <a:off x="16196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C42ED-861E-42E8-A8BF-0D1F71D246A1}"/>
              </a:ext>
            </a:extLst>
          </p:cNvPr>
          <p:cNvSpPr txBox="1"/>
          <p:nvPr/>
        </p:nvSpPr>
        <p:spPr>
          <a:xfrm>
            <a:off x="3131840" y="2276872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6B0372-7EAF-4715-8E01-D71D792D28BC}"/>
              </a:ext>
            </a:extLst>
          </p:cNvPr>
          <p:cNvSpPr txBox="1"/>
          <p:nvPr/>
        </p:nvSpPr>
        <p:spPr>
          <a:xfrm>
            <a:off x="20517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9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69F5075-373A-4B39-8DBA-0461F969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FBFC6F7E-C507-4C5C-B6C7-9A25BE8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フォルダのイラスト">
            <a:extLst>
              <a:ext uri="{FF2B5EF4-FFF2-40B4-BE49-F238E27FC236}">
                <a16:creationId xmlns:a16="http://schemas.microsoft.com/office/drawing/2014/main" id="{94B0BC4F-9AA4-4122-B0AB-41643F07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BFB782F7-D4A9-43BB-BA2C-BCFE5A9B863B}"/>
              </a:ext>
            </a:extLst>
          </p:cNvPr>
          <p:cNvSpPr/>
          <p:nvPr/>
        </p:nvSpPr>
        <p:spPr>
          <a:xfrm>
            <a:off x="53142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Picture 4" descr="フォルダのイラスト">
            <a:extLst>
              <a:ext uri="{FF2B5EF4-FFF2-40B4-BE49-F238E27FC236}">
                <a16:creationId xmlns:a16="http://schemas.microsoft.com/office/drawing/2014/main" id="{FA8E9CAA-1530-4377-A9B1-FD9D5CE9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5B1002E-5BC6-443F-84DC-BA0D2CA8BAC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59444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0B8D51-7FAB-4E04-9FE6-89A6C269476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63584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FF09B9C-D30E-4E58-9F4F-E1572E8FB4FA}"/>
              </a:ext>
            </a:extLst>
          </p:cNvPr>
          <p:cNvCxnSpPr>
            <a:cxnSpLocks/>
          </p:cNvCxnSpPr>
          <p:nvPr/>
        </p:nvCxnSpPr>
        <p:spPr>
          <a:xfrm>
            <a:off x="57075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2921F23-A307-4715-B911-6393718E6DEC}"/>
              </a:ext>
            </a:extLst>
          </p:cNvPr>
          <p:cNvSpPr/>
          <p:nvPr/>
        </p:nvSpPr>
        <p:spPr>
          <a:xfrm>
            <a:off x="4954208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D9AB540-8F30-463F-AEE8-177FFC888D96}"/>
              </a:ext>
            </a:extLst>
          </p:cNvPr>
          <p:cNvSpPr/>
          <p:nvPr/>
        </p:nvSpPr>
        <p:spPr>
          <a:xfrm>
            <a:off x="61783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C32660-31BA-437A-A68E-601D1009E5C7}"/>
              </a:ext>
            </a:extLst>
          </p:cNvPr>
          <p:cNvSpPr txBox="1"/>
          <p:nvPr/>
        </p:nvSpPr>
        <p:spPr>
          <a:xfrm>
            <a:off x="55302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822D28-13F5-448B-9DB8-9A7954E12ED1}"/>
              </a:ext>
            </a:extLst>
          </p:cNvPr>
          <p:cNvSpPr txBox="1"/>
          <p:nvPr/>
        </p:nvSpPr>
        <p:spPr>
          <a:xfrm>
            <a:off x="59623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45CC8BB-00EB-44C4-9BF2-243FFF3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68" y="422108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AE92FC4B-1B81-4E31-806C-AF4DB57F4601}"/>
              </a:ext>
            </a:extLst>
          </p:cNvPr>
          <p:cNvSpPr/>
          <p:nvPr/>
        </p:nvSpPr>
        <p:spPr>
          <a:xfrm rot="18000000">
            <a:off x="2076136" y="2869299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7B86AEE3-1988-46AF-9D2C-4F944686399E}"/>
              </a:ext>
            </a:extLst>
          </p:cNvPr>
          <p:cNvSpPr/>
          <p:nvPr/>
        </p:nvSpPr>
        <p:spPr>
          <a:xfrm rot="3600000">
            <a:off x="6396618" y="2797292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85C695-D9C2-4E01-A2E9-70E776DEB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AC6E9BF2-6424-462B-BB48-D8CCDBAD1EE6}"/>
              </a:ext>
            </a:extLst>
          </p:cNvPr>
          <p:cNvSpPr/>
          <p:nvPr/>
        </p:nvSpPr>
        <p:spPr>
          <a:xfrm>
            <a:off x="601216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BC1401-5B99-493A-A62A-2FA166CDFAA4}"/>
              </a:ext>
            </a:extLst>
          </p:cNvPr>
          <p:cNvSpPr/>
          <p:nvPr/>
        </p:nvSpPr>
        <p:spPr>
          <a:xfrm>
            <a:off x="579613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E99668-917C-41B3-8C4F-D154329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24744"/>
            <a:ext cx="609600" cy="609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37281-1CA9-420C-B6D2-7FA3C77F0900}"/>
              </a:ext>
            </a:extLst>
          </p:cNvPr>
          <p:cNvSpPr txBox="1"/>
          <p:nvPr/>
        </p:nvSpPr>
        <p:spPr>
          <a:xfrm>
            <a:off x="251520" y="13407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リモートリポジトリ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4DD2A-B0DF-4986-8D30-3AC2258B0055}"/>
              </a:ext>
            </a:extLst>
          </p:cNvPr>
          <p:cNvSpPr txBox="1"/>
          <p:nvPr/>
        </p:nvSpPr>
        <p:spPr>
          <a:xfrm>
            <a:off x="683568" y="2060848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どこからでもアクセスしたい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認証をきっちりしたい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自分で作りたくない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B8F02F-1C4C-4674-B522-466AF17841DD}"/>
              </a:ext>
            </a:extLst>
          </p:cNvPr>
          <p:cNvSpPr txBox="1"/>
          <p:nvPr/>
        </p:nvSpPr>
        <p:spPr>
          <a:xfrm>
            <a:off x="1691680" y="35010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ホスティングサービス</a:t>
            </a:r>
            <a:endParaRPr lang="en-US" sz="2400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F5055A26-9881-4488-92F6-ACB9FF0F3D7D}"/>
              </a:ext>
            </a:extLst>
          </p:cNvPr>
          <p:cNvSpPr/>
          <p:nvPr/>
        </p:nvSpPr>
        <p:spPr>
          <a:xfrm>
            <a:off x="709228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BFD1F7-F666-42E0-8B53-E7DF23DD8C6E}"/>
              </a:ext>
            </a:extLst>
          </p:cNvPr>
          <p:cNvSpPr/>
          <p:nvPr/>
        </p:nvSpPr>
        <p:spPr>
          <a:xfrm>
            <a:off x="687625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BDF054EE-DEB4-451B-99BE-B853F138F461}"/>
              </a:ext>
            </a:extLst>
          </p:cNvPr>
          <p:cNvSpPr/>
          <p:nvPr/>
        </p:nvSpPr>
        <p:spPr>
          <a:xfrm>
            <a:off x="817240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ACCC7-79D0-4D0F-81A1-1C69CF359216}"/>
              </a:ext>
            </a:extLst>
          </p:cNvPr>
          <p:cNvSpPr/>
          <p:nvPr/>
        </p:nvSpPr>
        <p:spPr>
          <a:xfrm>
            <a:off x="7956376" y="2204864"/>
            <a:ext cx="936104" cy="5760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51B6F7D5-7648-4C1F-91F0-CC061E6C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FC5079E-8194-4996-9FF9-D0E03D9E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B05B9F-5970-4F98-91A0-57C91F37EB0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92280" y="2780928"/>
            <a:ext cx="252028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FC0EBF-BCE6-47E8-AD49-96BE00F52D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264188" y="2780928"/>
            <a:ext cx="32403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85FBDD4-4BCC-4B88-8BF3-5BCD1BF33D5F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212702" y="2780928"/>
            <a:ext cx="21172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32521E6-AC2D-448F-907B-B875674A5F93}"/>
              </a:ext>
            </a:extLst>
          </p:cNvPr>
          <p:cNvSpPr/>
          <p:nvPr/>
        </p:nvSpPr>
        <p:spPr>
          <a:xfrm>
            <a:off x="5652120" y="1916832"/>
            <a:ext cx="3384376" cy="108012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B00DA65-7276-469B-A8E3-11A39C6EDA9B}"/>
              </a:ext>
            </a:extLst>
          </p:cNvPr>
          <p:cNvSpPr/>
          <p:nvPr/>
        </p:nvSpPr>
        <p:spPr>
          <a:xfrm>
            <a:off x="1187624" y="3520432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7217F7-9EA5-4A77-B30B-FEAF28EE1685}"/>
              </a:ext>
            </a:extLst>
          </p:cNvPr>
          <p:cNvSpPr txBox="1"/>
          <p:nvPr/>
        </p:nvSpPr>
        <p:spPr>
          <a:xfrm>
            <a:off x="323528" y="429309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ホスティングサービス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989976-ECAB-4A0F-9BA6-6CA17D38C80A}"/>
              </a:ext>
            </a:extLst>
          </p:cNvPr>
          <p:cNvSpPr txBox="1"/>
          <p:nvPr/>
        </p:nvSpPr>
        <p:spPr>
          <a:xfrm>
            <a:off x="827584" y="5085184"/>
            <a:ext cx="7075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企業がサーバを貸し出すサービス</a:t>
            </a:r>
            <a:endParaRPr lang="en-US" altLang="ja-JP" sz="2400"/>
          </a:p>
          <a:p>
            <a:r>
              <a:rPr lang="ja-JP" altLang="en-US" sz="2400"/>
              <a:t>メールやウェブサーバ、データなど</a:t>
            </a:r>
            <a:endParaRPr lang="en-US" altLang="ja-JP" sz="2400"/>
          </a:p>
          <a:p>
            <a:r>
              <a:rPr lang="en-US" sz="2400">
                <a:solidFill>
                  <a:srgbClr val="FF0000"/>
                </a:solidFill>
              </a:rPr>
              <a:t>Git</a:t>
            </a:r>
            <a:r>
              <a:rPr lang="ja-JP" altLang="en-US" sz="2400">
                <a:solidFill>
                  <a:srgbClr val="FF0000"/>
                </a:solidFill>
              </a:rPr>
              <a:t>のホスティングサービスを提供するのが</a:t>
            </a:r>
            <a:r>
              <a:rPr lang="en-US" altLang="ja-JP" sz="2400">
                <a:solidFill>
                  <a:srgbClr val="FF0000"/>
                </a:solidFill>
              </a:rPr>
              <a:t>GitHub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69814D-6027-415F-A206-CE4ED3C204FD}"/>
              </a:ext>
            </a:extLst>
          </p:cNvPr>
          <p:cNvSpPr txBox="1"/>
          <p:nvPr/>
        </p:nvSpPr>
        <p:spPr>
          <a:xfrm>
            <a:off x="5004048" y="638132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 他に</a:t>
            </a:r>
            <a:r>
              <a:rPr lang="en-US" altLang="ja-JP"/>
              <a:t>GitLab</a:t>
            </a:r>
            <a:r>
              <a:rPr lang="ja-JP" altLang="en-US"/>
              <a:t>や</a:t>
            </a:r>
            <a:r>
              <a:rPr lang="en-US" altLang="ja-JP"/>
              <a:t>BitBucket</a:t>
            </a:r>
            <a:r>
              <a:rPr lang="ja-JP" altLang="en-US"/>
              <a:t>など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977BD-FD5D-4793-954F-6EAA80CF2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D994BE-0D2B-4BA3-B2EE-049AD41A8615}"/>
              </a:ext>
            </a:extLst>
          </p:cNvPr>
          <p:cNvSpPr txBox="1"/>
          <p:nvPr/>
        </p:nvSpPr>
        <p:spPr>
          <a:xfrm>
            <a:off x="107504" y="11967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中央リポジトリ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3FD0B9-7736-4D19-B710-92B9A11B1F50}"/>
              </a:ext>
            </a:extLst>
          </p:cNvPr>
          <p:cNvSpPr txBox="1"/>
          <p:nvPr/>
        </p:nvSpPr>
        <p:spPr>
          <a:xfrm>
            <a:off x="611560" y="177281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プロジェクトメンバーで共有するリモートリポジトリ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通常、リモートリポジトリはこれ一つ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は複数のリモートリポジトリに名前をつけて管理できるが、通常は</a:t>
            </a:r>
            <a:r>
              <a:rPr lang="en-US" altLang="ja-JP" sz="2400">
                <a:solidFill>
                  <a:srgbClr val="011893"/>
                </a:solidFill>
              </a:rPr>
              <a:t>origin</a:t>
            </a:r>
            <a:r>
              <a:rPr lang="ja-JP" altLang="en-US" sz="2400"/>
              <a:t>というリモートリポジトリ一つで運用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ホスティングサービスに置くことが多い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517E9-AD5B-4CE5-8F51-FA36E2DE1737}"/>
              </a:ext>
            </a:extLst>
          </p:cNvPr>
          <p:cNvSpPr txBox="1"/>
          <p:nvPr/>
        </p:nvSpPr>
        <p:spPr>
          <a:xfrm>
            <a:off x="624909" y="5085184"/>
            <a:ext cx="495520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リモートリポジトリは一つ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名前は</a:t>
            </a:r>
            <a:r>
              <a:rPr lang="en-US" altLang="ja-JP" sz="2800">
                <a:solidFill>
                  <a:srgbClr val="011893"/>
                </a:solidFill>
              </a:rPr>
              <a:t>origin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置き場所は</a:t>
            </a:r>
            <a:r>
              <a:rPr lang="en-US" altLang="ja-JP" sz="2800">
                <a:solidFill>
                  <a:srgbClr val="011893"/>
                </a:solidFill>
              </a:rPr>
              <a:t>GitHub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769C32-F245-45D9-989C-02B4249B98BF}"/>
              </a:ext>
            </a:extLst>
          </p:cNvPr>
          <p:cNvSpPr txBox="1"/>
          <p:nvPr/>
        </p:nvSpPr>
        <p:spPr>
          <a:xfrm>
            <a:off x="179512" y="4365104"/>
            <a:ext cx="61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本講義では今後、以下を前提とする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8554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6856FE-6C50-4D42-9A9F-0392649ED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ベアリポジトリ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C1BC1DFB-FB93-4D1D-9E21-36A8854EDE4A}"/>
              </a:ext>
            </a:extLst>
          </p:cNvPr>
          <p:cNvSpPr/>
          <p:nvPr/>
        </p:nvSpPr>
        <p:spPr>
          <a:xfrm>
            <a:off x="6948264" y="386104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08E68F-1C00-4D98-ABD7-E6E070755E67}"/>
              </a:ext>
            </a:extLst>
          </p:cNvPr>
          <p:cNvSpPr/>
          <p:nvPr/>
        </p:nvSpPr>
        <p:spPr>
          <a:xfrm>
            <a:off x="6804248" y="3789040"/>
            <a:ext cx="1008112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4C014C-A207-47AA-8A2E-DE2746A4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789040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5D5A6-3232-4708-BA7F-99B54C575E7F}"/>
              </a:ext>
            </a:extLst>
          </p:cNvPr>
          <p:cNvSpPr txBox="1"/>
          <p:nvPr/>
        </p:nvSpPr>
        <p:spPr>
          <a:xfrm>
            <a:off x="179512" y="105273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ワーキングツリーを持たないリポジトリのこと</a:t>
            </a:r>
            <a:endParaRPr lang="en-US" altLang="ja-JP" sz="2400"/>
          </a:p>
          <a:p>
            <a:r>
              <a:rPr lang="ja-JP" altLang="en-US" sz="2400"/>
              <a:t>通常のリポジトリの</a:t>
            </a:r>
            <a:r>
              <a:rPr lang="en-US" altLang="ja-JP" sz="2400"/>
              <a:t>.git</a:t>
            </a:r>
            <a:r>
              <a:rPr lang="ja-JP" altLang="en-US" sz="2400"/>
              <a:t>ディレクトリがトップレベルディレクトリになったような中身</a:t>
            </a:r>
            <a:endParaRPr lang="en-US" altLang="ja-JP" sz="2400"/>
          </a:p>
          <a:p>
            <a:r>
              <a:rPr lang="ja-JP" altLang="en-US" sz="2400">
                <a:solidFill>
                  <a:srgbClr val="FF0000"/>
                </a:solidFill>
              </a:rPr>
              <a:t>「プロジェクト名</a:t>
            </a:r>
            <a:r>
              <a:rPr lang="en-US" altLang="ja-JP" sz="2400">
                <a:solidFill>
                  <a:srgbClr val="FF0000"/>
                </a:solidFill>
              </a:rPr>
              <a:t>.git</a:t>
            </a:r>
            <a:r>
              <a:rPr lang="ja-JP" altLang="en-US" sz="2400">
                <a:solidFill>
                  <a:srgbClr val="FF0000"/>
                </a:solidFill>
              </a:rPr>
              <a:t>」という名前とする</a:t>
            </a:r>
            <a:endParaRPr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00EE30F4-B59A-45A1-ABCF-C595C6F9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20262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657FB747-FE25-4B01-A0C7-13960C38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D456B676-810F-4515-B3F1-EF98A3CB172F}"/>
              </a:ext>
            </a:extLst>
          </p:cNvPr>
          <p:cNvSpPr/>
          <p:nvPr/>
        </p:nvSpPr>
        <p:spPr>
          <a:xfrm>
            <a:off x="3491880" y="499227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464E96-0BB6-423B-92C9-515092A5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2026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C46D79A-D71F-46D6-A2A7-9C74AAB6DA3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122052" y="4290294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B978C1C-4321-4DDE-BAA9-47A4D8EDAB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4536098" y="3876248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95D2E9-6B52-47CE-8761-7E1469C96C0E}"/>
              </a:ext>
            </a:extLst>
          </p:cNvPr>
          <p:cNvCxnSpPr>
            <a:cxnSpLocks/>
          </p:cNvCxnSpPr>
          <p:nvPr/>
        </p:nvCxnSpPr>
        <p:spPr>
          <a:xfrm>
            <a:off x="3885183" y="4697364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F987902-832E-4552-8A74-615D3E7345B7}"/>
              </a:ext>
            </a:extLst>
          </p:cNvPr>
          <p:cNvSpPr/>
          <p:nvPr/>
        </p:nvSpPr>
        <p:spPr>
          <a:xfrm>
            <a:off x="3203848" y="3717032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B5F0EC-6824-47F0-BF15-5B25528E11A7}"/>
              </a:ext>
            </a:extLst>
          </p:cNvPr>
          <p:cNvSpPr/>
          <p:nvPr/>
        </p:nvSpPr>
        <p:spPr>
          <a:xfrm>
            <a:off x="4355976" y="4797152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0ACC87-B90C-44A6-BCB4-09D6B593703A}"/>
              </a:ext>
            </a:extLst>
          </p:cNvPr>
          <p:cNvSpPr txBox="1"/>
          <p:nvPr/>
        </p:nvSpPr>
        <p:spPr>
          <a:xfrm>
            <a:off x="3707904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FBAFCF-2E24-4314-91A4-250BCC8BB2CD}"/>
              </a:ext>
            </a:extLst>
          </p:cNvPr>
          <p:cNvSpPr txBox="1"/>
          <p:nvPr/>
        </p:nvSpPr>
        <p:spPr>
          <a:xfrm>
            <a:off x="4139952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8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03B23294-93CE-4EDB-889C-BB654373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86104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E0323D-455F-4868-A028-D15C555CF687}"/>
              </a:ext>
            </a:extLst>
          </p:cNvPr>
          <p:cNvSpPr txBox="1"/>
          <p:nvPr/>
        </p:nvSpPr>
        <p:spPr>
          <a:xfrm>
            <a:off x="6732240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22D28-BE7C-4C92-BA83-A1DFF3DC41C6}"/>
              </a:ext>
            </a:extLst>
          </p:cNvPr>
          <p:cNvSpPr txBox="1"/>
          <p:nvPr/>
        </p:nvSpPr>
        <p:spPr>
          <a:xfrm>
            <a:off x="3419872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940B81-4020-4FD4-A1BA-2C13A64449C6}"/>
              </a:ext>
            </a:extLst>
          </p:cNvPr>
          <p:cNvSpPr txBox="1"/>
          <p:nvPr/>
        </p:nvSpPr>
        <p:spPr>
          <a:xfrm>
            <a:off x="6804248" y="45811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project.git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09B427-548D-4E5D-ADD3-09751B14AE70}"/>
              </a:ext>
            </a:extLst>
          </p:cNvPr>
          <p:cNvSpPr txBox="1"/>
          <p:nvPr/>
        </p:nvSpPr>
        <p:spPr>
          <a:xfrm>
            <a:off x="251520" y="2708920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 </a:t>
            </a:r>
            <a:r>
              <a:rPr lang="en-US" altLang="ja-JP"/>
              <a:t>project</a:t>
            </a:r>
            <a:r>
              <a:rPr lang="ja-JP" altLang="en-US"/>
              <a:t>というプロジェクトなら、リモートリポジトリは</a:t>
            </a:r>
            <a:r>
              <a:rPr lang="en-US" altLang="ja-JP"/>
              <a:t>project.git</a:t>
            </a:r>
            <a:r>
              <a:rPr lang="ja-JP" altLang="en-US"/>
              <a:t>にする</a:t>
            </a:r>
            <a:endParaRPr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00A73C-82A4-4DB0-8914-7B05C5C1E511}"/>
              </a:ext>
            </a:extLst>
          </p:cNvPr>
          <p:cNvSpPr txBox="1"/>
          <p:nvPr/>
        </p:nvSpPr>
        <p:spPr>
          <a:xfrm>
            <a:off x="323528" y="6381328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en-US"/>
              <a:t>git init –bare </a:t>
            </a:r>
            <a:r>
              <a:rPr lang="ja-JP" altLang="en-US"/>
              <a:t>で作成可能だが、自分で作ることはほとんどない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7E22D6-A5F2-4811-9177-DEEBFB46B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9D21F4F-4D40-4331-90AE-86DD74216FD2}"/>
              </a:ext>
            </a:extLst>
          </p:cNvPr>
          <p:cNvSpPr/>
          <p:nvPr/>
        </p:nvSpPr>
        <p:spPr>
          <a:xfrm>
            <a:off x="5364088" y="3284984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5DC1E6-50EF-4547-8B50-128DECBBDDB5}"/>
              </a:ext>
            </a:extLst>
          </p:cNvPr>
          <p:cNvSpPr/>
          <p:nvPr/>
        </p:nvSpPr>
        <p:spPr>
          <a:xfrm>
            <a:off x="5220072" y="3140968"/>
            <a:ext cx="1080120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4B59E7-73BD-4AC0-8FE6-BA54A744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5A4D2-3B50-41B0-84D3-65BBF13580B4}"/>
              </a:ext>
            </a:extLst>
          </p:cNvPr>
          <p:cNvSpPr txBox="1"/>
          <p:nvPr/>
        </p:nvSpPr>
        <p:spPr>
          <a:xfrm>
            <a:off x="4788024" y="1988840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28D3E3A-579E-4802-9077-E5F15DE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751101" cy="10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BCA19352-DC65-4770-BA55-C64DF3A4D415}"/>
              </a:ext>
            </a:extLst>
          </p:cNvPr>
          <p:cNvSpPr/>
          <p:nvPr/>
        </p:nvSpPr>
        <p:spPr>
          <a:xfrm>
            <a:off x="3275856" y="2996952"/>
            <a:ext cx="1559760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1A7F72-E3C0-4562-8EB1-E3EE23998C03}"/>
              </a:ext>
            </a:extLst>
          </p:cNvPr>
          <p:cNvSpPr txBox="1"/>
          <p:nvPr/>
        </p:nvSpPr>
        <p:spPr>
          <a:xfrm>
            <a:off x="827584" y="90872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リモートリポジトリにアクセスするためには「場所」「方法」「本人確認」が必要</a:t>
            </a:r>
            <a:endParaRPr lang="en-US" sz="2800"/>
          </a:p>
        </p:txBody>
      </p:sp>
      <p:pic>
        <p:nvPicPr>
          <p:cNvPr id="1026" name="Picture 2" descr="ヤギの郵便屋のイラスト">
            <a:extLst>
              <a:ext uri="{FF2B5EF4-FFF2-40B4-BE49-F238E27FC236}">
                <a16:creationId xmlns:a16="http://schemas.microsoft.com/office/drawing/2014/main" id="{EE1BBD80-2626-4BA1-8F79-1F9945C6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1152128" cy="1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AF3DA-ADD5-4E87-A67E-3A9889E0845F}"/>
              </a:ext>
            </a:extLst>
          </p:cNvPr>
          <p:cNvSpPr txBox="1"/>
          <p:nvPr/>
        </p:nvSpPr>
        <p:spPr>
          <a:xfrm>
            <a:off x="104360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場所</a:t>
            </a:r>
            <a:endParaRPr lang="en-US" sz="2800"/>
          </a:p>
        </p:txBody>
      </p:sp>
      <p:pic>
        <p:nvPicPr>
          <p:cNvPr id="1028" name="Picture 4" descr="運転免許証のイラスト（男性・ゴールド）">
            <a:extLst>
              <a:ext uri="{FF2B5EF4-FFF2-40B4-BE49-F238E27FC236}">
                <a16:creationId xmlns:a16="http://schemas.microsoft.com/office/drawing/2014/main" id="{579B5363-F717-4663-AAC6-002B695F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41168"/>
            <a:ext cx="180647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6CB754-A958-443D-A672-E14DF2BE3F79}"/>
              </a:ext>
            </a:extLst>
          </p:cNvPr>
          <p:cNvSpPr txBox="1"/>
          <p:nvPr/>
        </p:nvSpPr>
        <p:spPr>
          <a:xfrm>
            <a:off x="3779912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方法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A3C9EF-7E11-495B-805E-A4A791117E16}"/>
              </a:ext>
            </a:extLst>
          </p:cNvPr>
          <p:cNvSpPr txBox="1"/>
          <p:nvPr/>
        </p:nvSpPr>
        <p:spPr>
          <a:xfrm>
            <a:off x="6516216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本人確認</a:t>
            </a:r>
            <a:endParaRPr lang="en-US" sz="2800"/>
          </a:p>
        </p:txBody>
      </p:sp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7E6D4222-785C-4BF5-9459-ACF4B68F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661170" cy="11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C137D-776A-40CC-AEC5-A3530AB441C2}"/>
              </a:ext>
            </a:extLst>
          </p:cNvPr>
          <p:cNvSpPr txBox="1"/>
          <p:nvPr/>
        </p:nvSpPr>
        <p:spPr>
          <a:xfrm>
            <a:off x="323528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どこにあるか？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4AF76E-18E3-438E-96CF-F72B4EBF83A6}"/>
              </a:ext>
            </a:extLst>
          </p:cNvPr>
          <p:cNvSpPr txBox="1"/>
          <p:nvPr/>
        </p:nvSpPr>
        <p:spPr>
          <a:xfrm>
            <a:off x="3059832" y="61560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どう通信するか？</a:t>
            </a:r>
            <a:endParaRPr 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78F5E8-5D62-4326-B787-59E41398BE28}"/>
              </a:ext>
            </a:extLst>
          </p:cNvPr>
          <p:cNvSpPr txBox="1"/>
          <p:nvPr/>
        </p:nvSpPr>
        <p:spPr>
          <a:xfrm>
            <a:off x="6228184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確かに本人か？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00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327D14-1A6E-4510-9F62-7EC530EE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2DB9D5-174A-4F92-9381-5328A47392D1}"/>
              </a:ext>
            </a:extLst>
          </p:cNvPr>
          <p:cNvSpPr txBox="1"/>
          <p:nvPr/>
        </p:nvSpPr>
        <p:spPr>
          <a:xfrm>
            <a:off x="251520" y="980728"/>
            <a:ext cx="615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rgbClr val="011893"/>
                </a:solidFill>
              </a:rPr>
              <a:t>URL (Uniform Resource Locator)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3C928E-C85E-436F-8764-EF077B183C23}"/>
              </a:ext>
            </a:extLst>
          </p:cNvPr>
          <p:cNvSpPr txBox="1"/>
          <p:nvPr/>
        </p:nvSpPr>
        <p:spPr>
          <a:xfrm>
            <a:off x="683568" y="1556792"/>
            <a:ext cx="4973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インターネットにおける「住所」</a:t>
            </a:r>
            <a:endParaRPr lang="en-US" altLang="ja-JP" sz="2400"/>
          </a:p>
          <a:p>
            <a:r>
              <a:rPr lang="ja-JP" altLang="en-US" sz="2400"/>
              <a:t>例えば </a:t>
            </a:r>
            <a:r>
              <a:rPr lang="en-US" altLang="ja-JP" sz="2400">
                <a:hlinkClick r:id="rId2"/>
              </a:rPr>
              <a:t>https://www.github.com</a:t>
            </a:r>
            <a:r>
              <a:rPr lang="ja-JP" altLang="en-US" sz="2400"/>
              <a:t>など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39359-FDE6-4FB5-A091-43D77E5EF790}"/>
              </a:ext>
            </a:extLst>
          </p:cNvPr>
          <p:cNvSpPr txBox="1"/>
          <p:nvPr/>
        </p:nvSpPr>
        <p:spPr>
          <a:xfrm>
            <a:off x="251520" y="24208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プロトコル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FED90-DB9E-4E10-90A1-7EE66CBBFAFE}"/>
              </a:ext>
            </a:extLst>
          </p:cNvPr>
          <p:cNvSpPr txBox="1"/>
          <p:nvPr/>
        </p:nvSpPr>
        <p:spPr>
          <a:xfrm>
            <a:off x="683568" y="306896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ここではインターネットにおける通信手段のこと</a:t>
            </a:r>
            <a:endParaRPr lang="en-US" altLang="ja-JP" sz="2400"/>
          </a:p>
          <a:p>
            <a:r>
              <a:rPr lang="en-US" altLang="ja-JP" sz="2400"/>
              <a:t>GitHub</a:t>
            </a:r>
            <a:r>
              <a:rPr lang="ja-JP" altLang="en-US" sz="2400"/>
              <a:t>へのアクセスは、「</a:t>
            </a:r>
            <a:r>
              <a:rPr lang="en-US" altLang="ja-JP" sz="2400"/>
              <a:t>SSH</a:t>
            </a:r>
            <a:r>
              <a:rPr lang="ja-JP" altLang="en-US" sz="2400"/>
              <a:t>」か「</a:t>
            </a:r>
            <a:r>
              <a:rPr lang="en-US" altLang="ja-JP" sz="2400"/>
              <a:t>HTTPS</a:t>
            </a:r>
            <a:r>
              <a:rPr lang="ja-JP" altLang="en-US" sz="2400"/>
              <a:t>」</a:t>
            </a:r>
            <a:endParaRPr lang="en-US" altLang="ja-JP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05853-9B11-42E5-86C4-7C1DA4D1044B}"/>
              </a:ext>
            </a:extLst>
          </p:cNvPr>
          <p:cNvSpPr txBox="1"/>
          <p:nvPr/>
        </p:nvSpPr>
        <p:spPr>
          <a:xfrm>
            <a:off x="251520" y="399635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SSH (Secure Shell)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3F77CE-2885-452F-878F-031A34A6E0D9}"/>
              </a:ext>
            </a:extLst>
          </p:cNvPr>
          <p:cNvSpPr txBox="1"/>
          <p:nvPr/>
        </p:nvSpPr>
        <p:spPr>
          <a:xfrm>
            <a:off x="251520" y="5301208"/>
            <a:ext cx="831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HTTPS (Hypertext Transfer Protocol Secure)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815323-F7E0-4346-95DA-A0F01D06F38C}"/>
              </a:ext>
            </a:extLst>
          </p:cNvPr>
          <p:cNvSpPr txBox="1"/>
          <p:nvPr/>
        </p:nvSpPr>
        <p:spPr>
          <a:xfrm>
            <a:off x="683568" y="465313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</a:t>
            </a:r>
            <a:r>
              <a:rPr lang="ja-JP" altLang="en-US" sz="2400">
                <a:solidFill>
                  <a:srgbClr val="FF0000"/>
                </a:solidFill>
              </a:rPr>
              <a:t>公開鍵認証</a:t>
            </a:r>
            <a:r>
              <a:rPr lang="ja-JP" altLang="en-US" sz="2400"/>
              <a:t>」←本講義ではこちらを使う</a:t>
            </a:r>
            <a:endParaRPr 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855FA7-67DD-491D-8527-0A0028886DCB}"/>
              </a:ext>
            </a:extLst>
          </p:cNvPr>
          <p:cNvSpPr txBox="1"/>
          <p:nvPr/>
        </p:nvSpPr>
        <p:spPr>
          <a:xfrm>
            <a:off x="683568" y="59492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認証方法は「個人アクセストークン」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647011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8591</TotalTime>
  <Words>467</Words>
  <Application>Microsoft Office PowerPoint</Application>
  <PresentationFormat>画面に合わせる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1583</cp:revision>
  <dcterms:created xsi:type="dcterms:W3CDTF">2019-01-02T05:23:01Z</dcterms:created>
  <dcterms:modified xsi:type="dcterms:W3CDTF">2021-10-02T13:51:25Z</dcterms:modified>
</cp:coreProperties>
</file>