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97" r:id="rId3"/>
    <p:sldId id="359" r:id="rId4"/>
    <p:sldId id="357" r:id="rId5"/>
    <p:sldId id="358" r:id="rId6"/>
    <p:sldId id="360" r:id="rId7"/>
    <p:sldId id="355" r:id="rId8"/>
    <p:sldId id="356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 dirty="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A3ADEA-3EB2-43E0-BB43-5C6224A0A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2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18CA8FFD-D2E2-4351-BAD4-A8E2399A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08A045B1-E9C4-4900-9429-FEF8CA98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46941D-45B2-4635-AAA2-1D320DEFCE61}"/>
              </a:ext>
            </a:extLst>
          </p:cNvPr>
          <p:cNvSpPr txBox="1"/>
          <p:nvPr/>
        </p:nvSpPr>
        <p:spPr>
          <a:xfrm>
            <a:off x="1299845" y="36450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ssh</a:t>
            </a:r>
            <a:endParaRPr kumimoji="1" lang="ja-JP" altLang="en-US" dirty="0"/>
          </a:p>
        </p:txBody>
      </p:sp>
      <p:pic>
        <p:nvPicPr>
          <p:cNvPr id="6" name="Picture 2" descr="家のイラスト7">
            <a:extLst>
              <a:ext uri="{FF2B5EF4-FFF2-40B4-BE49-F238E27FC236}">
                <a16:creationId xmlns:a16="http://schemas.microsoft.com/office/drawing/2014/main" id="{0DA3CBBE-3BB9-432E-A279-5763B1DA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CF51FFE-1BDA-4929-A659-56A011D6BA3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10671" y="3008878"/>
            <a:ext cx="0" cy="492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鍵のイラスト">
            <a:extLst>
              <a:ext uri="{FF2B5EF4-FFF2-40B4-BE49-F238E27FC236}">
                <a16:creationId xmlns:a16="http://schemas.microsoft.com/office/drawing/2014/main" id="{40ED9532-3728-49F4-A612-10C18B40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0" y="4566046"/>
            <a:ext cx="785242" cy="7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家の鍵のイラスト（ディスクシリンダー）">
            <a:extLst>
              <a:ext uri="{FF2B5EF4-FFF2-40B4-BE49-F238E27FC236}">
                <a16:creationId xmlns:a16="http://schemas.microsoft.com/office/drawing/2014/main" id="{F39EEA51-60DF-4E67-BB03-4775B527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6531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6A612F-457A-48ED-A8D3-73050C52F762}"/>
              </a:ext>
            </a:extLst>
          </p:cNvPr>
          <p:cNvSpPr txBox="1"/>
          <p:nvPr/>
        </p:nvSpPr>
        <p:spPr>
          <a:xfrm>
            <a:off x="1115616" y="53732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Consolas" panose="020B0609020204030204" pitchFamily="49" charset="0"/>
              </a:rPr>
              <a:t>id_rsa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1C3F82A-6F55-4362-930C-E40B796F2226}"/>
              </a:ext>
            </a:extLst>
          </p:cNvPr>
          <p:cNvSpPr txBox="1"/>
          <p:nvPr/>
        </p:nvSpPr>
        <p:spPr>
          <a:xfrm>
            <a:off x="2627784" y="53732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id_rsa.pub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36384F9-2105-4D5D-A6F6-02E1CB1E0E0C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1610671" y="4088998"/>
            <a:ext cx="4410" cy="477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AA0F8D4E-EA60-46C3-BA24-54B95D4D7D60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2197198" y="3502470"/>
            <a:ext cx="564138" cy="173719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CB605A-531A-4C79-BF14-25A4FA6FDC0B}"/>
              </a:ext>
            </a:extLst>
          </p:cNvPr>
          <p:cNvSpPr txBox="1"/>
          <p:nvPr/>
        </p:nvSpPr>
        <p:spPr>
          <a:xfrm>
            <a:off x="683568" y="1268760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ホームディレクトリ直下に</a:t>
            </a:r>
            <a:r>
              <a:rPr lang="en-US" altLang="ja-JP" sz="2000" dirty="0"/>
              <a:t>.</a:t>
            </a:r>
            <a:r>
              <a:rPr lang="en-US" altLang="ja-JP" sz="2000" dirty="0" err="1"/>
              <a:t>ssh</a:t>
            </a:r>
            <a:r>
              <a:rPr lang="ja-JP" altLang="en-US" sz="2000" dirty="0"/>
              <a:t>というディレクトリが作られ、</a:t>
            </a:r>
            <a:endParaRPr lang="en-US" altLang="ja-JP" sz="2000" dirty="0"/>
          </a:p>
          <a:p>
            <a:r>
              <a:rPr kumimoji="1" lang="ja-JP" altLang="en-US" sz="2000" dirty="0"/>
              <a:t>その下に秘密鍵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id_rsa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と公開鍵</a:t>
            </a:r>
            <a:r>
              <a:rPr kumimoji="1" lang="en-US" altLang="ja-JP" sz="2000" dirty="0"/>
              <a:t>(id_rsa.pub)</a:t>
            </a:r>
            <a:r>
              <a:rPr kumimoji="1" lang="ja-JP" altLang="en-US" sz="2000" dirty="0"/>
              <a:t>が作られる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A2852-8256-426E-9F6A-2B32878C7A5E}"/>
              </a:ext>
            </a:extLst>
          </p:cNvPr>
          <p:cNvSpPr txBox="1"/>
          <p:nvPr/>
        </p:nvSpPr>
        <p:spPr>
          <a:xfrm>
            <a:off x="1115616" y="5733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秘密鍵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48D2DC1-D701-4BBF-A69F-00D16625A700}"/>
              </a:ext>
            </a:extLst>
          </p:cNvPr>
          <p:cNvSpPr txBox="1"/>
          <p:nvPr/>
        </p:nvSpPr>
        <p:spPr>
          <a:xfrm>
            <a:off x="2915816" y="5733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09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27F8151-2702-43C1-ADA6-87D8435F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748464" cy="3877246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A96C94-9885-486D-AB19-D08CA3CA2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 – Step 3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3514587-7C96-4BB5-AA1C-4DA98B53D7A1}"/>
              </a:ext>
            </a:extLst>
          </p:cNvPr>
          <p:cNvSpPr/>
          <p:nvPr/>
        </p:nvSpPr>
        <p:spPr>
          <a:xfrm>
            <a:off x="7452320" y="4509120"/>
            <a:ext cx="129614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026228-497F-4402-9EE3-CDEE066834FC}"/>
              </a:ext>
            </a:extLst>
          </p:cNvPr>
          <p:cNvSpPr txBox="1"/>
          <p:nvPr/>
        </p:nvSpPr>
        <p:spPr>
          <a:xfrm>
            <a:off x="2699792" y="53012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これを選ぶ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C92C8012-1FF2-4B0F-AFC7-95840E3798FF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4038620" y="4869160"/>
            <a:ext cx="4061772" cy="6167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4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2276A4E-291A-4E45-8822-572CDA2B2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 – Step 3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1BC69D-7AB0-4FF0-9D61-0A25334C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7704856" cy="490245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C52DF84-7ABC-4C47-B710-D1442EF77A44}"/>
              </a:ext>
            </a:extLst>
          </p:cNvPr>
          <p:cNvSpPr/>
          <p:nvPr/>
        </p:nvSpPr>
        <p:spPr>
          <a:xfrm>
            <a:off x="899592" y="5301208"/>
            <a:ext cx="129614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D5E74F-12F3-43DF-81BB-25A873C49EF1}"/>
              </a:ext>
            </a:extLst>
          </p:cNvPr>
          <p:cNvSpPr txBox="1"/>
          <p:nvPr/>
        </p:nvSpPr>
        <p:spPr>
          <a:xfrm>
            <a:off x="3203848" y="61653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これを選ぶ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DED88414-2712-4C2C-AD6B-5432591D42B1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1547664" y="5589240"/>
            <a:ext cx="1656184" cy="76073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D3DF536-2B9F-4806-B972-26198EF09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 – Step 3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AEB9C-78C9-472E-B2C4-3BDA5733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84976" cy="46696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16F5CD1-2975-41FE-914A-863EDAEB0643}"/>
              </a:ext>
            </a:extLst>
          </p:cNvPr>
          <p:cNvSpPr/>
          <p:nvPr/>
        </p:nvSpPr>
        <p:spPr>
          <a:xfrm>
            <a:off x="7236296" y="2636912"/>
            <a:ext cx="129614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443F21-71B9-44E3-AB75-80BC347F6AF1}"/>
              </a:ext>
            </a:extLst>
          </p:cNvPr>
          <p:cNvSpPr txBox="1"/>
          <p:nvPr/>
        </p:nvSpPr>
        <p:spPr>
          <a:xfrm>
            <a:off x="7020272" y="1052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これを選ぶ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9590194-5B43-4CCD-9A60-6DE5041D05A7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 flipV="1">
            <a:off x="7020272" y="1237402"/>
            <a:ext cx="216024" cy="1579530"/>
          </a:xfrm>
          <a:prstGeom prst="bentConnector3">
            <a:avLst>
              <a:gd name="adj1" fmla="val -10582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6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A97173-A05D-44D9-9FFC-B29489638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 – Step 3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3E16A10-31D5-4100-B779-9FD6DF6F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6912768" cy="339563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424B4B-B4EC-46DC-B9AA-CF8E4F8D8E18}"/>
              </a:ext>
            </a:extLst>
          </p:cNvPr>
          <p:cNvSpPr/>
          <p:nvPr/>
        </p:nvSpPr>
        <p:spPr>
          <a:xfrm>
            <a:off x="2339752" y="2492896"/>
            <a:ext cx="295232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7763180-E014-4ADE-BCDE-09E5214F6D1D}"/>
              </a:ext>
            </a:extLst>
          </p:cNvPr>
          <p:cNvSpPr/>
          <p:nvPr/>
        </p:nvSpPr>
        <p:spPr>
          <a:xfrm>
            <a:off x="2339752" y="2996952"/>
            <a:ext cx="4824536" cy="1296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B17A18-060B-4F72-A013-C0C9B3070EA3}"/>
              </a:ext>
            </a:extLst>
          </p:cNvPr>
          <p:cNvSpPr txBox="1"/>
          <p:nvPr/>
        </p:nvSpPr>
        <p:spPr>
          <a:xfrm>
            <a:off x="899592" y="980728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なんでもよい</a:t>
            </a:r>
            <a:r>
              <a:rPr lang="en-US" altLang="ja-JP" dirty="0"/>
              <a:t>(</a:t>
            </a:r>
            <a:r>
              <a:rPr lang="ja-JP" altLang="en-US" dirty="0"/>
              <a:t>例えば「</a:t>
            </a:r>
            <a:r>
              <a:rPr lang="en-US" altLang="ja-JP" dirty="0"/>
              <a:t>Git Bash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36C2536-BB04-4FE4-9326-05FA93077363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>
            <a:off x="4662160" y="1165394"/>
            <a:ext cx="629920" cy="1471518"/>
          </a:xfrm>
          <a:prstGeom prst="bentConnector3">
            <a:avLst>
              <a:gd name="adj1" fmla="val 13629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08B880-C2A1-4CE4-BB02-AB3B72853982}"/>
              </a:ext>
            </a:extLst>
          </p:cNvPr>
          <p:cNvSpPr txBox="1"/>
          <p:nvPr/>
        </p:nvSpPr>
        <p:spPr>
          <a:xfrm>
            <a:off x="611560" y="4869160"/>
            <a:ext cx="2590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cat .</a:t>
            </a:r>
            <a:r>
              <a:rPr lang="en-US" altLang="ja-JP" dirty="0" err="1">
                <a:latin typeface="Consolas" panose="020B0609020204030204" pitchFamily="49" charset="0"/>
              </a:rPr>
              <a:t>ssh</a:t>
            </a:r>
            <a:r>
              <a:rPr lang="en-US" altLang="ja-JP" dirty="0">
                <a:latin typeface="Consolas" panose="020B0609020204030204" pitchFamily="49" charset="0"/>
              </a:rPr>
              <a:t>/id_rsa.pub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F4C11A-51CE-4512-BCC2-752AD524181E}"/>
              </a:ext>
            </a:extLst>
          </p:cNvPr>
          <p:cNvSpPr txBox="1"/>
          <p:nvPr/>
        </p:nvSpPr>
        <p:spPr>
          <a:xfrm>
            <a:off x="327585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の実行結果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C08DDB1F-7C5E-43EB-8FBB-9A29D19BF57E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4614684" y="4293096"/>
            <a:ext cx="137336" cy="76073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FA7239-DA43-46E6-9A0F-A9D10CAB3A14}"/>
              </a:ext>
            </a:extLst>
          </p:cNvPr>
          <p:cNvSpPr txBox="1"/>
          <p:nvPr/>
        </p:nvSpPr>
        <p:spPr>
          <a:xfrm>
            <a:off x="395536" y="5229200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ssh-rsa</a:t>
            </a:r>
            <a:r>
              <a:rPr kumimoji="1" lang="ja-JP" altLang="en-US" dirty="0"/>
              <a:t>」で始まる文字列を改行が入らないようにコピペ</a:t>
            </a:r>
            <a:r>
              <a:rPr lang="ja-JP" altLang="en-US" dirty="0"/>
              <a:t>する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D8051F-C95E-43BC-94DE-1029907EE808}"/>
              </a:ext>
            </a:extLst>
          </p:cNvPr>
          <p:cNvSpPr txBox="1"/>
          <p:nvPr/>
        </p:nvSpPr>
        <p:spPr>
          <a:xfrm>
            <a:off x="467544" y="5589240"/>
            <a:ext cx="760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「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-----BEGIN OPENSSH PRIVATE KEY-----</a:t>
            </a:r>
            <a:r>
              <a:rPr lang="ja-JP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」で始まるファイルは</a:t>
            </a:r>
            <a:endParaRPr lang="en-US" altLang="ja-JP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ja-JP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秘密鍵なので</a:t>
            </a:r>
            <a:r>
              <a:rPr kumimoji="1" lang="ja-JP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間違えない事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169078B-63C0-460E-94B2-70B92BFF4BE0}"/>
              </a:ext>
            </a:extLst>
          </p:cNvPr>
          <p:cNvSpPr/>
          <p:nvPr/>
        </p:nvSpPr>
        <p:spPr>
          <a:xfrm>
            <a:off x="2339752" y="4365104"/>
            <a:ext cx="86409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76D1D9-6FB2-4115-8F33-64C2CD62ED9A}"/>
              </a:ext>
            </a:extLst>
          </p:cNvPr>
          <p:cNvSpPr txBox="1"/>
          <p:nvPr/>
        </p:nvSpPr>
        <p:spPr>
          <a:xfrm>
            <a:off x="467544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最後にお</a:t>
            </a:r>
            <a:r>
              <a:rPr lang="ja-JP" altLang="en-US" dirty="0"/>
              <a:t>す</a:t>
            </a:r>
            <a:endParaRPr kumimoji="1" lang="ja-JP" altLang="en-US" dirty="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81B2854-7AA0-4DF6-A33E-0FC4EE163C41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rot="10800000" flipH="1">
            <a:off x="467544" y="4509120"/>
            <a:ext cx="1872208" cy="1984866"/>
          </a:xfrm>
          <a:prstGeom prst="bentConnector3">
            <a:avLst>
              <a:gd name="adj1" fmla="val -1221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3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7DBCE3-2846-46B4-874C-3908E46B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640083-EBC4-46BA-9A89-33FC1DBF6C99}"/>
              </a:ext>
            </a:extLst>
          </p:cNvPr>
          <p:cNvSpPr txBox="1"/>
          <p:nvPr/>
        </p:nvSpPr>
        <p:spPr>
          <a:xfrm>
            <a:off x="323528" y="11247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鍵の確認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34B58E-F230-43F1-8431-CD3146F96169}"/>
              </a:ext>
            </a:extLst>
          </p:cNvPr>
          <p:cNvSpPr txBox="1"/>
          <p:nvPr/>
        </p:nvSpPr>
        <p:spPr>
          <a:xfrm>
            <a:off x="683568" y="1772816"/>
            <a:ext cx="37529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de-DE" altLang="ja-JP" sz="2400" dirty="0">
                <a:latin typeface="Consolas" panose="020B0609020204030204" pitchFamily="49" charset="0"/>
              </a:rPr>
              <a:t>ssh -T git@github.com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D35DBA-D6F3-4D5D-B31F-E5B1336908D2}"/>
              </a:ext>
            </a:extLst>
          </p:cNvPr>
          <p:cNvSpPr txBox="1"/>
          <p:nvPr/>
        </p:nvSpPr>
        <p:spPr>
          <a:xfrm>
            <a:off x="179512" y="2780928"/>
            <a:ext cx="75608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Are you sure you want to continue connecting (yes/no/[fingerprint])?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EEEB0-4945-4E17-81B9-BF413C198B14}"/>
              </a:ext>
            </a:extLst>
          </p:cNvPr>
          <p:cNvSpPr txBox="1"/>
          <p:nvPr/>
        </p:nvSpPr>
        <p:spPr>
          <a:xfrm>
            <a:off x="7812360" y="27089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r>
              <a:rPr kumimoji="1" lang="ja-JP" altLang="en-US"/>
              <a:t>と入力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3000C-B35F-4301-8D63-336694191F19}"/>
              </a:ext>
            </a:extLst>
          </p:cNvPr>
          <p:cNvSpPr txBox="1"/>
          <p:nvPr/>
        </p:nvSpPr>
        <p:spPr>
          <a:xfrm>
            <a:off x="179512" y="3573016"/>
            <a:ext cx="6336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Consolas" panose="020B0609020204030204" pitchFamily="49" charset="0"/>
              </a:rPr>
              <a:t>Enter passphrase for key ‘/path/to/.</a:t>
            </a:r>
            <a:r>
              <a:rPr lang="en-US" altLang="ja-JP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ssh</a:t>
            </a:r>
            <a:r>
              <a:rPr lang="en-US" altLang="ja-JP" sz="18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id_rsa</a:t>
            </a:r>
            <a:r>
              <a:rPr lang="en-US" altLang="ja-JP" sz="1800" dirty="0">
                <a:solidFill>
                  <a:prstClr val="black"/>
                </a:solidFill>
                <a:latin typeface="Consolas" panose="020B0609020204030204" pitchFamily="49" charset="0"/>
              </a:rPr>
              <a:t>':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42D517-1AD8-44AD-AA7C-2A2B9D91D986}"/>
              </a:ext>
            </a:extLst>
          </p:cNvPr>
          <p:cNvSpPr txBox="1"/>
          <p:nvPr/>
        </p:nvSpPr>
        <p:spPr>
          <a:xfrm>
            <a:off x="6660232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パスフレーズを入力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4229061-8CC2-46D4-8A3C-19A1D763CBB1}"/>
              </a:ext>
            </a:extLst>
          </p:cNvPr>
          <p:cNvCxnSpPr/>
          <p:nvPr/>
        </p:nvCxnSpPr>
        <p:spPr>
          <a:xfrm>
            <a:off x="3491880" y="3933056"/>
            <a:ext cx="115212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D92277-4C43-4562-ACB4-56271F77E64D}"/>
              </a:ext>
            </a:extLst>
          </p:cNvPr>
          <p:cNvSpPr txBox="1"/>
          <p:nvPr/>
        </p:nvSpPr>
        <p:spPr>
          <a:xfrm>
            <a:off x="3059832" y="40050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ここは人によって異なる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6AA3808-84C6-4E2C-9F47-365AB96ED1DC}"/>
              </a:ext>
            </a:extLst>
          </p:cNvPr>
          <p:cNvSpPr txBox="1"/>
          <p:nvPr/>
        </p:nvSpPr>
        <p:spPr>
          <a:xfrm>
            <a:off x="179512" y="5373216"/>
            <a:ext cx="81369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Hi (GitHub</a:t>
            </a:r>
            <a:r>
              <a:rPr lang="ja-JP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アカウント名</a:t>
            </a:r>
            <a:r>
              <a:rPr lang="en-US" altLang="ja-JP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! You've successfully authenticated, but GitHub does not provide shell access.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273F6E3-8325-4690-ACB7-FD7DD424A6AC}"/>
              </a:ext>
            </a:extLst>
          </p:cNvPr>
          <p:cNvSpPr txBox="1"/>
          <p:nvPr/>
        </p:nvSpPr>
        <p:spPr>
          <a:xfrm>
            <a:off x="107504" y="50131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以下の表示が出れば成功</a:t>
            </a:r>
          </a:p>
        </p:txBody>
      </p:sp>
    </p:spTree>
    <p:extLst>
      <p:ext uri="{BB962C8B-B14F-4D97-AF65-F5344CB8AC3E}">
        <p14:creationId xmlns:p14="http://schemas.microsoft.com/office/powerpoint/2010/main" val="302768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B7155E-6338-4BC4-96E9-1A8E822B5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 – Step 5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BA4A66-D614-420A-A0B4-8E6BAD7C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" y="1628800"/>
            <a:ext cx="8424936" cy="300174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96F449-8716-40C9-8368-25BDC620AF9D}"/>
              </a:ext>
            </a:extLst>
          </p:cNvPr>
          <p:cNvSpPr/>
          <p:nvPr/>
        </p:nvSpPr>
        <p:spPr>
          <a:xfrm>
            <a:off x="179512" y="1628800"/>
            <a:ext cx="36004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78940D-4977-4CC4-9DA3-CDFC8F6D607F}"/>
              </a:ext>
            </a:extLst>
          </p:cNvPr>
          <p:cNvSpPr txBox="1"/>
          <p:nvPr/>
        </p:nvSpPr>
        <p:spPr>
          <a:xfrm>
            <a:off x="539552" y="105273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このボタンを押すとホーム画面に戻る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8FA9EA9-E3C1-4FE5-BE28-57ECA28D6934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359532" y="1237402"/>
            <a:ext cx="180020" cy="39139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EE48517-BCA1-4739-8F1B-B78276F6AE86}"/>
              </a:ext>
            </a:extLst>
          </p:cNvPr>
          <p:cNvSpPr/>
          <p:nvPr/>
        </p:nvSpPr>
        <p:spPr>
          <a:xfrm>
            <a:off x="1187624" y="2132856"/>
            <a:ext cx="79208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57F1B4-4599-4207-861F-B899915FE3FC}"/>
              </a:ext>
            </a:extLst>
          </p:cNvPr>
          <p:cNvSpPr txBox="1"/>
          <p:nvPr/>
        </p:nvSpPr>
        <p:spPr>
          <a:xfrm>
            <a:off x="971600" y="4941168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最初は「</a:t>
            </a:r>
            <a:r>
              <a:rPr kumimoji="1" lang="en-US" altLang="ja-JP" dirty="0"/>
              <a:t>Create repository</a:t>
            </a:r>
            <a:r>
              <a:rPr kumimoji="1" lang="ja-JP" altLang="en-US" dirty="0"/>
              <a:t>」というボタンになっているので、それを押す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8B2A6DC-D4BC-44DB-8700-4F21ED8C78BD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>
            <a:off x="971600" y="2348880"/>
            <a:ext cx="216024" cy="2776954"/>
          </a:xfrm>
          <a:prstGeom prst="bentConnector3">
            <a:avLst>
              <a:gd name="adj1" fmla="val -10582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8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E05E227-5EB4-44A6-9B66-F2B9289EF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 – Step 5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DD6CE8-1A05-43CE-B754-D18E18D5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6278793" cy="522756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20612E8-FF61-4E7B-AB90-6F26E6E0A895}"/>
              </a:ext>
            </a:extLst>
          </p:cNvPr>
          <p:cNvSpPr/>
          <p:nvPr/>
        </p:nvSpPr>
        <p:spPr>
          <a:xfrm>
            <a:off x="683568" y="2996952"/>
            <a:ext cx="453650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C105013-8627-4EC6-9FD1-E6D8803662D3}"/>
              </a:ext>
            </a:extLst>
          </p:cNvPr>
          <p:cNvSpPr/>
          <p:nvPr/>
        </p:nvSpPr>
        <p:spPr>
          <a:xfrm>
            <a:off x="683568" y="3645024"/>
            <a:ext cx="23042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3FC67FF-C776-4B3F-9615-FF2512C7E070}"/>
              </a:ext>
            </a:extLst>
          </p:cNvPr>
          <p:cNvSpPr/>
          <p:nvPr/>
        </p:nvSpPr>
        <p:spPr>
          <a:xfrm>
            <a:off x="683568" y="5085184"/>
            <a:ext cx="2952328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B1C56E-0F05-4E64-BA92-1EDCE97A9D9C}"/>
              </a:ext>
            </a:extLst>
          </p:cNvPr>
          <p:cNvSpPr/>
          <p:nvPr/>
        </p:nvSpPr>
        <p:spPr>
          <a:xfrm>
            <a:off x="683568" y="6093296"/>
            <a:ext cx="100811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5DC5A8-BFEB-4175-9AE2-E62F5C7D26F7}"/>
              </a:ext>
            </a:extLst>
          </p:cNvPr>
          <p:cNvSpPr txBox="1"/>
          <p:nvPr/>
        </p:nvSpPr>
        <p:spPr>
          <a:xfrm>
            <a:off x="2195736" y="63813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最後に押す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397F90-4421-47B6-8137-C48F766E5ACD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1187624" y="6381328"/>
            <a:ext cx="1008112" cy="18466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5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GitHub</a:t>
            </a:r>
            <a:r>
              <a:rPr kumimoji="1" lang="ja-JP" altLang="en-US" sz="2400" dirty="0"/>
              <a:t>のアカウントを作成する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リモートリポジトリの作成と、ローカルリポジトリとの同期について学ぶ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issue</a:t>
            </a:r>
            <a:r>
              <a:rPr kumimoji="1" lang="ja-JP" altLang="en-US" sz="2400" dirty="0"/>
              <a:t>の使い方の基本を覚える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Project(Automated Kanban)</a:t>
            </a:r>
            <a:r>
              <a:rPr kumimoji="1" lang="ja-JP" altLang="en-US" sz="2400" dirty="0"/>
              <a:t>の使い方を覚える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GitHub Pages</a:t>
            </a:r>
            <a:r>
              <a:rPr kumimoji="1" lang="ja-JP" altLang="en-US" sz="2400" dirty="0"/>
              <a:t>の公開を体験する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01A1D-C710-49D0-84EE-E619CEE98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公開鍵認証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C5664B-D30E-4503-A484-C8499B34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84984"/>
            <a:ext cx="1143000" cy="1143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4F09ADB-05FF-4696-A3C7-E0DDE061D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18829" cy="86872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9DD147-0429-436F-A134-55EA16D7E5BA}"/>
              </a:ext>
            </a:extLst>
          </p:cNvPr>
          <p:cNvSpPr txBox="1"/>
          <p:nvPr/>
        </p:nvSpPr>
        <p:spPr>
          <a:xfrm>
            <a:off x="611560" y="980728"/>
            <a:ext cx="6067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ターミナルから</a:t>
            </a:r>
            <a:r>
              <a:rPr kumimoji="1" lang="en-US" altLang="ja-JP" sz="2400" dirty="0"/>
              <a:t>GitHub</a:t>
            </a:r>
            <a:r>
              <a:rPr kumimoji="1" lang="ja-JP" altLang="en-US" sz="2400" dirty="0"/>
              <a:t>にアクセスしたい</a:t>
            </a:r>
            <a:r>
              <a:rPr lang="ja-JP" altLang="en-US" sz="2400" dirty="0"/>
              <a:t>が</a:t>
            </a:r>
            <a:endParaRPr kumimoji="1" lang="en-US" altLang="ja-JP" sz="2400" dirty="0"/>
          </a:p>
          <a:p>
            <a:r>
              <a:rPr kumimoji="1" lang="ja-JP" altLang="en-US" sz="2400" dirty="0"/>
              <a:t>他の人に勝手にアクセスされては困る</a:t>
            </a:r>
            <a:endParaRPr kumimoji="1" lang="en-US" altLang="ja-JP" sz="2400" dirty="0"/>
          </a:p>
        </p:txBody>
      </p:sp>
      <p:pic>
        <p:nvPicPr>
          <p:cNvPr id="2050" name="Picture 2" descr="ハッカーのイラスト（笑顔）">
            <a:extLst>
              <a:ext uri="{FF2B5EF4-FFF2-40B4-BE49-F238E27FC236}">
                <a16:creationId xmlns:a16="http://schemas.microsoft.com/office/drawing/2014/main" id="{99562EBD-3CBC-45DB-922A-B580ABD0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1186631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を使う人のイラスト（男性・笑顔）">
            <a:extLst>
              <a:ext uri="{FF2B5EF4-FFF2-40B4-BE49-F238E27FC236}">
                <a16:creationId xmlns:a16="http://schemas.microsoft.com/office/drawing/2014/main" id="{9C56E061-E179-4FEF-9971-59C32A42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114776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左右 7">
            <a:extLst>
              <a:ext uri="{FF2B5EF4-FFF2-40B4-BE49-F238E27FC236}">
                <a16:creationId xmlns:a16="http://schemas.microsoft.com/office/drawing/2014/main" id="{DB640B69-22BE-4495-90DF-C00A43EEEA14}"/>
              </a:ext>
            </a:extLst>
          </p:cNvPr>
          <p:cNvSpPr/>
          <p:nvPr/>
        </p:nvSpPr>
        <p:spPr>
          <a:xfrm rot="900000">
            <a:off x="3292015" y="3073074"/>
            <a:ext cx="2880320" cy="504056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48F58FCA-9E1A-4F4E-B848-D5712EDC4C2D}"/>
              </a:ext>
            </a:extLst>
          </p:cNvPr>
          <p:cNvSpPr/>
          <p:nvPr/>
        </p:nvSpPr>
        <p:spPr>
          <a:xfrm rot="20700000">
            <a:off x="3292013" y="4441225"/>
            <a:ext cx="2880320" cy="504056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丸のマークのイラスト「○」">
            <a:extLst>
              <a:ext uri="{FF2B5EF4-FFF2-40B4-BE49-F238E27FC236}">
                <a16:creationId xmlns:a16="http://schemas.microsoft.com/office/drawing/2014/main" id="{1708141C-7920-4E8B-9C23-1FCD50F62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14" y="277408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バツのマークのイラスト「×」">
            <a:extLst>
              <a:ext uri="{FF2B5EF4-FFF2-40B4-BE49-F238E27FC236}">
                <a16:creationId xmlns:a16="http://schemas.microsoft.com/office/drawing/2014/main" id="{B212CD70-365A-4374-9402-3FFB22E1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1282452" cy="12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096627-0BF2-449C-A5F2-82E08CA426CD}"/>
              </a:ext>
            </a:extLst>
          </p:cNvPr>
          <p:cNvSpPr txBox="1"/>
          <p:nvPr/>
        </p:nvSpPr>
        <p:spPr>
          <a:xfrm>
            <a:off x="467544" y="5805264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正当な権利を持つ人だけがアクセスできるようにしたい</a:t>
            </a:r>
            <a:endParaRPr lang="en-US" altLang="ja-JP" sz="2400" dirty="0"/>
          </a:p>
          <a:p>
            <a:r>
              <a:rPr lang="ja-JP" altLang="en-US" sz="2400" dirty="0"/>
              <a:t>→</a:t>
            </a:r>
            <a:r>
              <a:rPr lang="en-US" altLang="ja-JP" sz="2400" dirty="0"/>
              <a:t>SSH</a:t>
            </a:r>
            <a:r>
              <a:rPr lang="ja-JP" altLang="en-US" sz="2400" dirty="0"/>
              <a:t>公開鍵認証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218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97A7CA-560E-4B9D-84DD-EDF89A06F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公開鍵認証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12F502-5792-4B21-B21A-437C0B4C5709}"/>
              </a:ext>
            </a:extLst>
          </p:cNvPr>
          <p:cNvSpPr txBox="1"/>
          <p:nvPr/>
        </p:nvSpPr>
        <p:spPr>
          <a:xfrm>
            <a:off x="395536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公開鍵暗号とは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F18E8C-CBBF-428D-B52F-01705D7A9AE7}"/>
              </a:ext>
            </a:extLst>
          </p:cNvPr>
          <p:cNvSpPr txBox="1"/>
          <p:nvPr/>
        </p:nvSpPr>
        <p:spPr>
          <a:xfrm>
            <a:off x="1043608" y="177281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普通の鍵：「鍵をかける」鍵と「鍵を開ける」鍵が同じ</a:t>
            </a:r>
          </a:p>
        </p:txBody>
      </p:sp>
      <p:pic>
        <p:nvPicPr>
          <p:cNvPr id="1026" name="Picture 2" descr="鍵のイラスト">
            <a:extLst>
              <a:ext uri="{FF2B5EF4-FFF2-40B4-BE49-F238E27FC236}">
                <a16:creationId xmlns:a16="http://schemas.microsoft.com/office/drawing/2014/main" id="{28DD7707-A297-4CC8-9726-0305A0B2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1001266" cy="10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シンプルな南京錠のイラスト">
            <a:extLst>
              <a:ext uri="{FF2B5EF4-FFF2-40B4-BE49-F238E27FC236}">
                <a16:creationId xmlns:a16="http://schemas.microsoft.com/office/drawing/2014/main" id="{98DF0289-A6C7-4B80-BE89-E8C20816A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63E9E77-FF95-4FE4-BCEB-AFF66D10CCA2}"/>
              </a:ext>
            </a:extLst>
          </p:cNvPr>
          <p:cNvSpPr/>
          <p:nvPr/>
        </p:nvSpPr>
        <p:spPr>
          <a:xfrm>
            <a:off x="4067944" y="2564904"/>
            <a:ext cx="79208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49292E-9E51-461A-8F43-F812A5D96FC0}"/>
              </a:ext>
            </a:extLst>
          </p:cNvPr>
          <p:cNvSpPr/>
          <p:nvPr/>
        </p:nvSpPr>
        <p:spPr>
          <a:xfrm>
            <a:off x="4067944" y="2996952"/>
            <a:ext cx="79208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EA8329-90F4-4B9C-B806-800B5EECF80D}"/>
              </a:ext>
            </a:extLst>
          </p:cNvPr>
          <p:cNvSpPr txBox="1"/>
          <p:nvPr/>
        </p:nvSpPr>
        <p:spPr>
          <a:xfrm>
            <a:off x="3995936" y="22048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かける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E63CAB-8C5A-4593-B1CB-938DEDF92A23}"/>
              </a:ext>
            </a:extLst>
          </p:cNvPr>
          <p:cNvSpPr txBox="1"/>
          <p:nvPr/>
        </p:nvSpPr>
        <p:spPr>
          <a:xfrm>
            <a:off x="3995936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開ける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6296CF-88E8-40CF-9E38-96384496D993}"/>
              </a:ext>
            </a:extLst>
          </p:cNvPr>
          <p:cNvSpPr txBox="1"/>
          <p:nvPr/>
        </p:nvSpPr>
        <p:spPr>
          <a:xfrm>
            <a:off x="1115616" y="3645024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</a:t>
            </a:r>
            <a:r>
              <a:rPr kumimoji="1" lang="ja-JP" altLang="en-US" dirty="0"/>
              <a:t>鍵：「鍵をかける」鍵と「鍵を開ける」鍵が異なる</a:t>
            </a:r>
          </a:p>
        </p:txBody>
      </p:sp>
      <p:pic>
        <p:nvPicPr>
          <p:cNvPr id="13" name="Picture 2" descr="鍵のイラスト">
            <a:extLst>
              <a:ext uri="{FF2B5EF4-FFF2-40B4-BE49-F238E27FC236}">
                <a16:creationId xmlns:a16="http://schemas.microsoft.com/office/drawing/2014/main" id="{C9893AA3-A92A-47A8-A269-CDB5A43F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5104"/>
            <a:ext cx="1001266" cy="10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シンプルな南京錠のイラスト">
            <a:extLst>
              <a:ext uri="{FF2B5EF4-FFF2-40B4-BE49-F238E27FC236}">
                <a16:creationId xmlns:a16="http://schemas.microsoft.com/office/drawing/2014/main" id="{E607B098-7E79-4023-BA34-610803CB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108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577A059-F458-440B-BBE9-77E236C7E109}"/>
              </a:ext>
            </a:extLst>
          </p:cNvPr>
          <p:cNvSpPr/>
          <p:nvPr/>
        </p:nvSpPr>
        <p:spPr>
          <a:xfrm>
            <a:off x="4067944" y="4869160"/>
            <a:ext cx="79208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D26A99-8954-4FF0-8287-77B43BCCD670}"/>
              </a:ext>
            </a:extLst>
          </p:cNvPr>
          <p:cNvSpPr txBox="1"/>
          <p:nvPr/>
        </p:nvSpPr>
        <p:spPr>
          <a:xfrm>
            <a:off x="3995936" y="443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かける</a:t>
            </a:r>
          </a:p>
        </p:txBody>
      </p:sp>
      <p:pic>
        <p:nvPicPr>
          <p:cNvPr id="1030" name="Picture 6" descr="家の鍵のイラスト（ディスクシリンダー）">
            <a:extLst>
              <a:ext uri="{FF2B5EF4-FFF2-40B4-BE49-F238E27FC236}">
                <a16:creationId xmlns:a16="http://schemas.microsoft.com/office/drawing/2014/main" id="{7AAB5D46-46BF-4D66-B25C-EDCD2B974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892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EC96017E-E831-4628-A6C1-549CD76A9B83}"/>
              </a:ext>
            </a:extLst>
          </p:cNvPr>
          <p:cNvSpPr/>
          <p:nvPr/>
        </p:nvSpPr>
        <p:spPr>
          <a:xfrm>
            <a:off x="4067944" y="6021288"/>
            <a:ext cx="79208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6BEF992-F1FF-4343-8364-E3E19AA2FFA6}"/>
              </a:ext>
            </a:extLst>
          </p:cNvPr>
          <p:cNvSpPr txBox="1"/>
          <p:nvPr/>
        </p:nvSpPr>
        <p:spPr>
          <a:xfrm>
            <a:off x="4067944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開ける</a:t>
            </a:r>
          </a:p>
        </p:txBody>
      </p:sp>
      <p:pic>
        <p:nvPicPr>
          <p:cNvPr id="20" name="Picture 4" descr="シンプルな南京錠のイラスト">
            <a:extLst>
              <a:ext uri="{FF2B5EF4-FFF2-40B4-BE49-F238E27FC236}">
                <a16:creationId xmlns:a16="http://schemas.microsoft.com/office/drawing/2014/main" id="{BA3D3DDF-A059-48A4-8C6C-36150144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左中かっこ 7">
            <a:extLst>
              <a:ext uri="{FF2B5EF4-FFF2-40B4-BE49-F238E27FC236}">
                <a16:creationId xmlns:a16="http://schemas.microsoft.com/office/drawing/2014/main" id="{11234926-6F3B-43A2-B5E6-25B03C63E8B9}"/>
              </a:ext>
            </a:extLst>
          </p:cNvPr>
          <p:cNvSpPr/>
          <p:nvPr/>
        </p:nvSpPr>
        <p:spPr>
          <a:xfrm>
            <a:off x="2483768" y="4365104"/>
            <a:ext cx="432048" cy="208823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74DB83-9180-4F1A-95DC-2483BB2575D3}"/>
              </a:ext>
            </a:extLst>
          </p:cNvPr>
          <p:cNvSpPr txBox="1"/>
          <p:nvPr/>
        </p:nvSpPr>
        <p:spPr>
          <a:xfrm>
            <a:off x="1691680" y="522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ペア</a:t>
            </a:r>
          </a:p>
        </p:txBody>
      </p:sp>
    </p:spTree>
    <p:extLst>
      <p:ext uri="{BB962C8B-B14F-4D97-AF65-F5344CB8AC3E}">
        <p14:creationId xmlns:p14="http://schemas.microsoft.com/office/powerpoint/2010/main" val="1288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FA6F5B-372F-416C-BD57-D5D9E857C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公開鍵認証</a:t>
            </a:r>
          </a:p>
        </p:txBody>
      </p:sp>
      <p:pic>
        <p:nvPicPr>
          <p:cNvPr id="3" name="Picture 2" descr="鍵のイラスト">
            <a:extLst>
              <a:ext uri="{FF2B5EF4-FFF2-40B4-BE49-F238E27FC236}">
                <a16:creationId xmlns:a16="http://schemas.microsoft.com/office/drawing/2014/main" id="{C79B86DB-EDDB-4EAF-8E35-44CF8A3D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785242" cy="7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家の鍵のイラスト（ディスクシリンダー）">
            <a:extLst>
              <a:ext uri="{FF2B5EF4-FFF2-40B4-BE49-F238E27FC236}">
                <a16:creationId xmlns:a16="http://schemas.microsoft.com/office/drawing/2014/main" id="{C84090EC-3C14-4443-A8EB-0A7D8212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9A764-6B39-4CD2-8005-8FA63782E1A2}"/>
              </a:ext>
            </a:extLst>
          </p:cNvPr>
          <p:cNvSpPr txBox="1"/>
          <p:nvPr/>
        </p:nvSpPr>
        <p:spPr>
          <a:xfrm>
            <a:off x="539552" y="1196752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事前に鍵のペアを作成する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C5D0BE-DE61-4933-83E3-3460A7B8AC4F}"/>
              </a:ext>
            </a:extLst>
          </p:cNvPr>
          <p:cNvSpPr txBox="1"/>
          <p:nvPr/>
        </p:nvSpPr>
        <p:spPr>
          <a:xfrm>
            <a:off x="1547664" y="2708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秘密鍵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95DC0E-7603-4BF6-AFF2-F76B5AEC151C}"/>
              </a:ext>
            </a:extLst>
          </p:cNvPr>
          <p:cNvSpPr txBox="1"/>
          <p:nvPr/>
        </p:nvSpPr>
        <p:spPr>
          <a:xfrm>
            <a:off x="2699792" y="2708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公開鍵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5477F1-F7B1-4189-8BB8-87BA10BF9C17}"/>
              </a:ext>
            </a:extLst>
          </p:cNvPr>
          <p:cNvSpPr txBox="1"/>
          <p:nvPr/>
        </p:nvSpPr>
        <p:spPr>
          <a:xfrm>
            <a:off x="539552" y="3212976"/>
            <a:ext cx="405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2. </a:t>
            </a:r>
            <a:r>
              <a:rPr kumimoji="1" lang="ja-JP" altLang="en-US" sz="2000" dirty="0"/>
              <a:t>公開鍵をサーバに登録しておく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44B6BA8-8ED8-4593-B912-1FE55279D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437112"/>
            <a:ext cx="1143000" cy="1143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AA6BBB-0DD4-4549-9328-2655DEB84F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73016"/>
            <a:ext cx="2118829" cy="868720"/>
          </a:xfrm>
          <a:prstGeom prst="rect">
            <a:avLst/>
          </a:prstGeom>
        </p:spPr>
      </p:pic>
      <p:pic>
        <p:nvPicPr>
          <p:cNvPr id="11" name="Picture 6" descr="家の鍵のイラスト（ディスクシリンダー）">
            <a:extLst>
              <a:ext uri="{FF2B5EF4-FFF2-40B4-BE49-F238E27FC236}">
                <a16:creationId xmlns:a16="http://schemas.microsoft.com/office/drawing/2014/main" id="{C92DB54D-8214-4E24-8EB4-3340F55C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2108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5403DC-C25B-4BA5-9F49-CCF173029778}"/>
              </a:ext>
            </a:extLst>
          </p:cNvPr>
          <p:cNvSpPr txBox="1"/>
          <p:nvPr/>
        </p:nvSpPr>
        <p:spPr>
          <a:xfrm>
            <a:off x="5868144" y="50851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公開鍵</a:t>
            </a:r>
          </a:p>
        </p:txBody>
      </p:sp>
      <p:pic>
        <p:nvPicPr>
          <p:cNvPr id="13" name="Picture 4" descr="パソコンを使う人のイラスト（男性・笑顔）">
            <a:extLst>
              <a:ext uri="{FF2B5EF4-FFF2-40B4-BE49-F238E27FC236}">
                <a16:creationId xmlns:a16="http://schemas.microsoft.com/office/drawing/2014/main" id="{D0CBAA88-96DF-47E5-8F47-63DA1D6B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114776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鍵のイラスト">
            <a:extLst>
              <a:ext uri="{FF2B5EF4-FFF2-40B4-BE49-F238E27FC236}">
                <a16:creationId xmlns:a16="http://schemas.microsoft.com/office/drawing/2014/main" id="{8A011430-B050-4EFA-9A0E-8D2EDB75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785242" cy="78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2D47C3-0E71-4C69-9FAD-E4B4FDEACBA3}"/>
              </a:ext>
            </a:extLst>
          </p:cNvPr>
          <p:cNvSpPr txBox="1"/>
          <p:nvPr/>
        </p:nvSpPr>
        <p:spPr>
          <a:xfrm>
            <a:off x="2123728" y="50851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秘密鍵</a:t>
            </a:r>
          </a:p>
        </p:txBody>
      </p:sp>
    </p:spTree>
    <p:extLst>
      <p:ext uri="{BB962C8B-B14F-4D97-AF65-F5344CB8AC3E}">
        <p14:creationId xmlns:p14="http://schemas.microsoft.com/office/powerpoint/2010/main" val="35004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749CE2-2DB1-47E1-8329-F4220052E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公開鍵認証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EA6C8F-F6B0-4620-A5E8-B22A46A4D765}"/>
              </a:ext>
            </a:extLst>
          </p:cNvPr>
          <p:cNvSpPr txBox="1"/>
          <p:nvPr/>
        </p:nvSpPr>
        <p:spPr>
          <a:xfrm>
            <a:off x="539552" y="1196752"/>
            <a:ext cx="5085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3</a:t>
            </a:r>
            <a:r>
              <a:rPr kumimoji="1" lang="en-US" altLang="ja-JP" sz="2000" dirty="0"/>
              <a:t>. </a:t>
            </a:r>
            <a:r>
              <a:rPr lang="ja-JP" altLang="en-US" sz="2000" dirty="0"/>
              <a:t>秘密鍵で鍵をかけた署名をサーバへ送る</a:t>
            </a:r>
            <a:endParaRPr kumimoji="1" lang="ja-JP" altLang="en-US" sz="2000" dirty="0"/>
          </a:p>
        </p:txBody>
      </p:sp>
      <p:pic>
        <p:nvPicPr>
          <p:cNvPr id="4" name="Picture 2" descr="鍵のイラスト">
            <a:extLst>
              <a:ext uri="{FF2B5EF4-FFF2-40B4-BE49-F238E27FC236}">
                <a16:creationId xmlns:a16="http://schemas.microsoft.com/office/drawing/2014/main" id="{33B7E15A-5FFF-4DFE-B272-A1BFBD90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1001266" cy="10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シンプルな南京錠のイラスト">
            <a:extLst>
              <a:ext uri="{FF2B5EF4-FFF2-40B4-BE49-F238E27FC236}">
                <a16:creationId xmlns:a16="http://schemas.microsoft.com/office/drawing/2014/main" id="{58E83959-3C96-4113-B6F6-8F72206A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7687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18B43777-A96D-4C9C-B0E7-9119E537C8F9}"/>
              </a:ext>
            </a:extLst>
          </p:cNvPr>
          <p:cNvSpPr/>
          <p:nvPr/>
        </p:nvSpPr>
        <p:spPr>
          <a:xfrm>
            <a:off x="7020272" y="2780928"/>
            <a:ext cx="576064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DFF0A3-027F-40D0-9560-E2CC4ED450F0}"/>
              </a:ext>
            </a:extLst>
          </p:cNvPr>
          <p:cNvSpPr txBox="1"/>
          <p:nvPr/>
        </p:nvSpPr>
        <p:spPr>
          <a:xfrm>
            <a:off x="1115616" y="18448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秘密鍵で鍵</a:t>
            </a:r>
            <a:r>
              <a:rPr kumimoji="1" lang="ja-JP" altLang="en-US" dirty="0"/>
              <a:t>をかける</a:t>
            </a:r>
          </a:p>
        </p:txBody>
      </p:sp>
      <p:pic>
        <p:nvPicPr>
          <p:cNvPr id="8" name="Picture 4" descr="シンプルな南京錠のイラスト">
            <a:extLst>
              <a:ext uri="{FF2B5EF4-FFF2-40B4-BE49-F238E27FC236}">
                <a16:creationId xmlns:a16="http://schemas.microsoft.com/office/drawing/2014/main" id="{5F1D5AB9-B7F3-435B-89AF-439E1117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687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E8395C-E91F-4BCE-9275-2BD588B6460B}"/>
              </a:ext>
            </a:extLst>
          </p:cNvPr>
          <p:cNvSpPr txBox="1"/>
          <p:nvPr/>
        </p:nvSpPr>
        <p:spPr>
          <a:xfrm>
            <a:off x="3851920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サーバに送る</a:t>
            </a:r>
          </a:p>
        </p:txBody>
      </p:sp>
      <p:pic>
        <p:nvPicPr>
          <p:cNvPr id="10" name="Picture 6" descr="家の鍵のイラスト（ディスクシリンダー）">
            <a:extLst>
              <a:ext uri="{FF2B5EF4-FFF2-40B4-BE49-F238E27FC236}">
                <a16:creationId xmlns:a16="http://schemas.microsoft.com/office/drawing/2014/main" id="{577C0542-E387-44FB-B35F-0592B58B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9289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8A3581-4DE2-4D7B-A1DC-B503C44BF925}"/>
              </a:ext>
            </a:extLst>
          </p:cNvPr>
          <p:cNvSpPr txBox="1"/>
          <p:nvPr/>
        </p:nvSpPr>
        <p:spPr>
          <a:xfrm>
            <a:off x="6588224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公開鍵で開く</a:t>
            </a:r>
          </a:p>
        </p:txBody>
      </p:sp>
      <p:pic>
        <p:nvPicPr>
          <p:cNvPr id="12" name="Picture 4" descr="パソコンを使う人のイラスト（男性・笑顔）">
            <a:extLst>
              <a:ext uri="{FF2B5EF4-FFF2-40B4-BE49-F238E27FC236}">
                <a16:creationId xmlns:a16="http://schemas.microsoft.com/office/drawing/2014/main" id="{D31BF4DB-0F2A-4B78-B7AF-8BCC3E472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1008112" cy="14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シンプルな南京錠のイラスト">
            <a:extLst>
              <a:ext uri="{FF2B5EF4-FFF2-40B4-BE49-F238E27FC236}">
                <a16:creationId xmlns:a16="http://schemas.microsoft.com/office/drawing/2014/main" id="{C586E202-7FEB-4169-ABF3-0FC75A18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E7E6883F-C6CA-4DE3-AB65-7F1AA262B2D8}"/>
              </a:ext>
            </a:extLst>
          </p:cNvPr>
          <p:cNvSpPr/>
          <p:nvPr/>
        </p:nvSpPr>
        <p:spPr>
          <a:xfrm>
            <a:off x="1763688" y="2780928"/>
            <a:ext cx="576064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29A005E-6CA3-4B58-9460-082BDF763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37112"/>
            <a:ext cx="1143000" cy="11430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13C7D26-998F-4BAC-A257-FBD084492B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73016"/>
            <a:ext cx="2118829" cy="86872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C3E88B-9EAC-4EFD-AB22-6AE1B5006CCB}"/>
              </a:ext>
            </a:extLst>
          </p:cNvPr>
          <p:cNvSpPr txBox="1"/>
          <p:nvPr/>
        </p:nvSpPr>
        <p:spPr>
          <a:xfrm>
            <a:off x="1547664" y="5733256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事前に登録してあった公開鍵で開けることができた</a:t>
            </a:r>
            <a:endParaRPr kumimoji="1" lang="en-US" altLang="ja-JP" dirty="0"/>
          </a:p>
          <a:p>
            <a:r>
              <a:rPr lang="ja-JP" altLang="en-US" dirty="0"/>
              <a:t>→データを送ってきた人は秘密鍵を持っている人だ</a:t>
            </a:r>
            <a:endParaRPr lang="en-US" altLang="ja-JP" dirty="0"/>
          </a:p>
          <a:p>
            <a:r>
              <a:rPr kumimoji="1" lang="ja-JP" altLang="en-US" dirty="0"/>
              <a:t>→アクセスする権利がある人である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認証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26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1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A3157A1-DA66-47F9-9DA8-AE056AF0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7920880" cy="47984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002C78-8EA9-4928-BD9F-E8A62CF1C801}"/>
              </a:ext>
            </a:extLst>
          </p:cNvPr>
          <p:cNvSpPr txBox="1"/>
          <p:nvPr/>
        </p:nvSpPr>
        <p:spPr>
          <a:xfrm>
            <a:off x="323528" y="1196752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にアクセスして「</a:t>
            </a:r>
            <a:r>
              <a:rPr kumimoji="1" lang="en-US" altLang="ja-JP" dirty="0"/>
              <a:t>Sign up</a:t>
            </a:r>
            <a:r>
              <a:rPr kumimoji="1" lang="ja-JP" altLang="en-US" dirty="0"/>
              <a:t>」を選ぶ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44656BD-D70A-4A25-868C-F048A5682C2A}"/>
              </a:ext>
            </a:extLst>
          </p:cNvPr>
          <p:cNvSpPr/>
          <p:nvPr/>
        </p:nvSpPr>
        <p:spPr>
          <a:xfrm>
            <a:off x="7596336" y="1772816"/>
            <a:ext cx="648072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28B939A-6E99-4955-B674-55C82553448F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4778594" y="1381418"/>
            <a:ext cx="3141778" cy="39139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1CCA7F-1D68-400B-A6E7-2A7F6D0E3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00CF13-C948-4B57-A8B7-FDA6290F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8100392" cy="238081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1552F1-F97B-4F1A-A5C1-DB9A19AFDB2A}"/>
              </a:ext>
            </a:extLst>
          </p:cNvPr>
          <p:cNvSpPr txBox="1"/>
          <p:nvPr/>
        </p:nvSpPr>
        <p:spPr>
          <a:xfrm>
            <a:off x="467544" y="980728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パスワード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アカウント</a:t>
            </a:r>
            <a:r>
              <a:rPr lang="ja-JP" altLang="en-US" dirty="0"/>
              <a:t>名</a:t>
            </a:r>
            <a:endParaRPr lang="en-US" altLang="ja-JP" dirty="0"/>
          </a:p>
          <a:p>
            <a:r>
              <a:rPr lang="ja-JP" altLang="en-US" dirty="0"/>
              <a:t>等を聞かれるので、順番に答える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8F1BE2-2F66-4615-98BE-BBE6FB67FB6A}"/>
              </a:ext>
            </a:extLst>
          </p:cNvPr>
          <p:cNvSpPr txBox="1"/>
          <p:nvPr/>
        </p:nvSpPr>
        <p:spPr>
          <a:xfrm>
            <a:off x="539552" y="5085184"/>
            <a:ext cx="768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Learn Git and GitHub without any code!</a:t>
            </a:r>
            <a:r>
              <a:rPr lang="ja-JP" altLang="en-US" dirty="0"/>
              <a:t>」という画面が出たら登録完了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ブラウザをまだ閉じない事</a:t>
            </a:r>
          </a:p>
        </p:txBody>
      </p:sp>
    </p:spTree>
    <p:extLst>
      <p:ext uri="{BB962C8B-B14F-4D97-AF65-F5344CB8AC3E}">
        <p14:creationId xmlns:p14="http://schemas.microsoft.com/office/powerpoint/2010/main" val="342556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BF958E-8031-45CD-B53F-3F80FFCA1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2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A060E-244F-4079-846E-64EAB8281119}"/>
              </a:ext>
            </a:extLst>
          </p:cNvPr>
          <p:cNvSpPr txBox="1"/>
          <p:nvPr/>
        </p:nvSpPr>
        <p:spPr>
          <a:xfrm>
            <a:off x="323528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鍵の</a:t>
            </a:r>
            <a:r>
              <a:rPr lang="ja-JP" altLang="en-US" sz="2800" dirty="0"/>
              <a:t>ペアの</a:t>
            </a:r>
            <a:r>
              <a:rPr kumimoji="1" lang="ja-JP" altLang="en-US" sz="2800" dirty="0"/>
              <a:t>作成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AA63EC-1F7C-4501-8280-1B7D337413AC}"/>
              </a:ext>
            </a:extLst>
          </p:cNvPr>
          <p:cNvSpPr txBox="1"/>
          <p:nvPr/>
        </p:nvSpPr>
        <p:spPr>
          <a:xfrm>
            <a:off x="467544" y="1772816"/>
            <a:ext cx="18838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400" dirty="0" err="1">
                <a:latin typeface="Consolas" panose="020B0609020204030204" pitchFamily="49" charset="0"/>
              </a:rPr>
              <a:t>ssh</a:t>
            </a:r>
            <a:r>
              <a:rPr lang="en-US" altLang="ja-JP" sz="2400" dirty="0">
                <a:latin typeface="Consolas" panose="020B0609020204030204" pitchFamily="49" charset="0"/>
              </a:rPr>
              <a:t>-keygen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586FFF-C9EA-42B6-A219-2A3AC03EDCB6}"/>
              </a:ext>
            </a:extLst>
          </p:cNvPr>
          <p:cNvSpPr txBox="1"/>
          <p:nvPr/>
        </p:nvSpPr>
        <p:spPr>
          <a:xfrm>
            <a:off x="2555776" y="2204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鍵を作るコマンド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4A456E-5CF7-45CA-A44A-1962FC11C332}"/>
              </a:ext>
            </a:extLst>
          </p:cNvPr>
          <p:cNvSpPr txBox="1"/>
          <p:nvPr/>
        </p:nvSpPr>
        <p:spPr>
          <a:xfrm>
            <a:off x="755576" y="3573016"/>
            <a:ext cx="76562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Generating public/private </a:t>
            </a:r>
            <a:r>
              <a:rPr kumimoji="1" lang="en-US" altLang="ja-JP" dirty="0" err="1">
                <a:latin typeface="Consolas" panose="020B0609020204030204" pitchFamily="49" charset="0"/>
              </a:rPr>
              <a:t>rsa</a:t>
            </a:r>
            <a:r>
              <a:rPr kumimoji="1" lang="en-US" altLang="ja-JP" dirty="0">
                <a:latin typeface="Consolas" panose="020B0609020204030204" pitchFamily="49" charset="0"/>
              </a:rPr>
              <a:t> key pair.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Enter file in which to save the key (/path/to/.</a:t>
            </a:r>
            <a:r>
              <a:rPr kumimoji="1" lang="en-US" altLang="ja-JP" dirty="0" err="1">
                <a:latin typeface="Consolas" panose="020B0609020204030204" pitchFamily="49" charset="0"/>
              </a:rPr>
              <a:t>ssh</a:t>
            </a:r>
            <a:r>
              <a:rPr kumimoji="1" lang="en-US" altLang="ja-JP" dirty="0">
                <a:latin typeface="Consolas" panose="020B0609020204030204" pitchFamily="49" charset="0"/>
              </a:rPr>
              <a:t>/</a:t>
            </a:r>
            <a:r>
              <a:rPr kumimoji="1" lang="en-US" altLang="ja-JP" dirty="0" err="1">
                <a:latin typeface="Consolas" panose="020B0609020204030204" pitchFamily="49" charset="0"/>
              </a:rPr>
              <a:t>id_rsa</a:t>
            </a:r>
            <a:r>
              <a:rPr kumimoji="1" lang="en-US" altLang="ja-JP" dirty="0">
                <a:latin typeface="Consolas" panose="020B0609020204030204" pitchFamily="49" charset="0"/>
              </a:rPr>
              <a:t>):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Created directory '/c/Users/watanabe/.</a:t>
            </a:r>
            <a:r>
              <a:rPr kumimoji="1" lang="en-US" altLang="ja-JP" dirty="0" err="1">
                <a:latin typeface="Consolas" panose="020B0609020204030204" pitchFamily="49" charset="0"/>
              </a:rPr>
              <a:t>ssh</a:t>
            </a:r>
            <a:r>
              <a:rPr kumimoji="1" lang="en-US" altLang="ja-JP" dirty="0">
                <a:latin typeface="Consolas" panose="020B0609020204030204" pitchFamily="49" charset="0"/>
              </a:rPr>
              <a:t>'.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Enter passphrase (empty for no passphrase):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Enter same passphrase again: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8F6A88-8D49-467E-8CDC-74E0CF8FF185}"/>
              </a:ext>
            </a:extLst>
          </p:cNvPr>
          <p:cNvSpPr txBox="1"/>
          <p:nvPr/>
        </p:nvSpPr>
        <p:spPr>
          <a:xfrm>
            <a:off x="467544" y="2996952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実行すると以下のような表示になる</a:t>
            </a:r>
            <a:r>
              <a:rPr lang="en-US" altLang="ja-JP" dirty="0"/>
              <a:t>(</a:t>
            </a:r>
            <a:r>
              <a:rPr lang="ja-JP" altLang="en-US" dirty="0"/>
              <a:t>順番に聞かれる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205027-1218-46D2-8F57-6680DC51BBF2}"/>
              </a:ext>
            </a:extLst>
          </p:cNvPr>
          <p:cNvSpPr txBox="1"/>
          <p:nvPr/>
        </p:nvSpPr>
        <p:spPr>
          <a:xfrm>
            <a:off x="467544" y="3861048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altLang="ja-JP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kumimoji="1" lang="ja-JP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369CB-141F-4EF6-871F-EC0780AE858A}"/>
              </a:ext>
            </a:extLst>
          </p:cNvPr>
          <p:cNvSpPr txBox="1"/>
          <p:nvPr/>
        </p:nvSpPr>
        <p:spPr>
          <a:xfrm>
            <a:off x="467544" y="5373216"/>
            <a:ext cx="687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1: </a:t>
            </a:r>
            <a:r>
              <a:rPr kumimoji="1" lang="ja-JP" altLang="en-US" dirty="0"/>
              <a:t>どこに鍵のペアを保存するか。</a:t>
            </a:r>
            <a:r>
              <a:rPr kumimoji="1" lang="en-US" altLang="ja-JP" dirty="0"/>
              <a:t>z/</a:t>
            </a:r>
            <a:r>
              <a:rPr kumimoji="1" lang="ja-JP" altLang="en-US" dirty="0"/>
              <a:t>ユーザ名</a:t>
            </a:r>
            <a:r>
              <a:rPr kumimoji="1" lang="en-US" altLang="ja-JP" dirty="0"/>
              <a:t>/.</a:t>
            </a:r>
            <a:r>
              <a:rPr kumimoji="1" lang="en-US" altLang="ja-JP" dirty="0" err="1"/>
              <a:t>ssh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id_rsa</a:t>
            </a:r>
            <a:r>
              <a:rPr kumimoji="1" lang="ja-JP" altLang="en-US" dirty="0"/>
              <a:t>とする。</a:t>
            </a:r>
            <a:endParaRPr kumimoji="1" lang="en-US" altLang="ja-JP" dirty="0"/>
          </a:p>
          <a:p>
            <a:r>
              <a:rPr lang="en-US" altLang="ja-JP" dirty="0"/>
              <a:t>     </a:t>
            </a:r>
            <a:r>
              <a:rPr lang="ja-JP" altLang="en-US" dirty="0"/>
              <a:t>「</a:t>
            </a:r>
            <a:r>
              <a:rPr lang="en-US" altLang="ja-JP" dirty="0"/>
              <a:t>z//</a:t>
            </a:r>
            <a:r>
              <a:rPr lang="ja-JP" altLang="en-US" dirty="0"/>
              <a:t>」とスラッシュが二つ続いていたら一つにすること。</a:t>
            </a:r>
            <a:endParaRPr lang="en-US" altLang="ja-JP" dirty="0"/>
          </a:p>
          <a:p>
            <a:r>
              <a:rPr kumimoji="1" lang="en-US" altLang="ja-JP" dirty="0"/>
              <a:t>2: </a:t>
            </a:r>
            <a:r>
              <a:rPr kumimoji="1" lang="ja-JP" altLang="en-US" dirty="0"/>
              <a:t>パスフレーズ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パスワード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を入力。</a:t>
            </a:r>
            <a:r>
              <a:rPr kumimoji="1" lang="ja-JP" altLang="en-US" dirty="0">
                <a:solidFill>
                  <a:srgbClr val="FF0000"/>
                </a:solidFill>
              </a:rPr>
              <a:t>必ず入力すること。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3: </a:t>
            </a:r>
            <a:r>
              <a:rPr lang="ja-JP" altLang="en-US" dirty="0"/>
              <a:t>同じパスフレーズを入力。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416209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8194</TotalTime>
  <Words>710</Words>
  <Application>Microsoft Office PowerPoint</Application>
  <PresentationFormat>画面に合わせる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HGｺﾞｼｯｸE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1611</cp:revision>
  <dcterms:created xsi:type="dcterms:W3CDTF">2019-01-02T05:23:01Z</dcterms:created>
  <dcterms:modified xsi:type="dcterms:W3CDTF">2021-10-27T10:34:06Z</dcterms:modified>
</cp:coreProperties>
</file>