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98" r:id="rId3"/>
    <p:sldId id="29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1893"/>
    <a:srgbClr val="FFCCCC"/>
    <a:srgbClr val="FFFF99"/>
    <a:srgbClr val="CCFFCC"/>
    <a:srgbClr val="CCEC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の中身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1E0F43-ECDD-42CE-B313-B23D52C12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C44D82-9928-42FB-954A-7B7CA57CBACA}"/>
              </a:ext>
            </a:extLst>
          </p:cNvPr>
          <p:cNvSpPr txBox="1"/>
          <p:nvPr/>
        </p:nvSpPr>
        <p:spPr>
          <a:xfrm>
            <a:off x="251520" y="119675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blob</a:t>
            </a:r>
            <a:r>
              <a:rPr lang="ja-JP" altLang="en-US" sz="2800"/>
              <a:t>オブジェクトは、初めてファイルをインデックスにステージングした時に作成される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6196BE-31C1-427B-9BA1-0F7909DEEE06}"/>
              </a:ext>
            </a:extLst>
          </p:cNvPr>
          <p:cNvSpPr txBox="1"/>
          <p:nvPr/>
        </p:nvSpPr>
        <p:spPr>
          <a:xfrm>
            <a:off x="395536" y="3140968"/>
            <a:ext cx="6480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echo -n "Hello Git" &gt; test.txt</a:t>
            </a:r>
          </a:p>
          <a:p>
            <a:r>
              <a:rPr lang="en-US" sz="2800">
                <a:latin typeface="Consolas" panose="020B0609020204030204" pitchFamily="49" charset="0"/>
              </a:rPr>
              <a:t>git add test.txt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29D66F-3DFD-4B21-A97B-022E3A887262}"/>
              </a:ext>
            </a:extLst>
          </p:cNvPr>
          <p:cNvSpPr txBox="1"/>
          <p:nvPr/>
        </p:nvSpPr>
        <p:spPr>
          <a:xfrm>
            <a:off x="395536" y="2636912"/>
            <a:ext cx="758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「</a:t>
            </a:r>
            <a:r>
              <a:rPr lang="en-US" altLang="ja-JP" sz="2000"/>
              <a:t>Hello Git</a:t>
            </a:r>
            <a:r>
              <a:rPr lang="ja-JP" altLang="en-US" sz="2000"/>
              <a:t>」という中身を持つファイルをステージングしてみる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FC54BB-9B3A-4E05-891C-DCB1977144BA}"/>
              </a:ext>
            </a:extLst>
          </p:cNvPr>
          <p:cNvSpPr txBox="1"/>
          <p:nvPr/>
        </p:nvSpPr>
        <p:spPr>
          <a:xfrm>
            <a:off x="395536" y="5157192"/>
            <a:ext cx="83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e51ca0d0b8c5b6e02473228bbf876ba000932e96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26311D-2513-4EFF-A82D-8D5E06336759}"/>
              </a:ext>
            </a:extLst>
          </p:cNvPr>
          <p:cNvSpPr txBox="1"/>
          <p:nvPr/>
        </p:nvSpPr>
        <p:spPr>
          <a:xfrm>
            <a:off x="323528" y="4581128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以下のハッシュ</a:t>
            </a:r>
            <a:r>
              <a:rPr lang="en-US" altLang="ja-JP" sz="2400"/>
              <a:t>(</a:t>
            </a:r>
            <a:r>
              <a:rPr lang="ja-JP" altLang="en-US" sz="2400"/>
              <a:t>後述</a:t>
            </a:r>
            <a:r>
              <a:rPr lang="en-US" altLang="ja-JP" sz="2400"/>
              <a:t>)</a:t>
            </a:r>
            <a:r>
              <a:rPr lang="ja-JP" altLang="en-US" sz="2400"/>
              <a:t>を持つ</a:t>
            </a:r>
            <a:r>
              <a:rPr lang="en-US" altLang="ja-JP" sz="2400"/>
              <a:t>blob</a:t>
            </a:r>
            <a:r>
              <a:rPr lang="ja-JP" altLang="en-US" sz="2400"/>
              <a:t>オブジェクト作られる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750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D8D9E-33FE-458A-977B-7CAB054FB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69F25A-2C0D-42C2-8F52-B56A437BDCB8}"/>
              </a:ext>
            </a:extLst>
          </p:cNvPr>
          <p:cNvSpPr txBox="1"/>
          <p:nvPr/>
        </p:nvSpPr>
        <p:spPr>
          <a:xfrm>
            <a:off x="1331640" y="4797152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e51ca0d0b8c5b6e02473228bbf876ba000932e96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A8AF0A4-9A3B-4A8D-B62D-5FA44F3702A7}"/>
              </a:ext>
            </a:extLst>
          </p:cNvPr>
          <p:cNvSpPr txBox="1"/>
          <p:nvPr/>
        </p:nvSpPr>
        <p:spPr>
          <a:xfrm>
            <a:off x="323528" y="105273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blob</a:t>
            </a:r>
            <a:r>
              <a:rPr lang="ja-JP" altLang="en-US" sz="2400"/>
              <a:t>オブジェクトは、</a:t>
            </a:r>
            <a:r>
              <a:rPr lang="en-US" altLang="ja-JP" sz="2400"/>
              <a:t>.git/objects</a:t>
            </a:r>
            <a:r>
              <a:rPr lang="ja-JP" altLang="en-US" sz="2400"/>
              <a:t>以下に、「頭二文字」の</a:t>
            </a:r>
            <a:endParaRPr lang="en-US" altLang="ja-JP" sz="2400"/>
          </a:p>
          <a:p>
            <a:r>
              <a:rPr lang="ja-JP" altLang="en-US" sz="2400"/>
              <a:t>ディレクトリの下に、残りの</a:t>
            </a:r>
            <a:r>
              <a:rPr lang="en-US" altLang="ja-JP" sz="2400"/>
              <a:t>38</a:t>
            </a:r>
            <a:r>
              <a:rPr lang="ja-JP" altLang="en-US" sz="2400"/>
              <a:t>文字のファイルとして</a:t>
            </a:r>
            <a:endParaRPr lang="en-US" altLang="ja-JP" sz="2400"/>
          </a:p>
          <a:p>
            <a:r>
              <a:rPr lang="ja-JP" altLang="en-US" sz="2400"/>
              <a:t>保存される</a:t>
            </a:r>
            <a:endParaRPr lang="en-US" altLang="ja-JP" sz="24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4289CAC-85FA-4D8D-A42F-18F18401F28C}"/>
              </a:ext>
            </a:extLst>
          </p:cNvPr>
          <p:cNvSpPr/>
          <p:nvPr/>
        </p:nvSpPr>
        <p:spPr>
          <a:xfrm>
            <a:off x="395536" y="4509120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2" descr="ファイルアイコン（圧縮）">
            <a:extLst>
              <a:ext uri="{FF2B5EF4-FFF2-40B4-BE49-F238E27FC236}">
                <a16:creationId xmlns:a16="http://schemas.microsoft.com/office/drawing/2014/main" id="{357DE1A2-84E6-4811-BAD9-34F5B954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2920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付箋のイラスト「黄緑」">
            <a:extLst>
              <a:ext uri="{FF2B5EF4-FFF2-40B4-BE49-F238E27FC236}">
                <a16:creationId xmlns:a16="http://schemas.microsoft.com/office/drawing/2014/main" id="{F751D57E-3223-443D-96AF-8D3B728C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ファイルアイコン（ブランク）">
            <a:extLst>
              <a:ext uri="{FF2B5EF4-FFF2-40B4-BE49-F238E27FC236}">
                <a16:creationId xmlns:a16="http://schemas.microsoft.com/office/drawing/2014/main" id="{B9518880-72D7-49D6-A765-BFC000F9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円柱 24">
            <a:extLst>
              <a:ext uri="{FF2B5EF4-FFF2-40B4-BE49-F238E27FC236}">
                <a16:creationId xmlns:a16="http://schemas.microsoft.com/office/drawing/2014/main" id="{E90DE820-32F4-4E46-9634-FEF0C0D38ECA}"/>
              </a:ext>
            </a:extLst>
          </p:cNvPr>
          <p:cNvSpPr/>
          <p:nvPr/>
        </p:nvSpPr>
        <p:spPr>
          <a:xfrm>
            <a:off x="373928" y="23488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443280-F03C-41B7-ACA7-CB51352ED063}"/>
              </a:ext>
            </a:extLst>
          </p:cNvPr>
          <p:cNvSpPr txBox="1"/>
          <p:nvPr/>
        </p:nvSpPr>
        <p:spPr>
          <a:xfrm>
            <a:off x="395536" y="242088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B05BBCA-877E-491C-9ED4-AD91A01F62F9}"/>
              </a:ext>
            </a:extLst>
          </p:cNvPr>
          <p:cNvSpPr txBox="1"/>
          <p:nvPr/>
        </p:nvSpPr>
        <p:spPr>
          <a:xfrm>
            <a:off x="899592" y="36370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FEE99788-8930-460A-83BA-C1D50C0B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0F1490DC-8F90-49BE-9090-4012F85435DC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rot="16200000" flipH="1">
            <a:off x="647563" y="2906157"/>
            <a:ext cx="529259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68D6848A-C910-4121-AC3F-01FC100C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298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804C0FC-0EA3-4FA8-9852-FC7D59C4960D}"/>
              </a:ext>
            </a:extLst>
          </p:cNvPr>
          <p:cNvSpPr txBox="1"/>
          <p:nvPr/>
        </p:nvSpPr>
        <p:spPr>
          <a:xfrm>
            <a:off x="2195736" y="3637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e5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027708-DA2B-4B08-AF65-197E28460DFA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691680" y="3374211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CEE93882-72EA-4C81-8358-2D7DAB64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086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4C998F9-7C37-45E1-B1D0-14F7A620430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2699792" y="337336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AAF23-1BD6-428C-A077-582961FD7E99}"/>
              </a:ext>
            </a:extLst>
          </p:cNvPr>
          <p:cNvSpPr txBox="1"/>
          <p:nvPr/>
        </p:nvSpPr>
        <p:spPr>
          <a:xfrm>
            <a:off x="3059832" y="363704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1ca0d0b8c5b6e02473228bbf876ba000932e96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B61918-C320-4E3C-AEC9-D644BB02AFA7}"/>
              </a:ext>
            </a:extLst>
          </p:cNvPr>
          <p:cNvSpPr txBox="1"/>
          <p:nvPr/>
        </p:nvSpPr>
        <p:spPr>
          <a:xfrm>
            <a:off x="1475656" y="5949280"/>
            <a:ext cx="6383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Git</a:t>
            </a:r>
            <a:r>
              <a:rPr lang="ja-JP" altLang="en-US" sz="2000"/>
              <a:t>の</a:t>
            </a:r>
            <a:r>
              <a:rPr lang="en-US" altLang="ja-JP" sz="2000"/>
              <a:t>blob</a:t>
            </a:r>
            <a:r>
              <a:rPr lang="ja-JP" altLang="en-US" sz="2000"/>
              <a:t>オブジェクト名やコミットハッシュに現れる</a:t>
            </a:r>
            <a:endParaRPr lang="en-US" altLang="ja-JP" sz="2000"/>
          </a:p>
          <a:p>
            <a:r>
              <a:rPr lang="en-US" altLang="ja-JP" sz="2000"/>
              <a:t>40</a:t>
            </a:r>
            <a:r>
              <a:rPr lang="ja-JP" altLang="en-US" sz="2000"/>
              <a:t>桁の文字列は</a:t>
            </a:r>
            <a:r>
              <a:rPr lang="en-US" sz="2000">
                <a:solidFill>
                  <a:srgbClr val="FF0000"/>
                </a:solidFill>
              </a:rPr>
              <a:t>SHA-1</a:t>
            </a:r>
            <a:r>
              <a:rPr lang="ja-JP" altLang="en-US" sz="2000">
                <a:solidFill>
                  <a:srgbClr val="FF0000"/>
                </a:solidFill>
              </a:rPr>
              <a:t>ハッシュ値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8A6E584-A5E3-4EC7-92D2-E06E8846BE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67396" y="53012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5D0CB888-1BC8-4153-B5B0-B72DA2F14036}"/>
              </a:ext>
            </a:extLst>
          </p:cNvPr>
          <p:cNvSpPr/>
          <p:nvPr/>
        </p:nvSpPr>
        <p:spPr>
          <a:xfrm>
            <a:off x="2395359" y="4653136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20029AD-6847-42D8-9721-9F5284754487}"/>
              </a:ext>
            </a:extLst>
          </p:cNvPr>
          <p:cNvSpPr/>
          <p:nvPr/>
        </p:nvSpPr>
        <p:spPr>
          <a:xfrm>
            <a:off x="2395359" y="4077072"/>
            <a:ext cx="280831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918258-F898-41CA-AB30-D34A3B289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0791BB-540A-44F9-90F1-24EEB0B158FE}"/>
              </a:ext>
            </a:extLst>
          </p:cNvPr>
          <p:cNvSpPr txBox="1"/>
          <p:nvPr/>
        </p:nvSpPr>
        <p:spPr>
          <a:xfrm>
            <a:off x="107504" y="90872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ハッシュ値とは以下の性質を満たすもの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848B35-6C38-43FE-ACD9-DB7A723C48C9}"/>
              </a:ext>
            </a:extLst>
          </p:cNvPr>
          <p:cNvSpPr txBox="1"/>
          <p:nvPr/>
        </p:nvSpPr>
        <p:spPr>
          <a:xfrm>
            <a:off x="467544" y="1484784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任意の長さのデータから特定の計算手順で求められる固定長の値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同じ入力には同じ出力を返す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少しでも入力が変化すると、ハッシュ値が大きく変化する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入力データからハッシュ値を得るのは容易だが、あるハッシュ値を出力とするような入力を探すのは極めて困難</a:t>
            </a:r>
            <a:r>
              <a:rPr lang="en-US" altLang="ja-JP" sz="2000"/>
              <a:t>(</a:t>
            </a:r>
            <a:r>
              <a:rPr lang="ja-JP" altLang="en-US" sz="2000">
                <a:solidFill>
                  <a:srgbClr val="FF0000"/>
                </a:solidFill>
              </a:rPr>
              <a:t>強衝突耐性</a:t>
            </a:r>
            <a:r>
              <a:rPr lang="en-US" altLang="ja-JP" sz="2000"/>
              <a:t>)</a:t>
            </a:r>
          </a:p>
        </p:txBody>
      </p:sp>
      <p:pic>
        <p:nvPicPr>
          <p:cNvPr id="2050" name="Picture 2" descr="開いたブラックボックスのイラスト（はてな）">
            <a:extLst>
              <a:ext uri="{FF2B5EF4-FFF2-40B4-BE49-F238E27FC236}">
                <a16:creationId xmlns:a16="http://schemas.microsoft.com/office/drawing/2014/main" id="{ADC5B531-C54C-4B43-9185-31B6B8D1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00" y="3789040"/>
            <a:ext cx="221942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BE19E7-0E12-4337-BF0F-A8DA1BF3079B}"/>
              </a:ext>
            </a:extLst>
          </p:cNvPr>
          <p:cNvSpPr txBox="1"/>
          <p:nvPr/>
        </p:nvSpPr>
        <p:spPr>
          <a:xfrm>
            <a:off x="467544" y="386104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“dog”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EE3F51-3614-43E9-A6DC-242A4A985F69}"/>
              </a:ext>
            </a:extLst>
          </p:cNvPr>
          <p:cNvSpPr txBox="1"/>
          <p:nvPr/>
        </p:nvSpPr>
        <p:spPr>
          <a:xfrm>
            <a:off x="5292080" y="378904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“ee8ca7a...”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56E787-4590-4FDA-9C4F-91B25B4A8C37}"/>
              </a:ext>
            </a:extLst>
          </p:cNvPr>
          <p:cNvSpPr txBox="1"/>
          <p:nvPr/>
        </p:nvSpPr>
        <p:spPr>
          <a:xfrm>
            <a:off x="467544" y="443711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“dig”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93A873-A7BB-48DA-A5ED-EBF8D7533DD7}"/>
              </a:ext>
            </a:extLst>
          </p:cNvPr>
          <p:cNvSpPr txBox="1"/>
          <p:nvPr/>
        </p:nvSpPr>
        <p:spPr>
          <a:xfrm>
            <a:off x="5292080" y="4437112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“df843dc...”</a:t>
            </a:r>
          </a:p>
        </p:txBody>
      </p:sp>
      <p:sp>
        <p:nvSpPr>
          <p:cNvPr id="22" name="矢印: 上カーブ 21">
            <a:extLst>
              <a:ext uri="{FF2B5EF4-FFF2-40B4-BE49-F238E27FC236}">
                <a16:creationId xmlns:a16="http://schemas.microsoft.com/office/drawing/2014/main" id="{F7CE6E12-3919-4393-AD17-EBE842B33F6D}"/>
              </a:ext>
            </a:extLst>
          </p:cNvPr>
          <p:cNvSpPr/>
          <p:nvPr/>
        </p:nvSpPr>
        <p:spPr>
          <a:xfrm flipH="1">
            <a:off x="1475656" y="5085184"/>
            <a:ext cx="4680520" cy="936104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pic>
        <p:nvPicPr>
          <p:cNvPr id="2052" name="Picture 4" descr="バツのマークのイラスト「×」">
            <a:extLst>
              <a:ext uri="{FF2B5EF4-FFF2-40B4-BE49-F238E27FC236}">
                <a16:creationId xmlns:a16="http://schemas.microsoft.com/office/drawing/2014/main" id="{FCCAF913-2C7D-4072-99C0-9BC422E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17232"/>
            <a:ext cx="1040904" cy="10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1B60AA-5BD1-4946-9235-6FB20D24B14B}"/>
              </a:ext>
            </a:extLst>
          </p:cNvPr>
          <p:cNvSpPr txBox="1"/>
          <p:nvPr/>
        </p:nvSpPr>
        <p:spPr>
          <a:xfrm>
            <a:off x="539552" y="3356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同じ入力には</a:t>
            </a:r>
            <a:endParaRPr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299A8E-DECC-47E8-9EDA-6830D6A5369F}"/>
              </a:ext>
            </a:extLst>
          </p:cNvPr>
          <p:cNvSpPr txBox="1"/>
          <p:nvPr/>
        </p:nvSpPr>
        <p:spPr>
          <a:xfrm>
            <a:off x="5508104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同じ出力</a:t>
            </a:r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F64123C-E0AE-4D8A-8B30-5957EF96DC88}"/>
              </a:ext>
            </a:extLst>
          </p:cNvPr>
          <p:cNvSpPr txBox="1"/>
          <p:nvPr/>
        </p:nvSpPr>
        <p:spPr>
          <a:xfrm>
            <a:off x="2843808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ハッシュ関数</a:t>
            </a:r>
            <a:endParaRPr 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D2C4DF-2ABF-45BD-9B42-8E26FEF7FD56}"/>
              </a:ext>
            </a:extLst>
          </p:cNvPr>
          <p:cNvSpPr txBox="1"/>
          <p:nvPr/>
        </p:nvSpPr>
        <p:spPr>
          <a:xfrm>
            <a:off x="1547664" y="638132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ハッシュ値から対応する入力を推定するのは困難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0DC1F9-27ED-4912-8F25-AE638D85E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SHA-1 </a:t>
            </a:r>
            <a:r>
              <a:rPr lang="ja-JP" altLang="en-US"/>
              <a:t>ハッシュ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943EB6-BF91-45A6-9BC4-4BBA483517A9}"/>
              </a:ext>
            </a:extLst>
          </p:cNvPr>
          <p:cNvSpPr txBox="1"/>
          <p:nvPr/>
        </p:nvSpPr>
        <p:spPr>
          <a:xfrm>
            <a:off x="395536" y="1196752"/>
            <a:ext cx="67313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Secure Hash Algorithm (SHA)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SHA-1</a:t>
            </a:r>
            <a:r>
              <a:rPr lang="ja-JP" altLang="en-US" sz="2800" dirty="0"/>
              <a:t>は</a:t>
            </a:r>
            <a:r>
              <a:rPr lang="en-US" altLang="ja-JP" sz="2800" dirty="0"/>
              <a:t>SHA</a:t>
            </a:r>
            <a:r>
              <a:rPr lang="ja-JP" altLang="en-US" sz="2800" dirty="0"/>
              <a:t>シリーズの一つ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任意の入力に</a:t>
            </a:r>
            <a:r>
              <a:rPr lang="en-US" altLang="ja-JP" sz="2800" dirty="0"/>
              <a:t>160</a:t>
            </a:r>
            <a:r>
              <a:rPr lang="ja-JP" altLang="en-US" sz="2800" dirty="0"/>
              <a:t>ビットの出力を返す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16</a:t>
            </a:r>
            <a:r>
              <a:rPr lang="ja-JP" altLang="en-US" sz="2800" dirty="0"/>
              <a:t>進数で表すと</a:t>
            </a:r>
            <a:r>
              <a:rPr lang="en-US" altLang="ja-JP" sz="2800" dirty="0"/>
              <a:t>40</a:t>
            </a:r>
            <a:r>
              <a:rPr lang="ja-JP" altLang="en-US" sz="2800" dirty="0"/>
              <a:t>桁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SHA-1</a:t>
            </a:r>
            <a:r>
              <a:rPr lang="ja-JP" altLang="en-US" sz="2800" dirty="0"/>
              <a:t>の強衝突耐性は突破されている</a:t>
            </a:r>
            <a:br>
              <a:rPr lang="en-US" altLang="ja-JP" sz="2800" dirty="0"/>
            </a:br>
            <a:r>
              <a:rPr lang="en-US" altLang="ja-JP" sz="2800" dirty="0"/>
              <a:t>(</a:t>
            </a:r>
            <a:r>
              <a:rPr lang="ja-JP" altLang="en-US" sz="2800" dirty="0"/>
              <a:t>セキュリティ用途には向かない</a:t>
            </a:r>
            <a:r>
              <a:rPr lang="en-US" altLang="ja-JP" sz="2800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CB3F9D-CF94-457C-BCB3-70B992DD1EF4}"/>
              </a:ext>
            </a:extLst>
          </p:cNvPr>
          <p:cNvSpPr txBox="1"/>
          <p:nvPr/>
        </p:nvSpPr>
        <p:spPr>
          <a:xfrm>
            <a:off x="35496" y="436510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shasum</a:t>
            </a:r>
            <a:r>
              <a:rPr lang="ja-JP" altLang="en-US" sz="2400" dirty="0"/>
              <a:t>というコマンドで</a:t>
            </a:r>
            <a:r>
              <a:rPr lang="en-US" altLang="ja-JP" sz="2400" dirty="0"/>
              <a:t>SHA-1</a:t>
            </a:r>
            <a:r>
              <a:rPr lang="ja-JP" altLang="en-US" sz="2400" dirty="0"/>
              <a:t>ハッシュを求めることができる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FA14D2-EC6B-4E34-8EDA-58D24B4EB841}"/>
              </a:ext>
            </a:extLst>
          </p:cNvPr>
          <p:cNvSpPr txBox="1"/>
          <p:nvPr/>
        </p:nvSpPr>
        <p:spPr>
          <a:xfrm>
            <a:off x="107504" y="5229200"/>
            <a:ext cx="87129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</a:t>
            </a:r>
            <a:r>
              <a:rPr lang="en-US" altLang="ja-JP" sz="2400" dirty="0" err="1">
                <a:latin typeface="Consolas" panose="020B0609020204030204" pitchFamily="49" charset="0"/>
              </a:rPr>
              <a:t>shasum</a:t>
            </a:r>
            <a:r>
              <a:rPr lang="en-US" altLang="ja-JP" sz="2400" dirty="0">
                <a:latin typeface="Consolas" panose="020B0609020204030204" pitchFamily="49" charset="0"/>
              </a:rPr>
              <a:t> test.txt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06f7894ea013cdaac36c5878694ef99a32b1e11d *test.txt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7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8DACA03-1633-4D6B-B25C-082FCB090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オブジェクトを作ってみる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A40463-2420-4563-AA23-3BFFBDAF7C03}"/>
              </a:ext>
            </a:extLst>
          </p:cNvPr>
          <p:cNvSpPr txBox="1"/>
          <p:nvPr/>
        </p:nvSpPr>
        <p:spPr>
          <a:xfrm>
            <a:off x="179512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ファイル名の取得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8D6215-50EC-4E41-8BBA-7E776C94DC2C}"/>
              </a:ext>
            </a:extLst>
          </p:cNvPr>
          <p:cNvSpPr txBox="1"/>
          <p:nvPr/>
        </p:nvSpPr>
        <p:spPr>
          <a:xfrm>
            <a:off x="467544" y="1772816"/>
            <a:ext cx="8424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{ echo -</a:t>
            </a:r>
            <a:r>
              <a:rPr lang="en-US" altLang="ja-JP" sz="2400" dirty="0" err="1">
                <a:latin typeface="Consolas" panose="020B0609020204030204" pitchFamily="49" charset="0"/>
              </a:rPr>
              <a:t>en</a:t>
            </a:r>
            <a:r>
              <a:rPr lang="en-US" altLang="ja-JP" sz="2400" dirty="0">
                <a:latin typeface="Consolas" panose="020B0609020204030204" pitchFamily="49" charset="0"/>
              </a:rPr>
              <a:t> 'blob 9\0';cat test.txt;} | </a:t>
            </a:r>
            <a:r>
              <a:rPr lang="en-US" altLang="ja-JP" sz="2400" dirty="0" err="1">
                <a:latin typeface="Consolas" panose="020B0609020204030204" pitchFamily="49" charset="0"/>
              </a:rPr>
              <a:t>shasum</a:t>
            </a:r>
            <a:endParaRPr lang="en-US" altLang="ja-JP" sz="2400" dirty="0">
              <a:latin typeface="Consolas" panose="020B0609020204030204" pitchFamily="49" charset="0"/>
            </a:endParaRPr>
          </a:p>
          <a:p>
            <a:r>
              <a:rPr lang="en-US" altLang="ja-JP" sz="2400" dirty="0">
                <a:latin typeface="Consolas" panose="020B0609020204030204" pitchFamily="49" charset="0"/>
              </a:rPr>
              <a:t>e51ca0d0b8c5b6e02473228bbf876ba000932e96 *-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0966E4-2AA9-4E1A-B71F-8325ACD29F9D}"/>
              </a:ext>
            </a:extLst>
          </p:cNvPr>
          <p:cNvSpPr txBox="1"/>
          <p:nvPr/>
        </p:nvSpPr>
        <p:spPr>
          <a:xfrm>
            <a:off x="539552" y="5301208"/>
            <a:ext cx="71287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$ git hash-object test.txt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e51ca0d0b8c5b6e02473228bbf876ba000932e96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1DD4534-A8FE-4C84-AE4C-75E5BCC8EFBB}"/>
              </a:ext>
            </a:extLst>
          </p:cNvPr>
          <p:cNvSpPr/>
          <p:nvPr/>
        </p:nvSpPr>
        <p:spPr>
          <a:xfrm>
            <a:off x="539552" y="29969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1" name="Picture 12" descr="ファイルアイコン（圧縮）">
            <a:extLst>
              <a:ext uri="{FF2B5EF4-FFF2-40B4-BE49-F238E27FC236}">
                <a16:creationId xmlns:a16="http://schemas.microsoft.com/office/drawing/2014/main" id="{95EBDF51-CDD1-462A-B3E1-663E27BB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付箋のイラスト「黄緑」">
            <a:extLst>
              <a:ext uri="{FF2B5EF4-FFF2-40B4-BE49-F238E27FC236}">
                <a16:creationId xmlns:a16="http://schemas.microsoft.com/office/drawing/2014/main" id="{CE8E21FE-A128-48EA-BAA0-DD507231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ファイルアイコン（ブランク）">
            <a:extLst>
              <a:ext uri="{FF2B5EF4-FFF2-40B4-BE49-F238E27FC236}">
                <a16:creationId xmlns:a16="http://schemas.microsoft.com/office/drawing/2014/main" id="{567C1408-3AE1-44CC-9E9A-23B8512B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104750-6EDD-40E9-A7ED-6FAD87779CAD}"/>
              </a:ext>
            </a:extLst>
          </p:cNvPr>
          <p:cNvSpPr/>
          <p:nvPr/>
        </p:nvSpPr>
        <p:spPr>
          <a:xfrm>
            <a:off x="1187624" y="1844824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DA20F5D4-4425-4CFD-A7A2-7F663F3E041C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1400769" y="2063729"/>
            <a:ext cx="1229896" cy="151216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17E9DF-0ED0-4B83-B31A-DA8C5D737A06}"/>
              </a:ext>
            </a:extLst>
          </p:cNvPr>
          <p:cNvSpPr txBox="1"/>
          <p:nvPr/>
        </p:nvSpPr>
        <p:spPr>
          <a:xfrm>
            <a:off x="1835696" y="3573016"/>
            <a:ext cx="5769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この部分はヘッダ</a:t>
            </a:r>
            <a:r>
              <a:rPr lang="en-US" altLang="ja-JP" sz="2400" dirty="0"/>
              <a:t>(blob+</a:t>
            </a:r>
            <a:r>
              <a:rPr lang="ja-JP" altLang="en-US" sz="2400" dirty="0"/>
              <a:t>ファイルサイズ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8A35E-A722-4373-9072-B83E00F64F6A}"/>
              </a:ext>
            </a:extLst>
          </p:cNvPr>
          <p:cNvSpPr txBox="1"/>
          <p:nvPr/>
        </p:nvSpPr>
        <p:spPr>
          <a:xfrm>
            <a:off x="323528" y="4653136"/>
            <a:ext cx="632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ヘッダをつけて</a:t>
            </a:r>
            <a:r>
              <a:rPr lang="en-US" altLang="ja-JP" sz="2400" dirty="0"/>
              <a:t>SHA-1</a:t>
            </a:r>
            <a:r>
              <a:rPr lang="ja-JP" altLang="en-US" sz="2400" dirty="0"/>
              <a:t>値を計算するコマンド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5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04C9C3-3960-4432-B838-8D69F74C2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オブジェクトを作ってみる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41741B-D54C-4354-AA3D-25BF48D44741}"/>
              </a:ext>
            </a:extLst>
          </p:cNvPr>
          <p:cNvSpPr txBox="1"/>
          <p:nvPr/>
        </p:nvSpPr>
        <p:spPr>
          <a:xfrm>
            <a:off x="251520" y="1556792"/>
            <a:ext cx="74888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zlib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Hello Git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ファイルの中身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ヘッダ付与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 err="1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ja-JP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(content)}\0{content}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.encode(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altLang="ja-JP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zlib.compress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(store, level=1)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圧縮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bytes.hex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(data))      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中身の表示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(16</a:t>
            </a:r>
            <a:r>
              <a:rPr lang="ja-JP" altLang="en-US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進ダンプ</a:t>
            </a:r>
            <a:r>
              <a:rPr lang="en-US" altLang="ja-JP" b="0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)</a:t>
            </a:r>
            <a:endParaRPr lang="ja-JP" altLang="en-US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9DDD7-3B8F-480B-A9B3-95DE26E1D1EF}"/>
              </a:ext>
            </a:extLst>
          </p:cNvPr>
          <p:cNvSpPr txBox="1"/>
          <p:nvPr/>
        </p:nvSpPr>
        <p:spPr>
          <a:xfrm>
            <a:off x="179512" y="112474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blob</a:t>
            </a:r>
            <a:r>
              <a:rPr kumimoji="1" lang="ja-JP" altLang="en-US" dirty="0"/>
              <a:t>オブジェクトを作る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スクリプト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50E7F5-F2B5-42CE-AF9A-22361C3AD789}"/>
              </a:ext>
            </a:extLst>
          </p:cNvPr>
          <p:cNvSpPr txBox="1"/>
          <p:nvPr/>
        </p:nvSpPr>
        <p:spPr>
          <a:xfrm>
            <a:off x="251520" y="4509120"/>
            <a:ext cx="741682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python3 test.py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78014bcac94f52b064f048cdc9c95770cf2c01002b750531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868C75-4AF8-4FE2-8604-692DE976D9E2}"/>
              </a:ext>
            </a:extLst>
          </p:cNvPr>
          <p:cNvSpPr txBox="1"/>
          <p:nvPr/>
        </p:nvSpPr>
        <p:spPr>
          <a:xfrm>
            <a:off x="295652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3A4469-1895-435D-93EF-FBD81E9C62F5}"/>
              </a:ext>
            </a:extLst>
          </p:cNvPr>
          <p:cNvSpPr txBox="1"/>
          <p:nvPr/>
        </p:nvSpPr>
        <p:spPr>
          <a:xfrm>
            <a:off x="251520" y="530120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実際に作られた</a:t>
            </a:r>
            <a:r>
              <a:rPr kumimoji="1" lang="en-US" altLang="ja-JP" dirty="0"/>
              <a:t>blob</a:t>
            </a:r>
            <a:r>
              <a:rPr kumimoji="1" lang="ja-JP" altLang="en-US" dirty="0"/>
              <a:t>オブジェクトの中身の</a:t>
            </a:r>
            <a:r>
              <a:rPr kumimoji="1" lang="en-US" altLang="ja-JP" dirty="0"/>
              <a:t>16</a:t>
            </a:r>
            <a:r>
              <a:rPr kumimoji="1" lang="ja-JP" altLang="en-US" dirty="0"/>
              <a:t>進ダンプ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523585-6E32-41AE-9D2B-5A6773BB6F96}"/>
              </a:ext>
            </a:extLst>
          </p:cNvPr>
          <p:cNvSpPr txBox="1"/>
          <p:nvPr/>
        </p:nvSpPr>
        <p:spPr>
          <a:xfrm>
            <a:off x="251520" y="5733256"/>
            <a:ext cx="82809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od -tx1 .git/objects/e5/1ca0d0b8c5b6e02473228bbf876ba000932e96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0000000 78 01 4b ca c9 4f 52 b0 64 f0 48 cd c9 </a:t>
            </a:r>
            <a:r>
              <a:rPr lang="en-US" altLang="ja-JP" dirty="0" err="1">
                <a:latin typeface="Consolas" panose="020B0609020204030204" pitchFamily="49" charset="0"/>
              </a:rPr>
              <a:t>c9</a:t>
            </a:r>
            <a:r>
              <a:rPr lang="en-US" altLang="ja-JP" dirty="0">
                <a:latin typeface="Consolas" panose="020B0609020204030204" pitchFamily="49" charset="0"/>
              </a:rPr>
              <a:t> 57 70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0000020 </a:t>
            </a:r>
            <a:r>
              <a:rPr lang="en-US" altLang="ja-JP" dirty="0" err="1">
                <a:latin typeface="Consolas" panose="020B0609020204030204" pitchFamily="49" charset="0"/>
              </a:rPr>
              <a:t>cf</a:t>
            </a:r>
            <a:r>
              <a:rPr lang="en-US" altLang="ja-JP" dirty="0">
                <a:latin typeface="Consolas" panose="020B0609020204030204" pitchFamily="49" charset="0"/>
              </a:rPr>
              <a:t> 2c 01 00 2b 75 05 31</a:t>
            </a:r>
          </a:p>
        </p:txBody>
      </p:sp>
    </p:spTree>
    <p:extLst>
      <p:ext uri="{BB962C8B-B14F-4D97-AF65-F5344CB8AC3E}">
        <p14:creationId xmlns:p14="http://schemas.microsoft.com/office/powerpoint/2010/main" val="154757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C0D6DB-8945-425B-A0B1-B1333D763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コミットオブジェクト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51A8B6-2C8B-4DF6-8CEB-89AF0CE8BF7F}"/>
              </a:ext>
            </a:extLst>
          </p:cNvPr>
          <p:cNvSpPr txBox="1"/>
          <p:nvPr/>
        </p:nvSpPr>
        <p:spPr>
          <a:xfrm>
            <a:off x="179512" y="908720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先ほど</a:t>
            </a:r>
            <a:r>
              <a:rPr lang="en-US" altLang="ja-JP" sz="2000" dirty="0"/>
              <a:t>git add</a:t>
            </a:r>
            <a:r>
              <a:rPr lang="ja-JP" altLang="en-US" sz="2000" dirty="0"/>
              <a:t>だけしていたものをコミットしてみる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A1B5F9-44F0-4402-9145-4C603204B16D}"/>
              </a:ext>
            </a:extLst>
          </p:cNvPr>
          <p:cNvSpPr txBox="1"/>
          <p:nvPr/>
        </p:nvSpPr>
        <p:spPr>
          <a:xfrm>
            <a:off x="323528" y="1340768"/>
            <a:ext cx="8352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commit -m "initial commit"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[main (root-commit)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ca70291</a:t>
            </a:r>
            <a:r>
              <a:rPr lang="en-US" altLang="ja-JP" dirty="0">
                <a:latin typeface="Consolas" panose="020B0609020204030204" pitchFamily="49" charset="0"/>
              </a:rPr>
              <a:t>] initial commit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create mode 100644 test.txt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DD76D-C08F-4D52-B5CB-3F733E8E7FC7}"/>
              </a:ext>
            </a:extLst>
          </p:cNvPr>
          <p:cNvSpPr txBox="1"/>
          <p:nvPr/>
        </p:nvSpPr>
        <p:spPr>
          <a:xfrm>
            <a:off x="251520" y="2708920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新たにコミットオブジェクト</a:t>
            </a:r>
            <a:r>
              <a:rPr lang="en-US" altLang="ja-JP" sz="2000" dirty="0"/>
              <a:t>ca70291</a:t>
            </a:r>
            <a:r>
              <a:rPr lang="ja-JP" altLang="en-US" sz="2000" dirty="0"/>
              <a:t>が作られた</a:t>
            </a:r>
            <a:endParaRPr lang="en-US" altLang="ja-JP" sz="2000" dirty="0"/>
          </a:p>
          <a:p>
            <a:r>
              <a:rPr lang="ja-JP" altLang="en-US" sz="2000" dirty="0"/>
              <a:t>この状態で</a:t>
            </a:r>
            <a:r>
              <a:rPr lang="en-US" altLang="ja-JP" sz="2000" dirty="0"/>
              <a:t>.git/object</a:t>
            </a:r>
            <a:r>
              <a:rPr lang="ja-JP" altLang="en-US" sz="2000" dirty="0"/>
              <a:t>には</a:t>
            </a:r>
            <a:r>
              <a:rPr lang="en-US" altLang="ja-JP" sz="2000" dirty="0"/>
              <a:t>3</a:t>
            </a:r>
            <a:r>
              <a:rPr lang="ja-JP" altLang="en-US" sz="2000" dirty="0"/>
              <a:t>つのオブジェクトが保存されている</a:t>
            </a:r>
            <a:endParaRPr kumimoji="1" lang="ja-JP" altLang="en-US" sz="2000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EB4BECB6-2858-478F-A2C8-EC643D2CA645}"/>
              </a:ext>
            </a:extLst>
          </p:cNvPr>
          <p:cNvSpPr/>
          <p:nvPr/>
        </p:nvSpPr>
        <p:spPr>
          <a:xfrm>
            <a:off x="395536" y="357301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913518-DF54-469C-A2B9-4F550D852AA5}"/>
              </a:ext>
            </a:extLst>
          </p:cNvPr>
          <p:cNvSpPr txBox="1"/>
          <p:nvPr/>
        </p:nvSpPr>
        <p:spPr>
          <a:xfrm>
            <a:off x="417144" y="364502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1CC8B8-106D-4B4A-9EE5-E7C5CCA56E94}"/>
              </a:ext>
            </a:extLst>
          </p:cNvPr>
          <p:cNvSpPr txBox="1"/>
          <p:nvPr/>
        </p:nvSpPr>
        <p:spPr>
          <a:xfrm>
            <a:off x="921200" y="45091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D0B38D80-FC59-49CD-9A6F-3822056B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4" y="40050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4596715-405F-4047-B330-21EE9A8B34D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rot="16200000" flipH="1">
            <a:off x="845199" y="3954265"/>
            <a:ext cx="177203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A78869A1-6565-4EC5-99EA-C7E9CF86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36" y="40050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F76E0F-EF93-4B39-A448-235E7C183799}"/>
              </a:ext>
            </a:extLst>
          </p:cNvPr>
          <p:cNvSpPr txBox="1"/>
          <p:nvPr/>
        </p:nvSpPr>
        <p:spPr>
          <a:xfrm>
            <a:off x="2195736" y="4077072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B71B7B6-C76F-4B10-AD08-DF0F829CB27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713288" y="4246291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64FA644C-9064-45C4-8409-F8A3CA8BD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32" y="39806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499402D-22C5-4F57-A155-350167E5B68F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2721400" y="424544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FA5911-69A7-481E-8022-C6B5D2D0E51B}"/>
              </a:ext>
            </a:extLst>
          </p:cNvPr>
          <p:cNvSpPr txBox="1"/>
          <p:nvPr/>
        </p:nvSpPr>
        <p:spPr>
          <a:xfrm>
            <a:off x="3419872" y="4077072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70291031230dde40264d62b6e8d2424e2c9366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7C74C52E-0359-45C2-BABD-26859B17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69160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C25B53-E3FD-4EC6-987F-68E8D8C4FEF6}"/>
              </a:ext>
            </a:extLst>
          </p:cNvPr>
          <p:cNvSpPr txBox="1"/>
          <p:nvPr/>
        </p:nvSpPr>
        <p:spPr>
          <a:xfrm>
            <a:off x="2195736" y="49411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pic>
        <p:nvPicPr>
          <p:cNvPr id="21" name="Picture 2" descr="ファイルアイコン（ブランク）">
            <a:extLst>
              <a:ext uri="{FF2B5EF4-FFF2-40B4-BE49-F238E27FC236}">
                <a16:creationId xmlns:a16="http://schemas.microsoft.com/office/drawing/2014/main" id="{060B7842-74A0-4678-BFCC-9BA1426C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4477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0030152-D5F9-4658-BFBA-92B78E653536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2699792" y="5109543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04340-38DA-4EB7-ABD5-56CCD3447E72}"/>
              </a:ext>
            </a:extLst>
          </p:cNvPr>
          <p:cNvSpPr txBox="1"/>
          <p:nvPr/>
        </p:nvSpPr>
        <p:spPr>
          <a:xfrm>
            <a:off x="3419872" y="4941168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1d7ee1e23a241a3597a0d0be5139a997fc29c8</a:t>
            </a: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68C50E54-3914-48C2-9087-21B22A5F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723964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95BB1E-CA1D-4FC8-B375-1B287DE67A57}"/>
              </a:ext>
            </a:extLst>
          </p:cNvPr>
          <p:cNvSpPr txBox="1"/>
          <p:nvPr/>
        </p:nvSpPr>
        <p:spPr>
          <a:xfrm>
            <a:off x="2195736" y="57959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e5</a:t>
            </a:r>
          </a:p>
        </p:txBody>
      </p: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08E8EFBF-167B-4931-BCFD-FA0A1F58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699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60799E9-DD54-4727-87E3-4ECA770985FC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2699792" y="5964347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AB8B04-8839-4929-AC8C-4EBDBAE920F2}"/>
              </a:ext>
            </a:extLst>
          </p:cNvPr>
          <p:cNvSpPr txBox="1"/>
          <p:nvPr/>
        </p:nvSpPr>
        <p:spPr>
          <a:xfrm>
            <a:off x="3419872" y="5805264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1ca0d0b8c5b6e02473228bbf876ba000932e96</a:t>
            </a:r>
          </a:p>
        </p:txBody>
      </p:sp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E011C372-2E1C-44F9-A812-1E21F434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79" y="4979913"/>
            <a:ext cx="234582" cy="2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7A231877-7CF6-4EA9-90CB-9B8C31F0614C}"/>
              </a:ext>
            </a:extLst>
          </p:cNvPr>
          <p:cNvSpPr/>
          <p:nvPr/>
        </p:nvSpPr>
        <p:spPr>
          <a:xfrm>
            <a:off x="3108593" y="4149080"/>
            <a:ext cx="231125" cy="2311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6D15BBA7-FA4D-4C00-BE78-018159E745F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1713288" y="4246291"/>
            <a:ext cx="410440" cy="86409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DA01B20-27F5-4EED-8E8D-51CD6306810D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1713288" y="4246291"/>
            <a:ext cx="410440" cy="17189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8FB9E5-B77B-48D0-9693-D9905C8C4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340EBA-C8D5-46B5-BAAA-B154C9157CDC}"/>
              </a:ext>
            </a:extLst>
          </p:cNvPr>
          <p:cNvSpPr txBox="1"/>
          <p:nvPr/>
        </p:nvSpPr>
        <p:spPr>
          <a:xfrm>
            <a:off x="1331640" y="429309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オブジェクトのタイプを表示する</a:t>
            </a:r>
            <a:endParaRPr kumimoji="1" lang="ja-JP" altLang="en-US" sz="2400" dirty="0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7FFA4194-BE9F-4187-8A7F-0FB969207D20}"/>
              </a:ext>
            </a:extLst>
          </p:cNvPr>
          <p:cNvSpPr/>
          <p:nvPr/>
        </p:nvSpPr>
        <p:spPr>
          <a:xfrm>
            <a:off x="395536" y="98072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5E8DAE-B226-430E-AF1A-009EBD22BB02}"/>
              </a:ext>
            </a:extLst>
          </p:cNvPr>
          <p:cNvSpPr txBox="1"/>
          <p:nvPr/>
        </p:nvSpPr>
        <p:spPr>
          <a:xfrm>
            <a:off x="417144" y="105273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BA725F-4943-4625-A9C9-D61D689F9D02}"/>
              </a:ext>
            </a:extLst>
          </p:cNvPr>
          <p:cNvSpPr txBox="1"/>
          <p:nvPr/>
        </p:nvSpPr>
        <p:spPr>
          <a:xfrm>
            <a:off x="921200" y="19168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7C962436-E85B-475F-8924-8880BADB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4" y="14127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BD0A4B2-4BBE-4328-8B54-E6756D3D81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rot="16200000" flipH="1">
            <a:off x="845199" y="1361977"/>
            <a:ext cx="177203" cy="4068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83BC4B55-83F8-4C24-854F-1F2F175E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36" y="14127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83BA5E-A938-4BD1-A0D6-C0A361669AB2}"/>
              </a:ext>
            </a:extLst>
          </p:cNvPr>
          <p:cNvSpPr txBox="1"/>
          <p:nvPr/>
        </p:nvSpPr>
        <p:spPr>
          <a:xfrm>
            <a:off x="2195736" y="1484784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3973663-3BA8-47F1-8922-55370555910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713288" y="1654003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41A71F76-C72E-4628-B4B3-61ED5ABD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32" y="138839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66111B-517E-4F63-913F-B0962B264D35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721400" y="1653159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DCF113-99C1-414A-BE99-3754648B1231}"/>
              </a:ext>
            </a:extLst>
          </p:cNvPr>
          <p:cNvSpPr txBox="1"/>
          <p:nvPr/>
        </p:nvSpPr>
        <p:spPr>
          <a:xfrm>
            <a:off x="3419872" y="1484784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70291031230dde40264d62b6e8d2424e2c9366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9BC5BA7F-FA0D-4012-8797-CC00CE30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49255B-70B4-46A4-9BB8-B048CF19F3F0}"/>
              </a:ext>
            </a:extLst>
          </p:cNvPr>
          <p:cNvSpPr txBox="1"/>
          <p:nvPr/>
        </p:nvSpPr>
        <p:spPr>
          <a:xfrm>
            <a:off x="2195736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41DA1B2B-8ABB-46EA-85C5-35A8E189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5248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7A890-D0BD-4A95-88DD-65DF36BD6438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2699792" y="2517255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5DCDCD-F1F2-4731-999B-DA4A16F940AE}"/>
              </a:ext>
            </a:extLst>
          </p:cNvPr>
          <p:cNvSpPr txBox="1"/>
          <p:nvPr/>
        </p:nvSpPr>
        <p:spPr>
          <a:xfrm>
            <a:off x="3419872" y="2348880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1d7ee1e23a241a3597a0d0be5139a997fc29c8</a:t>
            </a:r>
          </a:p>
        </p:txBody>
      </p:sp>
      <p:pic>
        <p:nvPicPr>
          <p:cNvPr id="20" name="Picture 2" descr="フォルダのイラスト">
            <a:extLst>
              <a:ext uri="{FF2B5EF4-FFF2-40B4-BE49-F238E27FC236}">
                <a16:creationId xmlns:a16="http://schemas.microsoft.com/office/drawing/2014/main" id="{3784007D-1208-41B0-9145-F0A7E8B0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31676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481007-F168-4597-AE4E-43430200BC37}"/>
              </a:ext>
            </a:extLst>
          </p:cNvPr>
          <p:cNvSpPr txBox="1"/>
          <p:nvPr/>
        </p:nvSpPr>
        <p:spPr>
          <a:xfrm>
            <a:off x="2195736" y="32036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e5</a:t>
            </a:r>
          </a:p>
        </p:txBody>
      </p:sp>
      <p:pic>
        <p:nvPicPr>
          <p:cNvPr id="22" name="Picture 2" descr="ファイルアイコン（ブランク）">
            <a:extLst>
              <a:ext uri="{FF2B5EF4-FFF2-40B4-BE49-F238E27FC236}">
                <a16:creationId xmlns:a16="http://schemas.microsoft.com/office/drawing/2014/main" id="{3CE53A77-3630-4509-94F0-D82511B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0729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21A8420-F7E9-43BB-8032-4066816EFFA4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2699792" y="3372059"/>
            <a:ext cx="288032" cy="8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8F6810-B048-466A-93CD-91C5C2427652}"/>
              </a:ext>
            </a:extLst>
          </p:cNvPr>
          <p:cNvSpPr txBox="1"/>
          <p:nvPr/>
        </p:nvSpPr>
        <p:spPr>
          <a:xfrm>
            <a:off x="3419872" y="3212976"/>
            <a:ext cx="504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1ca0d0b8c5b6e02473228bbf876ba000932e96</a:t>
            </a:r>
          </a:p>
        </p:txBody>
      </p:sp>
      <p:pic>
        <p:nvPicPr>
          <p:cNvPr id="25" name="Picture 8" descr="木のイラスト（横から）">
            <a:extLst>
              <a:ext uri="{FF2B5EF4-FFF2-40B4-BE49-F238E27FC236}">
                <a16:creationId xmlns:a16="http://schemas.microsoft.com/office/drawing/2014/main" id="{FEBEE859-1011-4D2C-8BFA-3CFBA6DE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79" y="2387625"/>
            <a:ext cx="234582" cy="2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316A335B-E4B8-4D9F-9259-1486C24A1DB9}"/>
              </a:ext>
            </a:extLst>
          </p:cNvPr>
          <p:cNvSpPr/>
          <p:nvPr/>
        </p:nvSpPr>
        <p:spPr>
          <a:xfrm>
            <a:off x="3108593" y="1556792"/>
            <a:ext cx="231125" cy="2311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3AA6EA2-5201-446A-A84B-714CBBE1461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13288" y="1654003"/>
            <a:ext cx="410440" cy="86409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3F3E882-301F-4C3B-A998-9D5A8898EE12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1713288" y="1654003"/>
            <a:ext cx="410440" cy="17189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2CFDCA-A744-46D2-BAED-CD4A4BAC9B6C}"/>
              </a:ext>
            </a:extLst>
          </p:cNvPr>
          <p:cNvSpPr txBox="1"/>
          <p:nvPr/>
        </p:nvSpPr>
        <p:spPr>
          <a:xfrm>
            <a:off x="323528" y="4869160"/>
            <a:ext cx="46085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cat-file -t ca70291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git cat-file -t dd1d7ee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cat-file –t e51ca0d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blob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1DB5C5-C5EF-45B1-84F1-D70BCCEE953D}"/>
              </a:ext>
            </a:extLst>
          </p:cNvPr>
          <p:cNvSpPr txBox="1"/>
          <p:nvPr/>
        </p:nvSpPr>
        <p:spPr>
          <a:xfrm>
            <a:off x="323528" y="3789040"/>
            <a:ext cx="5057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git cat-file –t </a:t>
            </a:r>
            <a:r>
              <a:rPr lang="ja-JP" altLang="en-US" sz="2400" dirty="0">
                <a:latin typeface="Consolas" panose="020B0609020204030204" pitchFamily="49" charset="0"/>
              </a:rPr>
              <a:t>オブジェクト名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9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D8FECB-476F-472B-BCE8-A81A3B1E3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BA5866-82CF-4991-86F0-2DD8C600AA50}"/>
              </a:ext>
            </a:extLst>
          </p:cNvPr>
          <p:cNvSpPr txBox="1"/>
          <p:nvPr/>
        </p:nvSpPr>
        <p:spPr>
          <a:xfrm>
            <a:off x="971600" y="177281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オブジェクトの中身を表示する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17700-AA5B-4DCB-BFF4-80FD5F0ACD07}"/>
              </a:ext>
            </a:extLst>
          </p:cNvPr>
          <p:cNvSpPr txBox="1"/>
          <p:nvPr/>
        </p:nvSpPr>
        <p:spPr>
          <a:xfrm>
            <a:off x="323528" y="1124744"/>
            <a:ext cx="5057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git cat-file –p </a:t>
            </a:r>
            <a:r>
              <a:rPr lang="ja-JP" altLang="en-US" sz="2400" dirty="0">
                <a:latin typeface="Consolas" panose="020B0609020204030204" pitchFamily="49" charset="0"/>
              </a:rPr>
              <a:t>オブジェクト名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5C1909-D27E-495B-B048-A2CB2559B53D}"/>
              </a:ext>
            </a:extLst>
          </p:cNvPr>
          <p:cNvSpPr txBox="1"/>
          <p:nvPr/>
        </p:nvSpPr>
        <p:spPr>
          <a:xfrm>
            <a:off x="683568" y="2276872"/>
            <a:ext cx="81369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ca70291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tree dd1d7ee1e23a241a3597a0d0be5139a997fc29c8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1632060650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1632060650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initial commit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F9BCC9D-7A40-4571-A281-16498C6A5316}"/>
              </a:ext>
            </a:extLst>
          </p:cNvPr>
          <p:cNvSpPr/>
          <p:nvPr/>
        </p:nvSpPr>
        <p:spPr>
          <a:xfrm>
            <a:off x="683568" y="515719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76AEA47-2892-4A9D-B2F5-CD7293BC7EEE}"/>
              </a:ext>
            </a:extLst>
          </p:cNvPr>
          <p:cNvSpPr/>
          <p:nvPr/>
        </p:nvSpPr>
        <p:spPr>
          <a:xfrm>
            <a:off x="467544" y="494116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9" name="Picture 16" descr="四角い付箋のイラスト「淡黄色」">
            <a:extLst>
              <a:ext uri="{FF2B5EF4-FFF2-40B4-BE49-F238E27FC236}">
                <a16:creationId xmlns:a16="http://schemas.microsoft.com/office/drawing/2014/main" id="{54CFC61B-79D3-4BD6-80EE-12BF6656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26" y="6093296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木のイラスト（横から）">
            <a:extLst>
              <a:ext uri="{FF2B5EF4-FFF2-40B4-BE49-F238E27FC236}">
                <a16:creationId xmlns:a16="http://schemas.microsoft.com/office/drawing/2014/main" id="{31C26CA7-1DD6-402D-95DF-EE041124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1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5403B296-9596-493F-A432-A74B209E5F43}"/>
              </a:ext>
            </a:extLst>
          </p:cNvPr>
          <p:cNvSpPr/>
          <p:nvPr/>
        </p:nvSpPr>
        <p:spPr>
          <a:xfrm>
            <a:off x="971599" y="573325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27A74E-F97F-4A89-AAFF-FB864707E186}"/>
              </a:ext>
            </a:extLst>
          </p:cNvPr>
          <p:cNvSpPr txBox="1"/>
          <p:nvPr/>
        </p:nvSpPr>
        <p:spPr>
          <a:xfrm>
            <a:off x="179512" y="429309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11893"/>
                </a:solidFill>
              </a:rPr>
              <a:t>コミットオブジェクト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57B91F-8387-4F24-B37D-030844648F91}"/>
              </a:ext>
            </a:extLst>
          </p:cNvPr>
          <p:cNvSpPr txBox="1"/>
          <p:nvPr/>
        </p:nvSpPr>
        <p:spPr>
          <a:xfrm>
            <a:off x="2339752" y="5157192"/>
            <a:ext cx="4985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スナップショットを表す</a:t>
            </a: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</a:t>
            </a:r>
            <a:endParaRPr kumimoji="1" lang="en-US" altLang="ja-JP" sz="2000" dirty="0"/>
          </a:p>
          <a:p>
            <a:r>
              <a:rPr lang="ja-JP" altLang="en-US" sz="2000" dirty="0"/>
              <a:t>親コミット</a:t>
            </a:r>
            <a:r>
              <a:rPr lang="en-US" altLang="ja-JP" sz="2000" dirty="0"/>
              <a:t>(root-commit</a:t>
            </a:r>
            <a:r>
              <a:rPr lang="ja-JP" altLang="en-US" sz="2000" dirty="0"/>
              <a:t>なら無し</a:t>
            </a:r>
            <a:r>
              <a:rPr lang="en-US" altLang="ja-JP" sz="2000" dirty="0"/>
              <a:t>)</a:t>
            </a:r>
          </a:p>
          <a:p>
            <a:r>
              <a:rPr kumimoji="1" lang="ja-JP" altLang="en-US" sz="2000" dirty="0"/>
              <a:t>コミットした人の情報</a:t>
            </a:r>
            <a:endParaRPr kumimoji="1" lang="en-US" altLang="ja-JP" sz="2000" dirty="0"/>
          </a:p>
          <a:p>
            <a:r>
              <a:rPr lang="ja-JP" altLang="en-US" sz="2000" dirty="0"/>
              <a:t>コミットメッセージ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074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923F51-3E54-4708-8B73-6D548D36E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コミットオブジェクト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17095D-1F89-4E93-93B2-A0010FC418A3}"/>
              </a:ext>
            </a:extLst>
          </p:cNvPr>
          <p:cNvSpPr txBox="1"/>
          <p:nvPr/>
        </p:nvSpPr>
        <p:spPr>
          <a:xfrm>
            <a:off x="251520" y="1700808"/>
            <a:ext cx="68945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echo "Hello commit object" &gt;&gt; test.txt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commit -am "update"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[main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1f620eb</a:t>
            </a:r>
            <a:r>
              <a:rPr lang="en-US" altLang="ja-JP" dirty="0">
                <a:latin typeface="Consolas" panose="020B0609020204030204" pitchFamily="49" charset="0"/>
              </a:rPr>
              <a:t>] update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1 file changed, 1 insertion(+), 1 deletion(-)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0CBAC0-3C54-45FA-A500-02C9CDBFC50F}"/>
              </a:ext>
            </a:extLst>
          </p:cNvPr>
          <p:cNvSpPr txBox="1"/>
          <p:nvPr/>
        </p:nvSpPr>
        <p:spPr>
          <a:xfrm>
            <a:off x="179512" y="11967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何か修正してコミットする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F1126B-C08F-4D13-98F9-7E838124EF59}"/>
              </a:ext>
            </a:extLst>
          </p:cNvPr>
          <p:cNvSpPr txBox="1"/>
          <p:nvPr/>
        </p:nvSpPr>
        <p:spPr>
          <a:xfrm>
            <a:off x="179512" y="3140968"/>
            <a:ext cx="803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新たにコミットオブジェクト「</a:t>
            </a:r>
            <a:r>
              <a:rPr lang="en-US" altLang="ja-JP" sz="2000" dirty="0"/>
              <a:t>1f620eb</a:t>
            </a:r>
            <a:r>
              <a:rPr lang="ja-JP" altLang="en-US" sz="2000" dirty="0"/>
              <a:t>」ができたので、中身を見る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BB1107-0BF8-474B-BCB4-39F0D75EDB60}"/>
              </a:ext>
            </a:extLst>
          </p:cNvPr>
          <p:cNvSpPr txBox="1"/>
          <p:nvPr/>
        </p:nvSpPr>
        <p:spPr>
          <a:xfrm>
            <a:off x="251520" y="3717032"/>
            <a:ext cx="84969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1f620eb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55e11d02569af14b5d29fe56fd44c1cc32c55e72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parent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ca70291031230dde40264d62b6e8d2424e2c9366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1630738892 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1630738892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6EAED2-72FA-4FE7-A064-EEB21461CA4D}"/>
              </a:ext>
            </a:extLst>
          </p:cNvPr>
          <p:cNvSpPr txBox="1"/>
          <p:nvPr/>
        </p:nvSpPr>
        <p:spPr>
          <a:xfrm>
            <a:off x="323528" y="5877272"/>
            <a:ext cx="607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スナップショットを表す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オブジェクトは「</a:t>
            </a:r>
            <a:r>
              <a:rPr kumimoji="1" lang="en-US" altLang="ja-JP" dirty="0"/>
              <a:t>55e11d0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親コミットは「</a:t>
            </a:r>
            <a:r>
              <a:rPr lang="en-US" altLang="ja-JP" dirty="0"/>
              <a:t>ca7029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80DEA5-C5DD-4BF8-B272-562C21AF4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BDA352-5CB9-464F-AEA8-345D6FD0FACA}"/>
              </a:ext>
            </a:extLst>
          </p:cNvPr>
          <p:cNvSpPr txBox="1"/>
          <p:nvPr/>
        </p:nvSpPr>
        <p:spPr>
          <a:xfrm>
            <a:off x="395536" y="1340768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/>
              <a:t>Git</a:t>
            </a:r>
            <a:r>
              <a:rPr lang="ja-JP" altLang="en-US" sz="3600"/>
              <a:t>の内部実装について知る</a:t>
            </a:r>
            <a:endParaRPr 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B31E7-7ADF-4CE9-89AF-0D3E3F9EA65F}"/>
              </a:ext>
            </a:extLst>
          </p:cNvPr>
          <p:cNvSpPr txBox="1"/>
          <p:nvPr/>
        </p:nvSpPr>
        <p:spPr>
          <a:xfrm>
            <a:off x="1043608" y="2276872"/>
            <a:ext cx="5532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.git</a:t>
            </a:r>
            <a:r>
              <a:rPr lang="ja-JP" altLang="en-US" sz="3600" dirty="0"/>
              <a:t>ディレクトリの中身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Git</a:t>
            </a:r>
            <a:r>
              <a:rPr lang="ja-JP" altLang="en-US" sz="3600" dirty="0"/>
              <a:t>のオブジェクト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Git</a:t>
            </a:r>
            <a:r>
              <a:rPr lang="ja-JP" altLang="en-US" sz="3600" dirty="0"/>
              <a:t>の参照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インデックス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7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FAAF90-788D-475C-87E5-2CD40845C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コミットオブジェクト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4902B54-B87F-4533-992A-11F9AACB006E}"/>
              </a:ext>
            </a:extLst>
          </p:cNvPr>
          <p:cNvSpPr/>
          <p:nvPr/>
        </p:nvSpPr>
        <p:spPr>
          <a:xfrm>
            <a:off x="6228184" y="1772816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FE4F452-ED04-4240-8110-ADA432682E77}"/>
              </a:ext>
            </a:extLst>
          </p:cNvPr>
          <p:cNvSpPr/>
          <p:nvPr/>
        </p:nvSpPr>
        <p:spPr>
          <a:xfrm>
            <a:off x="2051720" y="162880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A32BD2D-25E9-45E0-8830-7D67FD956981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0FEB278-F6B4-4E90-A136-209A9DBAD2CE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95736" y="1916832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AF7BDF9-73ED-48E6-A129-41E63F8029CF}"/>
              </a:ext>
            </a:extLst>
          </p:cNvPr>
          <p:cNvSpPr txBox="1"/>
          <p:nvPr/>
        </p:nvSpPr>
        <p:spPr>
          <a:xfrm>
            <a:off x="1115616" y="155679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A7D105-2458-4336-8528-9523B1F37529}"/>
              </a:ext>
            </a:extLst>
          </p:cNvPr>
          <p:cNvSpPr txBox="1"/>
          <p:nvPr/>
        </p:nvSpPr>
        <p:spPr>
          <a:xfrm>
            <a:off x="1115616" y="26369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2166D2-D6FA-43D0-A923-475CE1A9AC66}"/>
              </a:ext>
            </a:extLst>
          </p:cNvPr>
          <p:cNvSpPr/>
          <p:nvPr/>
        </p:nvSpPr>
        <p:spPr>
          <a:xfrm>
            <a:off x="3995936" y="1772816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E30E242-F40F-4559-86A7-FDE6C30C5491}"/>
              </a:ext>
            </a:extLst>
          </p:cNvPr>
          <p:cNvSpPr/>
          <p:nvPr/>
        </p:nvSpPr>
        <p:spPr>
          <a:xfrm>
            <a:off x="3779912" y="15567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5" name="Picture 16" descr="四角い付箋のイラスト「淡黄色」">
            <a:extLst>
              <a:ext uri="{FF2B5EF4-FFF2-40B4-BE49-F238E27FC236}">
                <a16:creationId xmlns:a16="http://schemas.microsoft.com/office/drawing/2014/main" id="{CFC523A3-A92E-4338-A0CE-BCFA9989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94" y="270892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木のイラスト（横から）">
            <a:extLst>
              <a:ext uri="{FF2B5EF4-FFF2-40B4-BE49-F238E27FC236}">
                <a16:creationId xmlns:a16="http://schemas.microsoft.com/office/drawing/2014/main" id="{4A8DDC2D-8901-43F6-A1DC-6448840F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49" y="184482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4C0AE330-523B-415C-97F0-E2FECAD03494}"/>
              </a:ext>
            </a:extLst>
          </p:cNvPr>
          <p:cNvSpPr/>
          <p:nvPr/>
        </p:nvSpPr>
        <p:spPr>
          <a:xfrm>
            <a:off x="4283967" y="234888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FC7C0E-0035-4598-82E3-9B7979C18B21}"/>
              </a:ext>
            </a:extLst>
          </p:cNvPr>
          <p:cNvSpPr txBox="1"/>
          <p:nvPr/>
        </p:nvSpPr>
        <p:spPr>
          <a:xfrm>
            <a:off x="3635896" y="11967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39" name="Picture 8" descr="木のイラスト（横から）">
            <a:extLst>
              <a:ext uri="{FF2B5EF4-FFF2-40B4-BE49-F238E27FC236}">
                <a16:creationId xmlns:a16="http://schemas.microsoft.com/office/drawing/2014/main" id="{1E9AF6BF-F848-4442-9751-2FBB19DC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ファイルアイコン（ブランク）">
            <a:extLst>
              <a:ext uri="{FF2B5EF4-FFF2-40B4-BE49-F238E27FC236}">
                <a16:creationId xmlns:a16="http://schemas.microsoft.com/office/drawing/2014/main" id="{4DDB4987-F4C0-4453-8D9F-A867CA95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3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0E78C39-D4A4-4092-A6E9-B12420EF8D7D}"/>
              </a:ext>
            </a:extLst>
          </p:cNvPr>
          <p:cNvSpPr txBox="1"/>
          <p:nvPr/>
        </p:nvSpPr>
        <p:spPr>
          <a:xfrm>
            <a:off x="4572000" y="234888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1893"/>
                </a:solidFill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AC596C-B7CD-46AC-9702-2F76844ADFC9}"/>
              </a:ext>
            </a:extLst>
          </p:cNvPr>
          <p:cNvSpPr txBox="1"/>
          <p:nvPr/>
        </p:nvSpPr>
        <p:spPr>
          <a:xfrm>
            <a:off x="4572000" y="191683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D0FDC5D-93C3-4076-9640-0F99168D3964}"/>
              </a:ext>
            </a:extLst>
          </p:cNvPr>
          <p:cNvSpPr txBox="1"/>
          <p:nvPr/>
        </p:nvSpPr>
        <p:spPr>
          <a:xfrm>
            <a:off x="5940152" y="121823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A5259C13-B809-4499-AF7E-BBB2BCFA92C3}"/>
              </a:ext>
            </a:extLst>
          </p:cNvPr>
          <p:cNvSpPr/>
          <p:nvPr/>
        </p:nvSpPr>
        <p:spPr>
          <a:xfrm>
            <a:off x="1403648" y="2132856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C21376-B732-4904-A283-BE75F1270C2B}"/>
              </a:ext>
            </a:extLst>
          </p:cNvPr>
          <p:cNvSpPr txBox="1"/>
          <p:nvPr/>
        </p:nvSpPr>
        <p:spPr>
          <a:xfrm>
            <a:off x="539552" y="20608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C09744-46D0-4A85-814E-E247C2F3F3C2}"/>
              </a:ext>
            </a:extLst>
          </p:cNvPr>
          <p:cNvSpPr txBox="1"/>
          <p:nvPr/>
        </p:nvSpPr>
        <p:spPr>
          <a:xfrm>
            <a:off x="2627784" y="263691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親コミットへの</a:t>
            </a:r>
            <a:endParaRPr lang="en-US" altLang="ja-JP" sz="1200" dirty="0"/>
          </a:p>
          <a:p>
            <a:r>
              <a:rPr kumimoji="1" lang="ja-JP" altLang="en-US" sz="1200" dirty="0"/>
              <a:t>ポインタ</a:t>
            </a:r>
            <a:endParaRPr kumimoji="1" lang="en-US" sz="12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3465998-C3C4-42DB-B0C5-849AEA8AABD7}"/>
              </a:ext>
            </a:extLst>
          </p:cNvPr>
          <p:cNvCxnSpPr>
            <a:cxnSpLocks/>
            <a:stCxn id="37" idx="2"/>
            <a:endCxn id="28" idx="6"/>
          </p:cNvCxnSpPr>
          <p:nvPr/>
        </p:nvCxnSpPr>
        <p:spPr>
          <a:xfrm rot="10800000">
            <a:off x="2339753" y="1772816"/>
            <a:ext cx="1944215" cy="7200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44C049E-64EB-44EC-A37C-ABA4503ABBE4}"/>
              </a:ext>
            </a:extLst>
          </p:cNvPr>
          <p:cNvSpPr txBox="1"/>
          <p:nvPr/>
        </p:nvSpPr>
        <p:spPr>
          <a:xfrm>
            <a:off x="6804248" y="206084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CA5C2D1-9091-456A-BFC9-8D8BA7EAB5E4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580112" y="1769872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643CE00-009D-41F9-BBBE-F5236FC408DC}"/>
              </a:ext>
            </a:extLst>
          </p:cNvPr>
          <p:cNvSpPr txBox="1"/>
          <p:nvPr/>
        </p:nvSpPr>
        <p:spPr>
          <a:xfrm>
            <a:off x="4608496" y="269116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69B27F3-3332-4949-905C-EB494AD4E3AA}"/>
              </a:ext>
            </a:extLst>
          </p:cNvPr>
          <p:cNvSpPr txBox="1"/>
          <p:nvPr/>
        </p:nvSpPr>
        <p:spPr>
          <a:xfrm>
            <a:off x="251520" y="3717032"/>
            <a:ext cx="84969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1f620eb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55e11d02569af14b5d29fe56fd44c1cc32c55e72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parent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ca70291031230dde40264d62b6e8d2424e2c9366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1630738892 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1630738892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DD6E6B-3024-46A1-BB03-507B7395C821}"/>
              </a:ext>
            </a:extLst>
          </p:cNvPr>
          <p:cNvSpPr txBox="1"/>
          <p:nvPr/>
        </p:nvSpPr>
        <p:spPr>
          <a:xfrm>
            <a:off x="323528" y="5877272"/>
            <a:ext cx="607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スナップショットを表す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オブジェクトは「</a:t>
            </a:r>
            <a:r>
              <a:rPr kumimoji="1" lang="en-US" altLang="ja-JP" dirty="0"/>
              <a:t>55e11d0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親コミットは「</a:t>
            </a:r>
            <a:r>
              <a:rPr lang="en-US" altLang="ja-JP" dirty="0"/>
              <a:t>ca7029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439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ED7B26-525F-475C-B0FA-BA31D7B7A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マージコミット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518BE-7570-40F7-9C8E-DC7D3DA5522B}"/>
              </a:ext>
            </a:extLst>
          </p:cNvPr>
          <p:cNvSpPr txBox="1"/>
          <p:nvPr/>
        </p:nvSpPr>
        <p:spPr>
          <a:xfrm>
            <a:off x="179512" y="98072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マージコミットは親コミットを二つ持つ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26C3A8F-5399-47E9-BBCC-393A01C57784}"/>
              </a:ext>
            </a:extLst>
          </p:cNvPr>
          <p:cNvSpPr/>
          <p:nvPr/>
        </p:nvSpPr>
        <p:spPr>
          <a:xfrm>
            <a:off x="1062030" y="2060848"/>
            <a:ext cx="415302" cy="41530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2183BED-3DA0-41B6-A9DA-F05B47F0E198}"/>
              </a:ext>
            </a:extLst>
          </p:cNvPr>
          <p:cNvSpPr/>
          <p:nvPr/>
        </p:nvSpPr>
        <p:spPr>
          <a:xfrm>
            <a:off x="2411760" y="2060848"/>
            <a:ext cx="415302" cy="41530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AB80258-DA02-4F58-91ED-27CE34FD0320}"/>
              </a:ext>
            </a:extLst>
          </p:cNvPr>
          <p:cNvSpPr/>
          <p:nvPr/>
        </p:nvSpPr>
        <p:spPr>
          <a:xfrm>
            <a:off x="2411760" y="3202928"/>
            <a:ext cx="415302" cy="4153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39D28-AC15-4013-84D1-1CB8EA5159A2}"/>
              </a:ext>
            </a:extLst>
          </p:cNvPr>
          <p:cNvSpPr/>
          <p:nvPr/>
        </p:nvSpPr>
        <p:spPr>
          <a:xfrm>
            <a:off x="3761491" y="2060848"/>
            <a:ext cx="415302" cy="4153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898A470-E292-4F5D-9700-66BC122AF3B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77331" y="2268499"/>
            <a:ext cx="93442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514A3E-F169-4C4A-923D-CBD3C1DCBA4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2827062" y="2268499"/>
            <a:ext cx="934429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E6CADB-8331-4E4B-B0DD-45F40384E40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2766243" y="2415331"/>
            <a:ext cx="1056067" cy="848416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9E36C52-0C0E-40BB-B707-F3914F56191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416512" y="2415331"/>
            <a:ext cx="1056067" cy="84841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AE038F-1A78-44A6-B6E7-357CD51D4E02}"/>
              </a:ext>
            </a:extLst>
          </p:cNvPr>
          <p:cNvSpPr txBox="1"/>
          <p:nvPr/>
        </p:nvSpPr>
        <p:spPr>
          <a:xfrm>
            <a:off x="772323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B5857E-9F8A-4C66-935B-3C36C18459A9}"/>
              </a:ext>
            </a:extLst>
          </p:cNvPr>
          <p:cNvSpPr txBox="1"/>
          <p:nvPr/>
        </p:nvSpPr>
        <p:spPr>
          <a:xfrm>
            <a:off x="2122054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32B914-16CD-439F-AF59-640D50686E08}"/>
              </a:ext>
            </a:extLst>
          </p:cNvPr>
          <p:cNvSpPr txBox="1"/>
          <p:nvPr/>
        </p:nvSpPr>
        <p:spPr>
          <a:xfrm>
            <a:off x="3471784" y="1613729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AF63D1-F0FD-48EB-8453-A622FE4DA09F}"/>
              </a:ext>
            </a:extLst>
          </p:cNvPr>
          <p:cNvSpPr txBox="1"/>
          <p:nvPr/>
        </p:nvSpPr>
        <p:spPr>
          <a:xfrm>
            <a:off x="2122054" y="3690238"/>
            <a:ext cx="13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94558B7-A688-4908-81A0-D03824242075}"/>
              </a:ext>
            </a:extLst>
          </p:cNvPr>
          <p:cNvSpPr/>
          <p:nvPr/>
        </p:nvSpPr>
        <p:spPr>
          <a:xfrm>
            <a:off x="6372200" y="2060848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00652B4-75E5-4FAA-9F5A-9B22A01CDBC8}"/>
              </a:ext>
            </a:extLst>
          </p:cNvPr>
          <p:cNvSpPr/>
          <p:nvPr/>
        </p:nvSpPr>
        <p:spPr>
          <a:xfrm>
            <a:off x="6156176" y="18448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8" name="Picture 16" descr="四角い付箋のイラスト「淡黄色」">
            <a:extLst>
              <a:ext uri="{FF2B5EF4-FFF2-40B4-BE49-F238E27FC236}">
                <a16:creationId xmlns:a16="http://schemas.microsoft.com/office/drawing/2014/main" id="{10B91DCD-4B03-4455-90EC-437721C3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70" y="35187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木のイラスト（横から）">
            <a:extLst>
              <a:ext uri="{FF2B5EF4-FFF2-40B4-BE49-F238E27FC236}">
                <a16:creationId xmlns:a16="http://schemas.microsoft.com/office/drawing/2014/main" id="{5A476F0F-9341-4B4F-8177-7D3B05C73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13" y="21328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CA7ECF41-E3D1-45F0-B03B-0014B3AAAECF}"/>
              </a:ext>
            </a:extLst>
          </p:cNvPr>
          <p:cNvSpPr/>
          <p:nvPr/>
        </p:nvSpPr>
        <p:spPr>
          <a:xfrm>
            <a:off x="6660231" y="26369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9EBFE9-C8B6-4D34-8790-31F6A534DD45}"/>
              </a:ext>
            </a:extLst>
          </p:cNvPr>
          <p:cNvSpPr txBox="1"/>
          <p:nvPr/>
        </p:nvSpPr>
        <p:spPr>
          <a:xfrm>
            <a:off x="6012160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99093E-CD65-4038-A6F9-C8DA85957996}"/>
              </a:ext>
            </a:extLst>
          </p:cNvPr>
          <p:cNvSpPr txBox="1"/>
          <p:nvPr/>
        </p:nvSpPr>
        <p:spPr>
          <a:xfrm>
            <a:off x="6948264" y="26369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56E57E-6F20-4039-AD60-690D7DC22275}"/>
              </a:ext>
            </a:extLst>
          </p:cNvPr>
          <p:cNvSpPr txBox="1"/>
          <p:nvPr/>
        </p:nvSpPr>
        <p:spPr>
          <a:xfrm>
            <a:off x="6948264" y="220486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6E5D71-7998-4FAB-9CC1-8790A7ADE3F8}"/>
              </a:ext>
            </a:extLst>
          </p:cNvPr>
          <p:cNvSpPr txBox="1"/>
          <p:nvPr/>
        </p:nvSpPr>
        <p:spPr>
          <a:xfrm>
            <a:off x="7020272" y="350100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7A4EADB-DC4F-484E-82E3-663360A0CD60}"/>
              </a:ext>
            </a:extLst>
          </p:cNvPr>
          <p:cNvSpPr/>
          <p:nvPr/>
        </p:nvSpPr>
        <p:spPr>
          <a:xfrm>
            <a:off x="6660232" y="3068960"/>
            <a:ext cx="288032" cy="28803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BBA664-E3A8-4F9B-A3BE-DE413B5452DF}"/>
              </a:ext>
            </a:extLst>
          </p:cNvPr>
          <p:cNvSpPr txBox="1"/>
          <p:nvPr/>
        </p:nvSpPr>
        <p:spPr>
          <a:xfrm>
            <a:off x="6948265" y="306896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E6A9E2C-E120-4ECC-9255-1CA86DAB5CC3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4176793" y="2060848"/>
            <a:ext cx="1979383" cy="20765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CF8E338-1745-4D79-A6B4-75615434B847}"/>
              </a:ext>
            </a:extLst>
          </p:cNvPr>
          <p:cNvSpPr txBox="1"/>
          <p:nvPr/>
        </p:nvSpPr>
        <p:spPr>
          <a:xfrm>
            <a:off x="251520" y="4437112"/>
            <a:ext cx="82626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f4baa05</a:t>
            </a:r>
          </a:p>
          <a:p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tree 706a1741c1d94977ba496449d80ab848ca945e14</a:t>
            </a:r>
          </a:p>
          <a:p>
            <a:r>
              <a:rPr lang="en-US" altLang="ja-JP" dirty="0">
                <a:solidFill>
                  <a:srgbClr val="FFC000"/>
                </a:solidFill>
                <a:latin typeface="Consolas" panose="020B0609020204030204" pitchFamily="49" charset="0"/>
              </a:rPr>
              <a:t>parent 953cb6056e5f0437f0d4e102f232d8eb705f6428</a:t>
            </a:r>
          </a:p>
          <a:p>
            <a:r>
              <a:rPr lang="en-US" altLang="ja-JP" dirty="0">
                <a:solidFill>
                  <a:srgbClr val="C00000"/>
                </a:solidFill>
                <a:latin typeface="Consolas" panose="020B0609020204030204" pitchFamily="49" charset="0"/>
              </a:rPr>
              <a:t>parent 6aecd68aa423651edda9d22e20925314ff3e8386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author H. Watanabe &lt;kaityo256@example.com&gt; 1630743012 +0900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committer H. Watanabe &lt;kaityo256@example.com&gt; 1630743012 +0900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Merge branch 'branch'</a:t>
            </a:r>
          </a:p>
        </p:txBody>
      </p:sp>
    </p:spTree>
    <p:extLst>
      <p:ext uri="{BB962C8B-B14F-4D97-AF65-F5344CB8AC3E}">
        <p14:creationId xmlns:p14="http://schemas.microsoft.com/office/powerpoint/2010/main" val="301880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7C7D809-FD3D-4BAC-BAAC-B3A332CD8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6A1A6287-E4DB-4100-80F8-C3ED974D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E33AFCD1-C1E9-47EE-8BB6-91479AC5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9E0EE1-5788-4280-8B7C-A785C3514008}"/>
              </a:ext>
            </a:extLst>
          </p:cNvPr>
          <p:cNvSpPr txBox="1"/>
          <p:nvPr/>
        </p:nvSpPr>
        <p:spPr>
          <a:xfrm>
            <a:off x="2195736" y="19168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8A92268-22EA-4060-AB91-96A7E86450F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87478" y="2060848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095235-CDB8-44DB-9609-F0FCABB9AFA6}"/>
              </a:ext>
            </a:extLst>
          </p:cNvPr>
          <p:cNvSpPr txBox="1"/>
          <p:nvPr/>
        </p:nvSpPr>
        <p:spPr>
          <a:xfrm>
            <a:off x="1619672" y="2780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F07F98D-C952-432C-A40A-C27C6B3F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E9F2EA4C-D8B0-4DB7-81EB-C5386141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083A17-0BC2-4766-BF53-74C472E35D40}"/>
              </a:ext>
            </a:extLst>
          </p:cNvPr>
          <p:cNvSpPr txBox="1"/>
          <p:nvPr/>
        </p:nvSpPr>
        <p:spPr>
          <a:xfrm>
            <a:off x="1619672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48D1336-333F-4093-91F0-0F9B050CDC9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1487478" y="2060848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14C4CE78-2FB1-4B3F-A94C-AB9A395C078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487478" y="2060848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07E4CA84-8308-4009-ACFD-C07AE7A9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E3539354-E02F-4AF0-8FC4-19C06149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CE85B4-F0D4-49BE-BBE9-4AE5C44681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07558" y="3501008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44E6F17-570D-414D-868A-2E4C61A03483}"/>
              </a:ext>
            </a:extLst>
          </p:cNvPr>
          <p:cNvCxnSpPr>
            <a:cxnSpLocks/>
          </p:cNvCxnSpPr>
          <p:nvPr/>
        </p:nvCxnSpPr>
        <p:spPr>
          <a:xfrm>
            <a:off x="2195736" y="2636912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7F20CE-2250-4832-857C-6F01CF6EE6B9}"/>
              </a:ext>
            </a:extLst>
          </p:cNvPr>
          <p:cNvSpPr txBox="1"/>
          <p:nvPr/>
        </p:nvSpPr>
        <p:spPr>
          <a:xfrm>
            <a:off x="2915816" y="24928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1FE13D-BA7B-4BAE-A8A8-88AF88158626}"/>
              </a:ext>
            </a:extLst>
          </p:cNvPr>
          <p:cNvSpPr txBox="1"/>
          <p:nvPr/>
        </p:nvSpPr>
        <p:spPr>
          <a:xfrm>
            <a:off x="2915816" y="33569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F2C7FA-26B1-4CB5-ABC7-38EDC53F7D66}"/>
              </a:ext>
            </a:extLst>
          </p:cNvPr>
          <p:cNvSpPr txBox="1"/>
          <p:nvPr/>
        </p:nvSpPr>
        <p:spPr>
          <a:xfrm>
            <a:off x="179512" y="980728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以下のようなディレクトリ構造を持つプロジェクトがあり、</a:t>
            </a:r>
            <a:endParaRPr lang="en-US" altLang="ja-JP" sz="2400" dirty="0"/>
          </a:p>
          <a:p>
            <a:r>
              <a:rPr lang="ja-JP" altLang="en-US" sz="2400" dirty="0"/>
              <a:t>対応する</a:t>
            </a:r>
            <a:r>
              <a:rPr kumimoji="1" lang="ja-JP" altLang="en-US" sz="2400" dirty="0"/>
              <a:t>コミットハッシュが</a:t>
            </a:r>
            <a:r>
              <a:rPr kumimoji="1" lang="en-US" altLang="ja-JP" sz="2400" dirty="0"/>
              <a:t>662458a</a:t>
            </a:r>
            <a:r>
              <a:rPr kumimoji="1" lang="ja-JP" altLang="en-US" sz="2400" dirty="0"/>
              <a:t>であるとする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F9D205-CBC2-4E85-B459-D428B57054F0}"/>
              </a:ext>
            </a:extLst>
          </p:cNvPr>
          <p:cNvSpPr txBox="1"/>
          <p:nvPr/>
        </p:nvSpPr>
        <p:spPr>
          <a:xfrm>
            <a:off x="539552" y="487753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662458a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EBDEAD-2DE5-4678-A9B2-96C910FCFDBC}"/>
              </a:ext>
            </a:extLst>
          </p:cNvPr>
          <p:cNvGrpSpPr/>
          <p:nvPr/>
        </p:nvGrpSpPr>
        <p:grpSpPr>
          <a:xfrm>
            <a:off x="5004048" y="4293096"/>
            <a:ext cx="2492575" cy="1668860"/>
            <a:chOff x="5004048" y="4293096"/>
            <a:chExt cx="3428607" cy="2295564"/>
          </a:xfrm>
        </p:grpSpPr>
        <p:pic>
          <p:nvPicPr>
            <p:cNvPr id="24" name="Picture 2" descr="フォルダのイラスト">
              <a:extLst>
                <a:ext uri="{FF2B5EF4-FFF2-40B4-BE49-F238E27FC236}">
                  <a16:creationId xmlns:a16="http://schemas.microsoft.com/office/drawing/2014/main" id="{34400962-41E8-4EBA-AB9E-78B32DD42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4293096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ファイルアイコン（ブランク）">
              <a:extLst>
                <a:ext uri="{FF2B5EF4-FFF2-40B4-BE49-F238E27FC236}">
                  <a16:creationId xmlns:a16="http://schemas.microsoft.com/office/drawing/2014/main" id="{C11554CC-0645-4FE6-AA55-6A4FC4FA1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293096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E16D06-B775-4612-8B29-58BF51318D93}"/>
                </a:ext>
              </a:extLst>
            </p:cNvPr>
            <p:cNvSpPr txBox="1"/>
            <p:nvPr/>
          </p:nvSpPr>
          <p:spPr>
            <a:xfrm>
              <a:off x="6228184" y="4365104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README.md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12ED3397-850A-4A71-8F6E-C65B0BBF8D6F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5519926" y="4509120"/>
              <a:ext cx="276210" cy="558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277CB2F-32E6-4D82-B0D3-9F01BD377E4A}"/>
                </a:ext>
              </a:extLst>
            </p:cNvPr>
            <p:cNvSpPr txBox="1"/>
            <p:nvPr/>
          </p:nvSpPr>
          <p:spPr>
            <a:xfrm>
              <a:off x="5652120" y="5229201"/>
              <a:ext cx="800848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dir1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29" name="Picture 2" descr="フォルダのイラスト">
              <a:extLst>
                <a:ext uri="{FF2B5EF4-FFF2-40B4-BE49-F238E27FC236}">
                  <a16:creationId xmlns:a16="http://schemas.microsoft.com/office/drawing/2014/main" id="{48FD71B4-25A7-4C08-8CB6-C1FBA84E8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869160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ォルダのイラスト">
              <a:extLst>
                <a:ext uri="{FF2B5EF4-FFF2-40B4-BE49-F238E27FC236}">
                  <a16:creationId xmlns:a16="http://schemas.microsoft.com/office/drawing/2014/main" id="{1D2DFC45-D26B-4097-A97D-3578A1D0D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733256"/>
              <a:ext cx="51587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4AFB853-886E-443B-A2FF-838159636599}"/>
                </a:ext>
              </a:extLst>
            </p:cNvPr>
            <p:cNvSpPr txBox="1"/>
            <p:nvPr/>
          </p:nvSpPr>
          <p:spPr>
            <a:xfrm>
              <a:off x="5652120" y="6165304"/>
              <a:ext cx="800848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dir2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40C4E065-F1EA-4C52-B313-E3EF6882B09B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5519926" y="4509120"/>
              <a:ext cx="204202" cy="576064"/>
            </a:xfrm>
            <a:prstGeom prst="bentConnector3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6E7759FE-F5A9-4D21-B4AF-C51844F8A3EC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519926" y="4509120"/>
              <a:ext cx="204202" cy="1440160"/>
            </a:xfrm>
            <a:prstGeom prst="bentConnector3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ファイルアイコン（ブランク）">
              <a:extLst>
                <a:ext uri="{FF2B5EF4-FFF2-40B4-BE49-F238E27FC236}">
                  <a16:creationId xmlns:a16="http://schemas.microsoft.com/office/drawing/2014/main" id="{FE955F29-E148-4C3D-ADD6-CBE02BC83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869160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ファイルアイコン（ブランク）">
              <a:extLst>
                <a:ext uri="{FF2B5EF4-FFF2-40B4-BE49-F238E27FC236}">
                  <a16:creationId xmlns:a16="http://schemas.microsoft.com/office/drawing/2014/main" id="{18469377-EBEE-4846-AF3F-E54A0ADEE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733256"/>
              <a:ext cx="381664" cy="44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519713D-3DD5-47E9-A2CB-371965877F3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240006" y="5949280"/>
              <a:ext cx="27621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8E6135F-FC9A-4FBD-90CA-7EE7CAD8CC9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5085184"/>
              <a:ext cx="27621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B8B3857-EC44-4D23-8904-403E34F0EFEA}"/>
                </a:ext>
              </a:extLst>
            </p:cNvPr>
            <p:cNvSpPr txBox="1"/>
            <p:nvPr/>
          </p:nvSpPr>
          <p:spPr>
            <a:xfrm>
              <a:off x="6948263" y="4941168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file1.txt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4C71F76-56AE-4140-9FAA-FA6619731EE7}"/>
                </a:ext>
              </a:extLst>
            </p:cNvPr>
            <p:cNvSpPr txBox="1"/>
            <p:nvPr/>
          </p:nvSpPr>
          <p:spPr>
            <a:xfrm>
              <a:off x="6948265" y="5805264"/>
              <a:ext cx="1484390" cy="42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>
                  <a:latin typeface="Consolas" panose="020B0609020204030204" pitchFamily="49" charset="0"/>
                </a:rPr>
                <a:t>file2.txt</a:t>
              </a:r>
              <a:endParaRPr kumimoji="1" lang="ja-JP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343B39C-6553-4570-92A4-15C8658C76BB}"/>
              </a:ext>
            </a:extLst>
          </p:cNvPr>
          <p:cNvSpPr/>
          <p:nvPr/>
        </p:nvSpPr>
        <p:spPr>
          <a:xfrm>
            <a:off x="4788024" y="4077072"/>
            <a:ext cx="3024336" cy="201622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A9EFC5C-CEA8-4FC9-B3C8-E60B9CF0B123}"/>
              </a:ext>
            </a:extLst>
          </p:cNvPr>
          <p:cNvSpPr txBox="1"/>
          <p:nvPr/>
        </p:nvSpPr>
        <p:spPr>
          <a:xfrm>
            <a:off x="467544" y="6381328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コミットが保存する「スナップショット」を表すのが</a:t>
            </a:r>
            <a:r>
              <a:rPr lang="en-US" altLang="ja-JP" dirty="0"/>
              <a:t>tree</a:t>
            </a:r>
            <a:r>
              <a:rPr lang="ja-JP" altLang="en-US" dirty="0"/>
              <a:t>オブジェクト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0E4F1AC-D1C4-4D77-B7F3-E309573C5FF8}"/>
              </a:ext>
            </a:extLst>
          </p:cNvPr>
          <p:cNvSpPr txBox="1"/>
          <p:nvPr/>
        </p:nvSpPr>
        <p:spPr>
          <a:xfrm>
            <a:off x="1331640" y="4365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38A9CE-276E-4B7F-BFDD-887FB3C4F0E1}"/>
              </a:ext>
            </a:extLst>
          </p:cNvPr>
          <p:cNvSpPr txBox="1"/>
          <p:nvPr/>
        </p:nvSpPr>
        <p:spPr>
          <a:xfrm>
            <a:off x="5364088" y="37077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スナップショット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319D4E0-CE51-4BDC-B8A3-9F16EFF38F9A}"/>
              </a:ext>
            </a:extLst>
          </p:cNvPr>
          <p:cNvSpPr/>
          <p:nvPr/>
        </p:nvSpPr>
        <p:spPr>
          <a:xfrm>
            <a:off x="1907704" y="5013176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970307F-EA16-4AA6-9C6A-C5D8D16FA6E5}"/>
              </a:ext>
            </a:extLst>
          </p:cNvPr>
          <p:cNvSpPr/>
          <p:nvPr/>
        </p:nvSpPr>
        <p:spPr>
          <a:xfrm>
            <a:off x="1691680" y="479715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9" name="Picture 8" descr="木のイラスト（横から）">
            <a:extLst>
              <a:ext uri="{FF2B5EF4-FFF2-40B4-BE49-F238E27FC236}">
                <a16:creationId xmlns:a16="http://schemas.microsoft.com/office/drawing/2014/main" id="{ABBD2C61-6629-4697-A279-139681FA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木のイラスト（横から）">
            <a:extLst>
              <a:ext uri="{FF2B5EF4-FFF2-40B4-BE49-F238E27FC236}">
                <a16:creationId xmlns:a16="http://schemas.microsoft.com/office/drawing/2014/main" id="{2FF543B1-940C-4DF5-8439-1C1D601F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7032"/>
            <a:ext cx="504056" cy="6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6" descr="四角い付箋のイラスト「淡黄色」">
            <a:extLst>
              <a:ext uri="{FF2B5EF4-FFF2-40B4-BE49-F238E27FC236}">
                <a16:creationId xmlns:a16="http://schemas.microsoft.com/office/drawing/2014/main" id="{7B84EFEA-E505-42E6-BEDF-FC1C2B99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87727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A2E7AB8-E3FB-44A2-8946-39F449811CF1}"/>
              </a:ext>
            </a:extLst>
          </p:cNvPr>
          <p:cNvSpPr txBox="1"/>
          <p:nvPr/>
        </p:nvSpPr>
        <p:spPr>
          <a:xfrm>
            <a:off x="2483768" y="515719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193fea0</a:t>
            </a:r>
            <a:endParaRPr lang="ja-JP" altLang="en-US" dirty="0"/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FD324820-FA47-4776-A938-B413B2DB6DDF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3617640" y="4020159"/>
            <a:ext cx="1026368" cy="132169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C533751-F03B-40BB-8D64-F6D749E1D0AA}"/>
              </a:ext>
            </a:extLst>
          </p:cNvPr>
          <p:cNvSpPr txBox="1"/>
          <p:nvPr/>
        </p:nvSpPr>
        <p:spPr>
          <a:xfrm>
            <a:off x="2555776" y="580526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1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C33E0A-6430-448A-A387-9D6DB77F5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BE3557-9ABC-4AA2-A865-1B59F9981309}"/>
              </a:ext>
            </a:extLst>
          </p:cNvPr>
          <p:cNvSpPr txBox="1"/>
          <p:nvPr/>
        </p:nvSpPr>
        <p:spPr>
          <a:xfrm>
            <a:off x="395536" y="1844824"/>
            <a:ext cx="84954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cat-file -p 193fea0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blob e845566c06f9bf557d35e8292c37cf05d97a9769    README.md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040000 tree 0b9f291245f6c596fd30bee925fe94fe0cbadd60    dir1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040000 tree 345699cffb47ac20257e0ce4cebcbfc4b2a7f9e3    dir2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94C01F-0901-4BF5-861C-A0FA47BF93D9}"/>
              </a:ext>
            </a:extLst>
          </p:cNvPr>
          <p:cNvSpPr txBox="1"/>
          <p:nvPr/>
        </p:nvSpPr>
        <p:spPr>
          <a:xfrm>
            <a:off x="251520" y="1268760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オブジェクトの中身を見てみる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2A13D9-16B1-401F-AC24-B556C68C7BFF}"/>
              </a:ext>
            </a:extLst>
          </p:cNvPr>
          <p:cNvSpPr/>
          <p:nvPr/>
        </p:nvSpPr>
        <p:spPr>
          <a:xfrm>
            <a:off x="1475656" y="3933056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7B5E73B-800D-4A35-8200-1D6609CE720D}"/>
              </a:ext>
            </a:extLst>
          </p:cNvPr>
          <p:cNvSpPr/>
          <p:nvPr/>
        </p:nvSpPr>
        <p:spPr>
          <a:xfrm>
            <a:off x="1259632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16" descr="四角い付箋のイラスト「淡黄色」">
            <a:extLst>
              <a:ext uri="{FF2B5EF4-FFF2-40B4-BE49-F238E27FC236}">
                <a16:creationId xmlns:a16="http://schemas.microsoft.com/office/drawing/2014/main" id="{575E904D-1DA9-4D39-A7BC-3EC48156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木のイラスト（横から）">
            <a:extLst>
              <a:ext uri="{FF2B5EF4-FFF2-40B4-BE49-F238E27FC236}">
                <a16:creationId xmlns:a16="http://schemas.microsoft.com/office/drawing/2014/main" id="{45422256-54DA-465A-BBB3-36C5C584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69" y="40050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A1BF95-FEE3-4576-9743-FCD87239E724}"/>
              </a:ext>
            </a:extLst>
          </p:cNvPr>
          <p:cNvSpPr txBox="1"/>
          <p:nvPr/>
        </p:nvSpPr>
        <p:spPr>
          <a:xfrm>
            <a:off x="1115616" y="335699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32C34A-B933-4AED-8F21-7409E9B05965}"/>
              </a:ext>
            </a:extLst>
          </p:cNvPr>
          <p:cNvSpPr txBox="1"/>
          <p:nvPr/>
        </p:nvSpPr>
        <p:spPr>
          <a:xfrm>
            <a:off x="2051720" y="407707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7922B-30FA-4D6B-AE78-74A31139C4BE}"/>
              </a:ext>
            </a:extLst>
          </p:cNvPr>
          <p:cNvSpPr txBox="1"/>
          <p:nvPr/>
        </p:nvSpPr>
        <p:spPr>
          <a:xfrm>
            <a:off x="2123728" y="450912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CBEB43D-5256-4637-A8AD-FCDD3070C1E1}"/>
              </a:ext>
            </a:extLst>
          </p:cNvPr>
          <p:cNvSpPr/>
          <p:nvPr/>
        </p:nvSpPr>
        <p:spPr>
          <a:xfrm>
            <a:off x="3563888" y="3933056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8" name="Picture 8" descr="木のイラスト（横から）">
            <a:extLst>
              <a:ext uri="{FF2B5EF4-FFF2-40B4-BE49-F238E27FC236}">
                <a16:creationId xmlns:a16="http://schemas.microsoft.com/office/drawing/2014/main" id="{F30A3840-9540-48BC-A62A-0517FE39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846633-CBEB-4993-933B-B7ACB2E5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3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56B8A0-F1FB-453C-99A3-885C9F40DB6A}"/>
              </a:ext>
            </a:extLst>
          </p:cNvPr>
          <p:cNvSpPr txBox="1"/>
          <p:nvPr/>
        </p:nvSpPr>
        <p:spPr>
          <a:xfrm>
            <a:off x="3275856" y="337847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36F64E-EC16-44E1-A0BE-C5CE6446BF40}"/>
              </a:ext>
            </a:extLst>
          </p:cNvPr>
          <p:cNvSpPr txBox="1"/>
          <p:nvPr/>
        </p:nvSpPr>
        <p:spPr>
          <a:xfrm>
            <a:off x="3995936" y="407707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22" name="Picture 8" descr="木のイラスト（横から）">
            <a:extLst>
              <a:ext uri="{FF2B5EF4-FFF2-40B4-BE49-F238E27FC236}">
                <a16:creationId xmlns:a16="http://schemas.microsoft.com/office/drawing/2014/main" id="{DD931B02-FD70-44AA-A055-F62EA849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木のイラスト（横から）">
            <a:extLst>
              <a:ext uri="{FF2B5EF4-FFF2-40B4-BE49-F238E27FC236}">
                <a16:creationId xmlns:a16="http://schemas.microsoft.com/office/drawing/2014/main" id="{5D2AE829-65BA-45ED-B382-BE94506F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01317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24E93F-80F3-4CB8-9F0C-23AD7F40F858}"/>
              </a:ext>
            </a:extLst>
          </p:cNvPr>
          <p:cNvSpPr txBox="1"/>
          <p:nvPr/>
        </p:nvSpPr>
        <p:spPr>
          <a:xfrm>
            <a:off x="4067944" y="45811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A825AA-9908-4962-B628-95F86678A4B7}"/>
              </a:ext>
            </a:extLst>
          </p:cNvPr>
          <p:cNvSpPr txBox="1"/>
          <p:nvPr/>
        </p:nvSpPr>
        <p:spPr>
          <a:xfrm>
            <a:off x="4067944" y="503466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26" name="Picture 8" descr="木のイラスト（横から）">
            <a:extLst>
              <a:ext uri="{FF2B5EF4-FFF2-40B4-BE49-F238E27FC236}">
                <a16:creationId xmlns:a16="http://schemas.microsoft.com/office/drawing/2014/main" id="{A46FEF5A-C5C1-4110-97E0-126670C8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603B621-12B0-4B06-AFC1-E7D306DD1251}"/>
              </a:ext>
            </a:extLst>
          </p:cNvPr>
          <p:cNvSpPr/>
          <p:nvPr/>
        </p:nvSpPr>
        <p:spPr>
          <a:xfrm>
            <a:off x="5724128" y="3933056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8" name="Picture 14" descr="ファイルアイコン（ブランク）">
            <a:extLst>
              <a:ext uri="{FF2B5EF4-FFF2-40B4-BE49-F238E27FC236}">
                <a16:creationId xmlns:a16="http://schemas.microsoft.com/office/drawing/2014/main" id="{5FF0B63A-6039-4DB0-9468-BCF15940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1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1A560F-7CF0-43C2-9303-656209041A96}"/>
              </a:ext>
            </a:extLst>
          </p:cNvPr>
          <p:cNvSpPr txBox="1"/>
          <p:nvPr/>
        </p:nvSpPr>
        <p:spPr>
          <a:xfrm>
            <a:off x="6084168" y="414908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30" name="Picture 8" descr="木のイラスト（横から）">
            <a:extLst>
              <a:ext uri="{FF2B5EF4-FFF2-40B4-BE49-F238E27FC236}">
                <a16:creationId xmlns:a16="http://schemas.microsoft.com/office/drawing/2014/main" id="{16C33F3F-8432-4157-BF40-11D70ED3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01317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B9434B2-EC35-4F77-848E-A771715D221F}"/>
              </a:ext>
            </a:extLst>
          </p:cNvPr>
          <p:cNvSpPr/>
          <p:nvPr/>
        </p:nvSpPr>
        <p:spPr>
          <a:xfrm>
            <a:off x="5724128" y="522920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2" name="Picture 14" descr="ファイルアイコン（ブランク）">
            <a:extLst>
              <a:ext uri="{FF2B5EF4-FFF2-40B4-BE49-F238E27FC236}">
                <a16:creationId xmlns:a16="http://schemas.microsoft.com/office/drawing/2014/main" id="{D8808770-10B3-41B4-B7D3-F3E40ED4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4522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6091427-345D-4EE7-91FB-954BE2E7FEF7}"/>
              </a:ext>
            </a:extLst>
          </p:cNvPr>
          <p:cNvSpPr txBox="1"/>
          <p:nvPr/>
        </p:nvSpPr>
        <p:spPr>
          <a:xfrm>
            <a:off x="6084168" y="544522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5F9EE3A-CA56-4DE0-A12F-5DF89AA4C484}"/>
              </a:ext>
            </a:extLst>
          </p:cNvPr>
          <p:cNvSpPr txBox="1"/>
          <p:nvPr/>
        </p:nvSpPr>
        <p:spPr>
          <a:xfrm>
            <a:off x="5292080" y="342900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D30DA9-565A-4812-9B71-FB16BD1DEF98}"/>
              </a:ext>
            </a:extLst>
          </p:cNvPr>
          <p:cNvSpPr txBox="1"/>
          <p:nvPr/>
        </p:nvSpPr>
        <p:spPr>
          <a:xfrm>
            <a:off x="5364088" y="46531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9E93B93-942A-43D9-96F0-3D71D37DC751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4701451" y="3930112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55DECA-78A8-46AF-8DC3-9EC85151D074}"/>
              </a:ext>
            </a:extLst>
          </p:cNvPr>
          <p:cNvCxnSpPr>
            <a:cxnSpLocks/>
          </p:cNvCxnSpPr>
          <p:nvPr/>
        </p:nvCxnSpPr>
        <p:spPr>
          <a:xfrm>
            <a:off x="4716016" y="5229200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679553E4-85E1-40F1-8F60-FCB5E82AEB2B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059832" y="3930112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3082AA-6CEB-4664-B22C-66788F6FC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tree</a:t>
            </a:r>
            <a:r>
              <a:rPr kumimoji="1" lang="ja-JP" altLang="en-US" dirty="0"/>
              <a:t>オブジェクト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4875FD-894B-43CC-BC1D-9FBA1C16A56F}"/>
              </a:ext>
            </a:extLst>
          </p:cNvPr>
          <p:cNvSpPr/>
          <p:nvPr/>
        </p:nvSpPr>
        <p:spPr>
          <a:xfrm>
            <a:off x="1403648" y="4725144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93DB049-212F-4048-A235-815F40A96658}"/>
              </a:ext>
            </a:extLst>
          </p:cNvPr>
          <p:cNvSpPr/>
          <p:nvPr/>
        </p:nvSpPr>
        <p:spPr>
          <a:xfrm>
            <a:off x="1187624" y="45091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" name="Picture 16" descr="四角い付箋のイラスト「淡黄色」">
            <a:extLst>
              <a:ext uri="{FF2B5EF4-FFF2-40B4-BE49-F238E27FC236}">
                <a16:creationId xmlns:a16="http://schemas.microsoft.com/office/drawing/2014/main" id="{E530AF32-B5C6-4E94-A392-90311A379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01208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木のイラスト（横から）">
            <a:extLst>
              <a:ext uri="{FF2B5EF4-FFF2-40B4-BE49-F238E27FC236}">
                <a16:creationId xmlns:a16="http://schemas.microsoft.com/office/drawing/2014/main" id="{F6B6A20C-BA16-4EBA-919C-D25E68AD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061" y="479715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2B70C-5807-4898-A49A-FCD5AFB1C6E9}"/>
              </a:ext>
            </a:extLst>
          </p:cNvPr>
          <p:cNvSpPr txBox="1"/>
          <p:nvPr/>
        </p:nvSpPr>
        <p:spPr>
          <a:xfrm>
            <a:off x="1043608" y="414908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9BC599-8E02-4917-B077-0DCB50769257}"/>
              </a:ext>
            </a:extLst>
          </p:cNvPr>
          <p:cNvSpPr txBox="1"/>
          <p:nvPr/>
        </p:nvSpPr>
        <p:spPr>
          <a:xfrm>
            <a:off x="1979712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8C15F1-0F58-4D98-87B1-04269F4BCA5A}"/>
              </a:ext>
            </a:extLst>
          </p:cNvPr>
          <p:cNvSpPr txBox="1"/>
          <p:nvPr/>
        </p:nvSpPr>
        <p:spPr>
          <a:xfrm>
            <a:off x="2051720" y="530120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3C9767-0697-4377-859C-9000E530B4BE}"/>
              </a:ext>
            </a:extLst>
          </p:cNvPr>
          <p:cNvSpPr/>
          <p:nvPr/>
        </p:nvSpPr>
        <p:spPr>
          <a:xfrm>
            <a:off x="3491880" y="4725144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1" name="Picture 8" descr="木のイラスト（横から）">
            <a:extLst>
              <a:ext uri="{FF2B5EF4-FFF2-40B4-BE49-F238E27FC236}">
                <a16:creationId xmlns:a16="http://schemas.microsoft.com/office/drawing/2014/main" id="{9CC048FD-0B15-4560-AC9C-DCA279B5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ファイルアイコン（ブランク）">
            <a:extLst>
              <a:ext uri="{FF2B5EF4-FFF2-40B4-BE49-F238E27FC236}">
                <a16:creationId xmlns:a16="http://schemas.microsoft.com/office/drawing/2014/main" id="{8FDDDC3A-92B3-436D-B03D-FFEAA8AB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69161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99D0DC-EDFB-4160-8A0E-674AD67CBD46}"/>
              </a:ext>
            </a:extLst>
          </p:cNvPr>
          <p:cNvSpPr txBox="1"/>
          <p:nvPr/>
        </p:nvSpPr>
        <p:spPr>
          <a:xfrm>
            <a:off x="3203848" y="417056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D3D55F-4494-4181-99F3-96328744C370}"/>
              </a:ext>
            </a:extLst>
          </p:cNvPr>
          <p:cNvSpPr txBox="1"/>
          <p:nvPr/>
        </p:nvSpPr>
        <p:spPr>
          <a:xfrm>
            <a:off x="3923928" y="48691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15" name="Picture 8" descr="木のイラスト（横から）">
            <a:extLst>
              <a:ext uri="{FF2B5EF4-FFF2-40B4-BE49-F238E27FC236}">
                <a16:creationId xmlns:a16="http://schemas.microsoft.com/office/drawing/2014/main" id="{EFC8BA46-2B6F-4098-B796-BEE93510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0120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木のイラスト（横から）">
            <a:extLst>
              <a:ext uri="{FF2B5EF4-FFF2-40B4-BE49-F238E27FC236}">
                <a16:creationId xmlns:a16="http://schemas.microsoft.com/office/drawing/2014/main" id="{213E050B-C966-42B2-9D38-BAED81B7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8052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49F38C-5FCD-471B-B6AA-AB5C887C6BD5}"/>
              </a:ext>
            </a:extLst>
          </p:cNvPr>
          <p:cNvSpPr txBox="1"/>
          <p:nvPr/>
        </p:nvSpPr>
        <p:spPr>
          <a:xfrm>
            <a:off x="3995936" y="537321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AF059E-1510-4E9F-AC08-165262BD2E27}"/>
              </a:ext>
            </a:extLst>
          </p:cNvPr>
          <p:cNvSpPr txBox="1"/>
          <p:nvPr/>
        </p:nvSpPr>
        <p:spPr>
          <a:xfrm>
            <a:off x="3995936" y="582675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19" name="Picture 8" descr="木のイラスト（横から）">
            <a:extLst>
              <a:ext uri="{FF2B5EF4-FFF2-40B4-BE49-F238E27FC236}">
                <a16:creationId xmlns:a16="http://schemas.microsoft.com/office/drawing/2014/main" id="{61BCBE8F-11DE-40AF-94FC-2E4829AE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680D676-0742-478D-A614-D1797EECD266}"/>
              </a:ext>
            </a:extLst>
          </p:cNvPr>
          <p:cNvSpPr/>
          <p:nvPr/>
        </p:nvSpPr>
        <p:spPr>
          <a:xfrm>
            <a:off x="5652120" y="472514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1" name="Picture 14" descr="ファイルアイコン（ブランク）">
            <a:extLst>
              <a:ext uri="{FF2B5EF4-FFF2-40B4-BE49-F238E27FC236}">
                <a16:creationId xmlns:a16="http://schemas.microsoft.com/office/drawing/2014/main" id="{570D4127-E34D-4CC4-8064-F37A5764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94116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3D892E-F305-4913-ACD3-144EFBEDAF78}"/>
              </a:ext>
            </a:extLst>
          </p:cNvPr>
          <p:cNvSpPr txBox="1"/>
          <p:nvPr/>
        </p:nvSpPr>
        <p:spPr>
          <a:xfrm>
            <a:off x="6012160" y="49411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23" name="Picture 8" descr="木のイラスト（横から）">
            <a:extLst>
              <a:ext uri="{FF2B5EF4-FFF2-40B4-BE49-F238E27FC236}">
                <a16:creationId xmlns:a16="http://schemas.microsoft.com/office/drawing/2014/main" id="{8C691045-1A66-4113-85E9-4E1E5653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0526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A2963DD-63D5-465A-886E-F388A92FB907}"/>
              </a:ext>
            </a:extLst>
          </p:cNvPr>
          <p:cNvSpPr/>
          <p:nvPr/>
        </p:nvSpPr>
        <p:spPr>
          <a:xfrm>
            <a:off x="5652120" y="6021288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4" descr="ファイルアイコン（ブランク）">
            <a:extLst>
              <a:ext uri="{FF2B5EF4-FFF2-40B4-BE49-F238E27FC236}">
                <a16:creationId xmlns:a16="http://schemas.microsoft.com/office/drawing/2014/main" id="{D29C019A-E4E3-40AC-83D0-D2FEB6E7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37313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6137C7-E9A5-46DB-BF63-2CC3FB230C04}"/>
              </a:ext>
            </a:extLst>
          </p:cNvPr>
          <p:cNvSpPr txBox="1"/>
          <p:nvPr/>
        </p:nvSpPr>
        <p:spPr>
          <a:xfrm>
            <a:off x="6012160" y="623731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C40F09-0146-4A0F-AE63-77B864E2B6C7}"/>
              </a:ext>
            </a:extLst>
          </p:cNvPr>
          <p:cNvSpPr txBox="1"/>
          <p:nvPr/>
        </p:nvSpPr>
        <p:spPr>
          <a:xfrm>
            <a:off x="5220072" y="4221088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E6EDAA0-2805-4B22-BD6B-01A9196066A3}"/>
              </a:ext>
            </a:extLst>
          </p:cNvPr>
          <p:cNvSpPr txBox="1"/>
          <p:nvPr/>
        </p:nvSpPr>
        <p:spPr>
          <a:xfrm>
            <a:off x="5292080" y="54452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62C973C8-DDDF-4D85-8CBB-E2AE2561E59C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4629443" y="4722200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7EEA15-1C43-4F0F-B540-1ABC4A82C20B}"/>
              </a:ext>
            </a:extLst>
          </p:cNvPr>
          <p:cNvCxnSpPr>
            <a:cxnSpLocks/>
          </p:cNvCxnSpPr>
          <p:nvPr/>
        </p:nvCxnSpPr>
        <p:spPr>
          <a:xfrm>
            <a:off x="4644008" y="6021288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D89B13C-A433-4454-81DE-AB9C3D3376B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987824" y="4722200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フォルダのイラスト">
            <a:extLst>
              <a:ext uri="{FF2B5EF4-FFF2-40B4-BE49-F238E27FC236}">
                <a16:creationId xmlns:a16="http://schemas.microsoft.com/office/drawing/2014/main" id="{44B20C3C-A778-485F-ACC6-3A3AE21A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C9E0ED0A-14EE-401A-BDB1-67C6C33D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3915DC-CB48-4D62-9A05-B2AD3D7610C9}"/>
              </a:ext>
            </a:extLst>
          </p:cNvPr>
          <p:cNvSpPr txBox="1"/>
          <p:nvPr/>
        </p:nvSpPr>
        <p:spPr>
          <a:xfrm>
            <a:off x="2267744" y="14847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7D2423-2E1E-4B9E-88C7-73FD840C2EB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1559486" y="162880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605B70-B39B-4B21-ADAE-558EEC4C0761}"/>
              </a:ext>
            </a:extLst>
          </p:cNvPr>
          <p:cNvSpPr txBox="1"/>
          <p:nvPr/>
        </p:nvSpPr>
        <p:spPr>
          <a:xfrm>
            <a:off x="1691680" y="2348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37" name="Picture 2" descr="フォルダのイラスト">
            <a:extLst>
              <a:ext uri="{FF2B5EF4-FFF2-40B4-BE49-F238E27FC236}">
                <a16:creationId xmlns:a16="http://schemas.microsoft.com/office/drawing/2014/main" id="{96E58FB3-1A2F-4079-9D24-EF63A0B6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ォルダのイラスト">
            <a:extLst>
              <a:ext uri="{FF2B5EF4-FFF2-40B4-BE49-F238E27FC236}">
                <a16:creationId xmlns:a16="http://schemas.microsoft.com/office/drawing/2014/main" id="{C896B427-9F9B-412E-9221-4909CEF4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54B0FD-FF53-499E-B7A8-E07CF6C08F5D}"/>
              </a:ext>
            </a:extLst>
          </p:cNvPr>
          <p:cNvSpPr txBox="1"/>
          <p:nvPr/>
        </p:nvSpPr>
        <p:spPr>
          <a:xfrm>
            <a:off x="1691680" y="32849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64CD7C6B-5055-4605-8D2B-676453BCA84E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559486" y="162880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615F7650-9962-485C-9119-B73FF325F278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1559486" y="162880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ファイルアイコン（ブランク）">
            <a:extLst>
              <a:ext uri="{FF2B5EF4-FFF2-40B4-BE49-F238E27FC236}">
                <a16:creationId xmlns:a16="http://schemas.microsoft.com/office/drawing/2014/main" id="{1EE9FDC6-DBBC-4A96-A62D-87D68976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ファイルアイコン（ブランク）">
            <a:extLst>
              <a:ext uri="{FF2B5EF4-FFF2-40B4-BE49-F238E27FC236}">
                <a16:creationId xmlns:a16="http://schemas.microsoft.com/office/drawing/2014/main" id="{1B71EBD8-9637-4FCF-8566-44C185F8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43E2BBD-FF03-4B65-ABFA-F70871BBC5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279566" y="306896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B24D006-D8D3-4B46-B973-AA7C34E1DB4A}"/>
              </a:ext>
            </a:extLst>
          </p:cNvPr>
          <p:cNvCxnSpPr>
            <a:cxnSpLocks/>
          </p:cNvCxnSpPr>
          <p:nvPr/>
        </p:nvCxnSpPr>
        <p:spPr>
          <a:xfrm>
            <a:off x="2267744" y="220486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F062E8-53D2-4607-980E-7BDDAB99CC00}"/>
              </a:ext>
            </a:extLst>
          </p:cNvPr>
          <p:cNvSpPr txBox="1"/>
          <p:nvPr/>
        </p:nvSpPr>
        <p:spPr>
          <a:xfrm>
            <a:off x="2987824" y="20608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DD842CF-9456-47AF-ACE3-368680C0E3AE}"/>
              </a:ext>
            </a:extLst>
          </p:cNvPr>
          <p:cNvSpPr txBox="1"/>
          <p:nvPr/>
        </p:nvSpPr>
        <p:spPr>
          <a:xfrm>
            <a:off x="2987824" y="29249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C48168F-6D4B-4F02-BF84-ABF44FDD480A}"/>
              </a:ext>
            </a:extLst>
          </p:cNvPr>
          <p:cNvSpPr txBox="1"/>
          <p:nvPr/>
        </p:nvSpPr>
        <p:spPr>
          <a:xfrm>
            <a:off x="251520" y="98072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プロジェクトのディレクトリ構造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2A71B1-36B2-4E8A-95E0-2C916EDAED53}"/>
              </a:ext>
            </a:extLst>
          </p:cNvPr>
          <p:cNvSpPr txBox="1"/>
          <p:nvPr/>
        </p:nvSpPr>
        <p:spPr>
          <a:xfrm>
            <a:off x="251520" y="371703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におけるスナップショット表現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21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1FA22A-CBC3-4599-9441-5FD2DDA0A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のオブジェクトのまとめ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492920-C5A7-47B3-80EB-034E4E7B6C0C}"/>
              </a:ext>
            </a:extLst>
          </p:cNvPr>
          <p:cNvSpPr txBox="1"/>
          <p:nvPr/>
        </p:nvSpPr>
        <p:spPr>
          <a:xfrm>
            <a:off x="323528" y="1196752"/>
            <a:ext cx="758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kumimoji="1" lang="ja-JP" altLang="en-US" sz="2400" dirty="0"/>
              <a:t>のオブジェクトは</a:t>
            </a:r>
            <a:r>
              <a:rPr kumimoji="1" lang="en-US" altLang="ja-JP" sz="2400" dirty="0"/>
              <a:t>.git/objects</a:t>
            </a:r>
            <a:r>
              <a:rPr kumimoji="1" lang="ja-JP" altLang="en-US" sz="2400" dirty="0"/>
              <a:t>の中に格納されている</a:t>
            </a:r>
            <a:endParaRPr kumimoji="1" lang="en-US" altLang="ja-JP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414ABB2-F081-43D5-BAF5-DA734A5CCBA8}"/>
              </a:ext>
            </a:extLst>
          </p:cNvPr>
          <p:cNvGrpSpPr/>
          <p:nvPr/>
        </p:nvGrpSpPr>
        <p:grpSpPr>
          <a:xfrm>
            <a:off x="323528" y="1988840"/>
            <a:ext cx="834638" cy="1279779"/>
            <a:chOff x="380435" y="2708920"/>
            <a:chExt cx="1080120" cy="1656184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AF41CA80-D21C-41B1-83EC-DADED15F65B5}"/>
                </a:ext>
              </a:extLst>
            </p:cNvPr>
            <p:cNvSpPr/>
            <p:nvPr/>
          </p:nvSpPr>
          <p:spPr>
            <a:xfrm>
              <a:off x="596459" y="2924944"/>
              <a:ext cx="864096" cy="144016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6" name="Picture 12" descr="ファイルアイコン（圧縮）">
              <a:extLst>
                <a:ext uri="{FF2B5EF4-FFF2-40B4-BE49-F238E27FC236}">
                  <a16:creationId xmlns:a16="http://schemas.microsoft.com/office/drawing/2014/main" id="{8EB2B2C0-386D-49E6-8DE8-9DC8BCA3B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5" y="3645024"/>
              <a:ext cx="490160" cy="56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付箋のイラスト「黄緑」">
              <a:extLst>
                <a:ext uri="{FF2B5EF4-FFF2-40B4-BE49-F238E27FC236}">
                  <a16:creationId xmlns:a16="http://schemas.microsoft.com/office/drawing/2014/main" id="{47F37609-7461-40FF-A7FD-6806F6BF5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5" y="3212976"/>
              <a:ext cx="576064" cy="299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ファイルアイコン（ブランク）">
              <a:extLst>
                <a:ext uri="{FF2B5EF4-FFF2-40B4-BE49-F238E27FC236}">
                  <a16:creationId xmlns:a16="http://schemas.microsoft.com/office/drawing/2014/main" id="{46B98BDF-7FA6-415F-8E7B-2D11D5B8D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35" y="2708920"/>
              <a:ext cx="460156" cy="53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AFA109-F1B4-4372-9128-BF6B01B4943B}"/>
              </a:ext>
            </a:extLst>
          </p:cNvPr>
          <p:cNvSpPr txBox="1"/>
          <p:nvPr/>
        </p:nvSpPr>
        <p:spPr>
          <a:xfrm>
            <a:off x="1714669" y="1988840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blob</a:t>
            </a:r>
            <a:r>
              <a:rPr kumimoji="1" lang="ja-JP" altLang="en-US" sz="2000" dirty="0"/>
              <a:t>オブジェクト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9C57A45-40C5-49F6-B47D-A5D08C612B79}"/>
              </a:ext>
            </a:extLst>
          </p:cNvPr>
          <p:cNvGrpSpPr/>
          <p:nvPr/>
        </p:nvGrpSpPr>
        <p:grpSpPr>
          <a:xfrm>
            <a:off x="395536" y="5157192"/>
            <a:ext cx="890281" cy="1224136"/>
            <a:chOff x="4556899" y="2780928"/>
            <a:chExt cx="1152128" cy="1584176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840273F8-27B7-4575-81CC-D4C221BE4585}"/>
                </a:ext>
              </a:extLst>
            </p:cNvPr>
            <p:cNvSpPr/>
            <p:nvPr/>
          </p:nvSpPr>
          <p:spPr>
            <a:xfrm>
              <a:off x="4772923" y="2996952"/>
              <a:ext cx="936104" cy="1368152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5E19A36-7F9E-4E61-BF72-45BC4AF1560F}"/>
                </a:ext>
              </a:extLst>
            </p:cNvPr>
            <p:cNvSpPr/>
            <p:nvPr/>
          </p:nvSpPr>
          <p:spPr>
            <a:xfrm>
              <a:off x="4556899" y="2780928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16" name="Picture 16" descr="四角い付箋のイラスト「淡黄色」">
              <a:extLst>
                <a:ext uri="{FF2B5EF4-FFF2-40B4-BE49-F238E27FC236}">
                  <a16:creationId xmlns:a16="http://schemas.microsoft.com/office/drawing/2014/main" id="{64EF108A-2ACE-4F47-B5CF-CE4640BC1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581" y="3933056"/>
              <a:ext cx="400044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木のイラスト（横から）">
              <a:extLst>
                <a:ext uri="{FF2B5EF4-FFF2-40B4-BE49-F238E27FC236}">
                  <a16:creationId xmlns:a16="http://schemas.microsoft.com/office/drawing/2014/main" id="{F8327C0F-30B4-4883-8B41-B53D002F4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336" y="3068960"/>
              <a:ext cx="354321" cy="426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D7BABA-7C7D-487F-84E1-F3FBCCF0FE5D}"/>
                </a:ext>
              </a:extLst>
            </p:cNvPr>
            <p:cNvSpPr/>
            <p:nvPr/>
          </p:nvSpPr>
          <p:spPr>
            <a:xfrm>
              <a:off x="5060954" y="3573016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B861EE-85D3-4736-BF76-56FE8E571298}"/>
              </a:ext>
            </a:extLst>
          </p:cNvPr>
          <p:cNvSpPr txBox="1"/>
          <p:nvPr/>
        </p:nvSpPr>
        <p:spPr>
          <a:xfrm>
            <a:off x="1691680" y="346093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318F41-56D0-423A-A013-8B1F2946061F}"/>
              </a:ext>
            </a:extLst>
          </p:cNvPr>
          <p:cNvSpPr txBox="1"/>
          <p:nvPr/>
        </p:nvSpPr>
        <p:spPr>
          <a:xfrm>
            <a:off x="1691680" y="501317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コミット</a:t>
            </a:r>
            <a:r>
              <a:rPr kumimoji="1" lang="ja-JP" altLang="en-US" sz="2000" dirty="0"/>
              <a:t>オブジェクト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D08C0FA-3699-4319-97C6-3E6C1B2468E9}"/>
              </a:ext>
            </a:extLst>
          </p:cNvPr>
          <p:cNvGrpSpPr/>
          <p:nvPr/>
        </p:nvGrpSpPr>
        <p:grpSpPr>
          <a:xfrm>
            <a:off x="323528" y="3501008"/>
            <a:ext cx="890281" cy="1279779"/>
            <a:chOff x="2468667" y="2708920"/>
            <a:chExt cx="1152128" cy="1656184"/>
          </a:xfrm>
        </p:grpSpPr>
        <p:pic>
          <p:nvPicPr>
            <p:cNvPr id="8" name="Picture 8" descr="木のイラスト（横から）">
              <a:extLst>
                <a:ext uri="{FF2B5EF4-FFF2-40B4-BE49-F238E27FC236}">
                  <a16:creationId xmlns:a16="http://schemas.microsoft.com/office/drawing/2014/main" id="{C82D0B85-8E13-483E-A082-8695C22D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67" y="2708920"/>
              <a:ext cx="474060" cy="57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9CADE3E-CCE2-4FB0-B0D7-911AEDB899F4}"/>
                </a:ext>
              </a:extLst>
            </p:cNvPr>
            <p:cNvSpPr/>
            <p:nvPr/>
          </p:nvSpPr>
          <p:spPr>
            <a:xfrm>
              <a:off x="2684691" y="2996952"/>
              <a:ext cx="936104" cy="1368152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pic>
          <p:nvPicPr>
            <p:cNvPr id="12" name="Picture 14" descr="ファイルアイコン（ブランク）">
              <a:extLst>
                <a:ext uri="{FF2B5EF4-FFF2-40B4-BE49-F238E27FC236}">
                  <a16:creationId xmlns:a16="http://schemas.microsoft.com/office/drawing/2014/main" id="{C4617A72-EEDE-4432-8DD9-C4C81020B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3185224"/>
              <a:ext cx="298311" cy="34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木のイラスト（横から）">
              <a:extLst>
                <a:ext uri="{FF2B5EF4-FFF2-40B4-BE49-F238E27FC236}">
                  <a16:creationId xmlns:a16="http://schemas.microsoft.com/office/drawing/2014/main" id="{31F22B01-0D23-41FB-9F7B-FC3CB866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3573016"/>
              <a:ext cx="299348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木のイラスト（横から）">
              <a:extLst>
                <a:ext uri="{FF2B5EF4-FFF2-40B4-BE49-F238E27FC236}">
                  <a16:creationId xmlns:a16="http://schemas.microsoft.com/office/drawing/2014/main" id="{64C5F700-6A56-45D9-8B85-9041051AB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707" y="4005064"/>
              <a:ext cx="299348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2F3B02-12CB-4C2A-BB4C-A47B41314B32}"/>
              </a:ext>
            </a:extLst>
          </p:cNvPr>
          <p:cNvSpPr txBox="1"/>
          <p:nvPr/>
        </p:nvSpPr>
        <p:spPr>
          <a:xfrm>
            <a:off x="2123728" y="2420888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ファイルに対応</a:t>
            </a:r>
            <a:endParaRPr kumimoji="1" lang="en-US" altLang="ja-JP" sz="2000" dirty="0"/>
          </a:p>
          <a:p>
            <a:r>
              <a:rPr kumimoji="1" lang="ja-JP" altLang="en-US" sz="2000" dirty="0"/>
              <a:t>ヘッダをつけて圧縮したもの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673D9C3-8D68-4B8A-AF86-3F91847E5669}"/>
              </a:ext>
            </a:extLst>
          </p:cNvPr>
          <p:cNvSpPr txBox="1"/>
          <p:nvPr/>
        </p:nvSpPr>
        <p:spPr>
          <a:xfrm>
            <a:off x="2195736" y="3861048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ディレクトリに対応</a:t>
            </a:r>
            <a:endParaRPr kumimoji="1" lang="en-US" altLang="ja-JP" sz="2000" dirty="0"/>
          </a:p>
          <a:p>
            <a:r>
              <a:rPr kumimoji="1" lang="ja-JP" altLang="en-US" sz="2000" dirty="0"/>
              <a:t>スナップショットを表現するのに使う</a:t>
            </a:r>
            <a:endParaRPr kumimoji="1" lang="en-US" altLang="ja-JP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9B44C8-BAB0-4C22-A502-054F8F611E11}"/>
              </a:ext>
            </a:extLst>
          </p:cNvPr>
          <p:cNvSpPr txBox="1"/>
          <p:nvPr/>
        </p:nvSpPr>
        <p:spPr>
          <a:xfrm>
            <a:off x="2195736" y="5517232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スナップショットを表現する</a:t>
            </a: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オブジェクトと</a:t>
            </a:r>
            <a:endParaRPr kumimoji="1" lang="en-US" altLang="ja-JP" sz="2000" dirty="0"/>
          </a:p>
          <a:p>
            <a:r>
              <a:rPr lang="ja-JP" altLang="en-US" sz="2000" dirty="0"/>
              <a:t>親コミットの情報、およびコミットメッセージ等を</a:t>
            </a:r>
            <a:endParaRPr lang="en-US" altLang="ja-JP" sz="2000" dirty="0"/>
          </a:p>
          <a:p>
            <a:r>
              <a:rPr lang="ja-JP" altLang="en-US" sz="2000" dirty="0"/>
              <a:t>まとめたもの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95332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D4171-0560-49EA-8545-E64A4374D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8C54-4D3A-46E9-AA20-07DEA9CB7667}"/>
              </a:ext>
            </a:extLst>
          </p:cNvPr>
          <p:cNvSpPr txBox="1"/>
          <p:nvPr/>
        </p:nvSpPr>
        <p:spPr>
          <a:xfrm>
            <a:off x="323528" y="1268760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HEAD</a:t>
            </a:r>
            <a:r>
              <a:rPr lang="ja-JP" altLang="en-US" sz="2400" dirty="0"/>
              <a:t>やブランチといった</a:t>
            </a:r>
            <a:r>
              <a:rPr lang="en-US" altLang="ja-JP" sz="2400" dirty="0"/>
              <a:t>Git</a:t>
            </a:r>
            <a:r>
              <a:rPr lang="ja-JP" altLang="en-US" sz="2400" dirty="0"/>
              <a:t>の参照はファイルとして保存されている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D7ADF21-3A85-45EC-97F9-853C6C900DFC}"/>
              </a:ext>
            </a:extLst>
          </p:cNvPr>
          <p:cNvSpPr/>
          <p:nvPr/>
        </p:nvSpPr>
        <p:spPr>
          <a:xfrm>
            <a:off x="2411760" y="530120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A497E553-49CC-4175-82BC-73186B07D709}"/>
              </a:ext>
            </a:extLst>
          </p:cNvPr>
          <p:cNvSpPr/>
          <p:nvPr/>
        </p:nvSpPr>
        <p:spPr>
          <a:xfrm>
            <a:off x="1979712" y="4365104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486E6C-57D2-49CE-B8AE-8074E47B4177}"/>
              </a:ext>
            </a:extLst>
          </p:cNvPr>
          <p:cNvCxnSpPr>
            <a:stCxn id="7" idx="1"/>
            <a:endCxn id="6" idx="0"/>
          </p:cNvCxnSpPr>
          <p:nvPr/>
        </p:nvCxnSpPr>
        <p:spPr>
          <a:xfrm>
            <a:off x="2627784" y="484909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283775FF-CEFA-4343-B495-D504600C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45" y="423660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2D727-276E-48C6-BE4D-1CDB9D1FE576}"/>
              </a:ext>
            </a:extLst>
          </p:cNvPr>
          <p:cNvSpPr txBox="1"/>
          <p:nvPr/>
        </p:nvSpPr>
        <p:spPr>
          <a:xfrm>
            <a:off x="5900936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D68E843-0E17-4EC1-B078-0B9A0E570F92}"/>
              </a:ext>
            </a:extLst>
          </p:cNvPr>
          <p:cNvCxnSpPr>
            <a:endCxn id="9" idx="1"/>
          </p:cNvCxnSpPr>
          <p:nvPr/>
        </p:nvCxnSpPr>
        <p:spPr>
          <a:xfrm flipV="1">
            <a:off x="5357664" y="450146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708792E6-8B0F-4D77-A92E-161C61C5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28" y="522920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13AD11F-B211-49EB-A46D-60F76CBF933B}"/>
              </a:ext>
            </a:extLst>
          </p:cNvPr>
          <p:cNvCxnSpPr>
            <a:endCxn id="12" idx="1"/>
          </p:cNvCxnSpPr>
          <p:nvPr/>
        </p:nvCxnSpPr>
        <p:spPr>
          <a:xfrm>
            <a:off x="5357664" y="450620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E7DFCD-0D17-4C3A-A7B5-07B5AEA49E89}"/>
              </a:ext>
            </a:extLst>
          </p:cNvPr>
          <p:cNvSpPr txBox="1"/>
          <p:nvPr/>
        </p:nvSpPr>
        <p:spPr>
          <a:xfrm>
            <a:off x="5828928" y="57239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E80959-E7A4-425E-B9A2-13F9EC1CF8F2}"/>
              </a:ext>
            </a:extLst>
          </p:cNvPr>
          <p:cNvSpPr/>
          <p:nvPr/>
        </p:nvSpPr>
        <p:spPr>
          <a:xfrm>
            <a:off x="395536" y="437537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B0B8F91-2CC7-49F8-BA23-AAF90B33F19C}"/>
              </a:ext>
            </a:extLst>
          </p:cNvPr>
          <p:cNvCxnSpPr>
            <a:stCxn id="15" idx="3"/>
            <a:endCxn id="7" idx="2"/>
          </p:cNvCxnSpPr>
          <p:nvPr/>
        </p:nvCxnSpPr>
        <p:spPr>
          <a:xfrm>
            <a:off x="1619672" y="460621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A536937F-9A83-4402-9578-11912B89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2920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422CAB-2356-49C8-A688-E0B4F84E4CDF}"/>
              </a:ext>
            </a:extLst>
          </p:cNvPr>
          <p:cNvSpPr txBox="1"/>
          <p:nvPr/>
        </p:nvSpPr>
        <p:spPr>
          <a:xfrm>
            <a:off x="6909048" y="57239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5F574FA-0552-47DD-AAC8-009509238916}"/>
              </a:ext>
            </a:extLst>
          </p:cNvPr>
          <p:cNvCxnSpPr>
            <a:stCxn id="17" idx="1"/>
            <a:endCxn id="12" idx="3"/>
          </p:cNvCxnSpPr>
          <p:nvPr/>
        </p:nvCxnSpPr>
        <p:spPr>
          <a:xfrm flipH="1">
            <a:off x="6509792" y="55143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ファイルアイコン（ブランク）">
            <a:extLst>
              <a:ext uri="{FF2B5EF4-FFF2-40B4-BE49-F238E27FC236}">
                <a16:creationId xmlns:a16="http://schemas.microsoft.com/office/drawing/2014/main" id="{E9E4941E-D294-4300-A01C-50F7B65C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76" y="527553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2D99B2-82BD-4C8B-9EB8-433D4F442EFB}"/>
              </a:ext>
            </a:extLst>
          </p:cNvPr>
          <p:cNvSpPr txBox="1"/>
          <p:nvPr/>
        </p:nvSpPr>
        <p:spPr>
          <a:xfrm>
            <a:off x="7985241" y="57332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7A3DD67-B4A4-4E04-9BC6-4E496CE42AE1}"/>
              </a:ext>
            </a:extLst>
          </p:cNvPr>
          <p:cNvCxnSpPr/>
          <p:nvPr/>
        </p:nvCxnSpPr>
        <p:spPr>
          <a:xfrm flipH="1">
            <a:off x="7629128" y="551723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33095E-328F-47AB-975B-66E6930E962B}"/>
              </a:ext>
            </a:extLst>
          </p:cNvPr>
          <p:cNvSpPr txBox="1"/>
          <p:nvPr/>
        </p:nvSpPr>
        <p:spPr>
          <a:xfrm>
            <a:off x="971600" y="3582308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4933E78-84D5-4225-B1C6-1711909FE8BD}"/>
              </a:ext>
            </a:extLst>
          </p:cNvPr>
          <p:cNvSpPr txBox="1"/>
          <p:nvPr/>
        </p:nvSpPr>
        <p:spPr>
          <a:xfrm>
            <a:off x="5292080" y="36246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  <p:sp>
        <p:nvSpPr>
          <p:cNvPr id="25" name="円柱 24">
            <a:extLst>
              <a:ext uri="{FF2B5EF4-FFF2-40B4-BE49-F238E27FC236}">
                <a16:creationId xmlns:a16="http://schemas.microsoft.com/office/drawing/2014/main" id="{E645609E-560B-49D1-995C-6DB8822C9DE2}"/>
              </a:ext>
            </a:extLst>
          </p:cNvPr>
          <p:cNvSpPr/>
          <p:nvPr/>
        </p:nvSpPr>
        <p:spPr>
          <a:xfrm>
            <a:off x="4694408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D4BC575-F75E-4F24-9074-1F67E89198BA}"/>
              </a:ext>
            </a:extLst>
          </p:cNvPr>
          <p:cNvSpPr txBox="1"/>
          <p:nvPr/>
        </p:nvSpPr>
        <p:spPr>
          <a:xfrm>
            <a:off x="4716016" y="429309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1EF40F4-659C-4234-9365-0D3723E2F981}"/>
              </a:ext>
            </a:extLst>
          </p:cNvPr>
          <p:cNvSpPr txBox="1"/>
          <p:nvPr/>
        </p:nvSpPr>
        <p:spPr>
          <a:xfrm>
            <a:off x="2123728" y="220486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HEAD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CD8C68-EB67-4B1D-95E2-53E0461181C5}"/>
              </a:ext>
            </a:extLst>
          </p:cNvPr>
          <p:cNvSpPr txBox="1"/>
          <p:nvPr/>
        </p:nvSpPr>
        <p:spPr>
          <a:xfrm>
            <a:off x="2267744" y="278092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main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F7BAEA-F24C-478F-B566-7647B2AE3EB4}"/>
              </a:ext>
            </a:extLst>
          </p:cNvPr>
          <p:cNvSpPr txBox="1"/>
          <p:nvPr/>
        </p:nvSpPr>
        <p:spPr>
          <a:xfrm>
            <a:off x="3635896" y="22048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.git/HEAD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E8ED93-00AD-4D01-97AD-F650496EB56F}"/>
              </a:ext>
            </a:extLst>
          </p:cNvPr>
          <p:cNvSpPr txBox="1"/>
          <p:nvPr/>
        </p:nvSpPr>
        <p:spPr>
          <a:xfrm>
            <a:off x="2051720" y="5805264"/>
            <a:ext cx="12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c950332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4BAA18-32F1-4425-A58B-01A951DA3D8C}"/>
              </a:ext>
            </a:extLst>
          </p:cNvPr>
          <p:cNvSpPr txBox="1"/>
          <p:nvPr/>
        </p:nvSpPr>
        <p:spPr>
          <a:xfrm>
            <a:off x="3635896" y="278092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.git/heads/main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CBA6393-0A57-4402-947A-9EFC497D56D0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164398" y="2435697"/>
            <a:ext cx="4714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CD4B9A0-ABCA-43A9-B654-38D42D20AA8E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3120863" y="3011761"/>
            <a:ext cx="5150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7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24042B-43B4-4DA1-9143-45EA92083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288020-174D-419F-B680-C119D86AE576}"/>
              </a:ext>
            </a:extLst>
          </p:cNvPr>
          <p:cNvSpPr txBox="1"/>
          <p:nvPr/>
        </p:nvSpPr>
        <p:spPr>
          <a:xfrm>
            <a:off x="521296" y="1556792"/>
            <a:ext cx="4572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.git/HEAD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ref: refs/heads/main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38441-49A6-4A7A-84A3-3DD731CAC022}"/>
              </a:ext>
            </a:extLst>
          </p:cNvPr>
          <p:cNvSpPr txBox="1"/>
          <p:nvPr/>
        </p:nvSpPr>
        <p:spPr>
          <a:xfrm>
            <a:off x="161256" y="1052736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HEAD</a:t>
            </a:r>
            <a:r>
              <a:rPr lang="ja-JP" altLang="en-US" sz="2400" dirty="0"/>
              <a:t>ファイルの中身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EE5E68-2D3B-4A72-9474-B14A68A055F7}"/>
              </a:ext>
            </a:extLst>
          </p:cNvPr>
          <p:cNvSpPr txBox="1"/>
          <p:nvPr/>
        </p:nvSpPr>
        <p:spPr>
          <a:xfrm>
            <a:off x="161256" y="249289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main</a:t>
            </a:r>
            <a:r>
              <a:rPr lang="ja-JP" altLang="en-US" sz="2400" dirty="0"/>
              <a:t>ファイルの中身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5482A4-A991-45D8-AE2B-3938696B0011}"/>
              </a:ext>
            </a:extLst>
          </p:cNvPr>
          <p:cNvSpPr txBox="1"/>
          <p:nvPr/>
        </p:nvSpPr>
        <p:spPr>
          <a:xfrm>
            <a:off x="467544" y="3068960"/>
            <a:ext cx="6174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.git/refs/heads/main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c9503326279796b24be86bdf9beb01c1af2d2b95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A74D419-D618-4F18-B3B3-745A0879E746}"/>
              </a:ext>
            </a:extLst>
          </p:cNvPr>
          <p:cNvSpPr/>
          <p:nvPr/>
        </p:nvSpPr>
        <p:spPr>
          <a:xfrm>
            <a:off x="2195736" y="57332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5DAC2F20-04E3-4E82-93B2-9CC349D6DBEB}"/>
              </a:ext>
            </a:extLst>
          </p:cNvPr>
          <p:cNvSpPr/>
          <p:nvPr/>
        </p:nvSpPr>
        <p:spPr>
          <a:xfrm>
            <a:off x="1763688" y="4797152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D7F3945-8331-415C-A7E9-D6A557CA0C85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>
            <a:off x="2411760" y="5281141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865DC932-7913-4363-B6C9-4A8EDE6B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1" y="466864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B6BFAB-4B28-4B6A-9EBC-DC1554C1B378}"/>
              </a:ext>
            </a:extLst>
          </p:cNvPr>
          <p:cNvSpPr txBox="1"/>
          <p:nvPr/>
        </p:nvSpPr>
        <p:spPr>
          <a:xfrm>
            <a:off x="5684912" y="5229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85C418-BAB1-41F4-8826-FF36ADE433A0}"/>
              </a:ext>
            </a:extLst>
          </p:cNvPr>
          <p:cNvCxnSpPr>
            <a:endCxn id="14" idx="1"/>
          </p:cNvCxnSpPr>
          <p:nvPr/>
        </p:nvCxnSpPr>
        <p:spPr>
          <a:xfrm flipV="1">
            <a:off x="5141640" y="4933514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95CE3FE1-4AF3-4140-99C0-74B0822F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04" y="566124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67B9B3B-5938-4952-84D4-1324A367D792}"/>
              </a:ext>
            </a:extLst>
          </p:cNvPr>
          <p:cNvCxnSpPr>
            <a:endCxn id="17" idx="1"/>
          </p:cNvCxnSpPr>
          <p:nvPr/>
        </p:nvCxnSpPr>
        <p:spPr>
          <a:xfrm>
            <a:off x="5141640" y="4938248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2663C4-B47C-4034-96E3-FBD0B0BF9A2D}"/>
              </a:ext>
            </a:extLst>
          </p:cNvPr>
          <p:cNvSpPr txBox="1"/>
          <p:nvPr/>
        </p:nvSpPr>
        <p:spPr>
          <a:xfrm>
            <a:off x="5612904" y="6156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7C534C3-239C-47AD-AE6C-EBAEDEBA6BE3}"/>
              </a:ext>
            </a:extLst>
          </p:cNvPr>
          <p:cNvSpPr/>
          <p:nvPr/>
        </p:nvSpPr>
        <p:spPr>
          <a:xfrm>
            <a:off x="179512" y="4807426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40B1E44-D716-4D31-849B-63F93B9A4F03}"/>
              </a:ext>
            </a:extLst>
          </p:cNvPr>
          <p:cNvCxnSpPr>
            <a:stCxn id="20" idx="3"/>
            <a:endCxn id="12" idx="2"/>
          </p:cNvCxnSpPr>
          <p:nvPr/>
        </p:nvCxnSpPr>
        <p:spPr>
          <a:xfrm>
            <a:off x="1403648" y="5038259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927C7C4-786B-485A-9F44-36980EB3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66124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556D2DC-FCDA-4F31-8965-9B8D6C0118C4}"/>
              </a:ext>
            </a:extLst>
          </p:cNvPr>
          <p:cNvSpPr txBox="1"/>
          <p:nvPr/>
        </p:nvSpPr>
        <p:spPr>
          <a:xfrm>
            <a:off x="6693024" y="6156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075184F-6BEE-471C-9CFF-1DB1008FBCC1}"/>
              </a:ext>
            </a:extLst>
          </p:cNvPr>
          <p:cNvCxnSpPr>
            <a:stCxn id="22" idx="1"/>
            <a:endCxn id="17" idx="3"/>
          </p:cNvCxnSpPr>
          <p:nvPr/>
        </p:nvCxnSpPr>
        <p:spPr>
          <a:xfrm flipH="1">
            <a:off x="6293768" y="5946360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89EE3933-6CC7-47FD-A6C4-42CC0FC3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2" y="5707583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72C152-E72E-4C3E-BCBC-9C6FAEC58684}"/>
              </a:ext>
            </a:extLst>
          </p:cNvPr>
          <p:cNvSpPr txBox="1"/>
          <p:nvPr/>
        </p:nvSpPr>
        <p:spPr>
          <a:xfrm>
            <a:off x="7769217" y="61653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D0F22C-980E-4C09-BC0E-4EA23B471240}"/>
              </a:ext>
            </a:extLst>
          </p:cNvPr>
          <p:cNvCxnSpPr/>
          <p:nvPr/>
        </p:nvCxnSpPr>
        <p:spPr>
          <a:xfrm flipH="1">
            <a:off x="7413104" y="5949280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20894B-6EAC-4D28-8080-4EE70BD4E4AE}"/>
              </a:ext>
            </a:extLst>
          </p:cNvPr>
          <p:cNvSpPr txBox="1"/>
          <p:nvPr/>
        </p:nvSpPr>
        <p:spPr>
          <a:xfrm>
            <a:off x="755576" y="4014356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7F51E4-8F92-4E56-BD0C-DB264E64414A}"/>
              </a:ext>
            </a:extLst>
          </p:cNvPr>
          <p:cNvSpPr txBox="1"/>
          <p:nvPr/>
        </p:nvSpPr>
        <p:spPr>
          <a:xfrm>
            <a:off x="5076056" y="405674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F1AED7AB-14F6-4737-B670-48058A220A2E}"/>
              </a:ext>
            </a:extLst>
          </p:cNvPr>
          <p:cNvSpPr/>
          <p:nvPr/>
        </p:nvSpPr>
        <p:spPr>
          <a:xfrm>
            <a:off x="4478384" y="465313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15CDC7-F8EE-4EBD-97FE-5EBD38014316}"/>
              </a:ext>
            </a:extLst>
          </p:cNvPr>
          <p:cNvSpPr txBox="1"/>
          <p:nvPr/>
        </p:nvSpPr>
        <p:spPr>
          <a:xfrm>
            <a:off x="4499992" y="47251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033A33-D4EB-4D4F-A9EA-4D87798530D1}"/>
              </a:ext>
            </a:extLst>
          </p:cNvPr>
          <p:cNvSpPr txBox="1"/>
          <p:nvPr/>
        </p:nvSpPr>
        <p:spPr>
          <a:xfrm>
            <a:off x="1835696" y="6237312"/>
            <a:ext cx="12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c950332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F3D828-8B48-45F1-A86A-1F50438B6FC9}"/>
              </a:ext>
            </a:extLst>
          </p:cNvPr>
          <p:cNvSpPr txBox="1"/>
          <p:nvPr/>
        </p:nvSpPr>
        <p:spPr>
          <a:xfrm>
            <a:off x="5345832" y="155679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対応するブランチの</a:t>
            </a:r>
            <a:endParaRPr kumimoji="1" lang="en-US" altLang="ja-JP" dirty="0"/>
          </a:p>
          <a:p>
            <a:r>
              <a:rPr kumimoji="1" lang="ja-JP" altLang="en-US" dirty="0"/>
              <a:t>実体ファイルへのパス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C6B2EA-9273-40F8-82CF-217CF479D25C}"/>
              </a:ext>
            </a:extLst>
          </p:cNvPr>
          <p:cNvSpPr txBox="1"/>
          <p:nvPr/>
        </p:nvSpPr>
        <p:spPr>
          <a:xfrm>
            <a:off x="6713984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コミットハッシュ</a:t>
            </a:r>
          </a:p>
        </p:txBody>
      </p:sp>
    </p:spTree>
    <p:extLst>
      <p:ext uri="{BB962C8B-B14F-4D97-AF65-F5344CB8AC3E}">
        <p14:creationId xmlns:p14="http://schemas.microsoft.com/office/powerpoint/2010/main" val="227535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E673216-988D-4419-823E-6F3DB3B3B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やブランチ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ACAE2BB-9C1E-470B-8397-2488D8C7EDC8}"/>
              </a:ext>
            </a:extLst>
          </p:cNvPr>
          <p:cNvSpPr/>
          <p:nvPr/>
        </p:nvSpPr>
        <p:spPr>
          <a:xfrm>
            <a:off x="1259632" y="4725144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B91F8A42-0FBF-4A78-B64C-FA0D3145AC5E}"/>
              </a:ext>
            </a:extLst>
          </p:cNvPr>
          <p:cNvSpPr/>
          <p:nvPr/>
        </p:nvSpPr>
        <p:spPr>
          <a:xfrm>
            <a:off x="827584" y="3789040"/>
            <a:ext cx="1296144" cy="48398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main</a:t>
            </a:r>
            <a:endParaRPr kumimoji="1" lang="ja-JP" altLang="en-US" sz="2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7D8221-E09E-43B3-9AFB-B7B2F9807CA2}"/>
              </a:ext>
            </a:extLst>
          </p:cNvPr>
          <p:cNvCxnSpPr>
            <a:stCxn id="6" idx="1"/>
            <a:endCxn id="5" idx="0"/>
          </p:cNvCxnSpPr>
          <p:nvPr/>
        </p:nvCxnSpPr>
        <p:spPr>
          <a:xfrm>
            <a:off x="1475656" y="4273029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CC21CE71-6BDA-4089-BA37-9F2E29DF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164593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E4FE14-FDA4-4668-9B42-20563C5A9790}"/>
              </a:ext>
            </a:extLst>
          </p:cNvPr>
          <p:cNvSpPr txBox="1"/>
          <p:nvPr/>
        </p:nvSpPr>
        <p:spPr>
          <a:xfrm>
            <a:off x="5076056" y="4725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FBF0AA-5770-481C-B1B8-4A268BB8505A}"/>
              </a:ext>
            </a:extLst>
          </p:cNvPr>
          <p:cNvCxnSpPr>
            <a:endCxn id="8" idx="1"/>
          </p:cNvCxnSpPr>
          <p:nvPr/>
        </p:nvCxnSpPr>
        <p:spPr>
          <a:xfrm flipV="1">
            <a:off x="4532784" y="4429458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2D0A52E8-B43A-421E-849D-9B79C04F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15719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6C8F44D5-FB21-4043-BFDF-C4989E195247}"/>
              </a:ext>
            </a:extLst>
          </p:cNvPr>
          <p:cNvCxnSpPr>
            <a:endCxn id="11" idx="1"/>
          </p:cNvCxnSpPr>
          <p:nvPr/>
        </p:nvCxnSpPr>
        <p:spPr>
          <a:xfrm>
            <a:off x="4532784" y="4434192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961B90-DE38-4762-A11B-5A36B1487701}"/>
              </a:ext>
            </a:extLst>
          </p:cNvPr>
          <p:cNvSpPr txBox="1"/>
          <p:nvPr/>
        </p:nvSpPr>
        <p:spPr>
          <a:xfrm>
            <a:off x="5004048" y="5651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970620D-8EED-4024-9381-948FD4847CD8}"/>
              </a:ext>
            </a:extLst>
          </p:cNvPr>
          <p:cNvSpPr/>
          <p:nvPr/>
        </p:nvSpPr>
        <p:spPr>
          <a:xfrm>
            <a:off x="863588" y="5670540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2AD56B5-2116-45A6-9C76-1D215275B485}"/>
              </a:ext>
            </a:extLst>
          </p:cNvPr>
          <p:cNvCxnSpPr>
            <a:cxnSpLocks/>
            <a:stCxn id="14" idx="0"/>
            <a:endCxn id="5" idx="4"/>
          </p:cNvCxnSpPr>
          <p:nvPr/>
        </p:nvCxnSpPr>
        <p:spPr>
          <a:xfrm flipV="1">
            <a:off x="1475656" y="5157192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B1CB0CBF-5461-4562-8AC6-1EEF47A1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15719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98690F-FB18-4203-87AA-48373998F4F0}"/>
              </a:ext>
            </a:extLst>
          </p:cNvPr>
          <p:cNvSpPr txBox="1"/>
          <p:nvPr/>
        </p:nvSpPr>
        <p:spPr>
          <a:xfrm>
            <a:off x="6084168" y="56519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22CE8D7-FC81-4641-AD7B-CD259CC21004}"/>
              </a:ext>
            </a:extLst>
          </p:cNvPr>
          <p:cNvCxnSpPr>
            <a:stCxn id="16" idx="1"/>
            <a:endCxn id="11" idx="3"/>
          </p:cNvCxnSpPr>
          <p:nvPr/>
        </p:nvCxnSpPr>
        <p:spPr>
          <a:xfrm flipH="1">
            <a:off x="5684912" y="5442304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ファイルアイコン（ブランク）">
            <a:extLst>
              <a:ext uri="{FF2B5EF4-FFF2-40B4-BE49-F238E27FC236}">
                <a16:creationId xmlns:a16="http://schemas.microsoft.com/office/drawing/2014/main" id="{884D712A-1FFA-4F2D-956A-C6547BFA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20352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E2FC1A-C128-4045-92C5-569E50435143}"/>
              </a:ext>
            </a:extLst>
          </p:cNvPr>
          <p:cNvSpPr txBox="1"/>
          <p:nvPr/>
        </p:nvSpPr>
        <p:spPr>
          <a:xfrm>
            <a:off x="7193153" y="56612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0423F22-4381-4BBA-8485-8D6AE480091D}"/>
              </a:ext>
            </a:extLst>
          </p:cNvPr>
          <p:cNvCxnSpPr/>
          <p:nvPr/>
        </p:nvCxnSpPr>
        <p:spPr>
          <a:xfrm flipH="1">
            <a:off x="6804248" y="5445224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A08509-ADBA-48EA-BBC9-5ABF7BD12B70}"/>
              </a:ext>
            </a:extLst>
          </p:cNvPr>
          <p:cNvSpPr txBox="1"/>
          <p:nvPr/>
        </p:nvSpPr>
        <p:spPr>
          <a:xfrm>
            <a:off x="1691680" y="473443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6D4C61-FF46-47D3-A05A-762A0564277D}"/>
              </a:ext>
            </a:extLst>
          </p:cNvPr>
          <p:cNvSpPr txBox="1"/>
          <p:nvPr/>
        </p:nvSpPr>
        <p:spPr>
          <a:xfrm>
            <a:off x="5580112" y="429309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A4E79C7-9055-4833-BE78-3BEB4E6CC47F}"/>
              </a:ext>
            </a:extLst>
          </p:cNvPr>
          <p:cNvSpPr txBox="1"/>
          <p:nvPr/>
        </p:nvSpPr>
        <p:spPr>
          <a:xfrm>
            <a:off x="7812360" y="5301208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2A3654-A08A-4B07-B325-715C5A063A07}"/>
              </a:ext>
            </a:extLst>
          </p:cNvPr>
          <p:cNvSpPr txBox="1"/>
          <p:nvPr/>
        </p:nvSpPr>
        <p:spPr>
          <a:xfrm>
            <a:off x="251520" y="1124744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Detached HEAD</a:t>
            </a:r>
            <a:r>
              <a:rPr kumimoji="1" lang="ja-JP" altLang="en-US" sz="2400" dirty="0"/>
              <a:t>状態の時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7F892D-B635-4B78-84A0-2FA496C23E66}"/>
              </a:ext>
            </a:extLst>
          </p:cNvPr>
          <p:cNvSpPr txBox="1"/>
          <p:nvPr/>
        </p:nvSpPr>
        <p:spPr>
          <a:xfrm>
            <a:off x="395536" y="1772816"/>
            <a:ext cx="61206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cat .git/HEAD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c9503326279796b24be86bdf9beb01c1af2d2b95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07EDD0-7278-497A-AEEB-411868B5559C}"/>
              </a:ext>
            </a:extLst>
          </p:cNvPr>
          <p:cNvSpPr txBox="1"/>
          <p:nvPr/>
        </p:nvSpPr>
        <p:spPr>
          <a:xfrm>
            <a:off x="611560" y="270892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が直接コミットハッシュを指している</a:t>
            </a: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FD14E9B0-98CB-4012-9DF4-072B8D6943D8}"/>
              </a:ext>
            </a:extLst>
          </p:cNvPr>
          <p:cNvSpPr/>
          <p:nvPr/>
        </p:nvSpPr>
        <p:spPr>
          <a:xfrm>
            <a:off x="385192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0459B8-C187-44BC-AE4F-C3906574664F}"/>
              </a:ext>
            </a:extLst>
          </p:cNvPr>
          <p:cNvSpPr txBox="1"/>
          <p:nvPr/>
        </p:nvSpPr>
        <p:spPr>
          <a:xfrm>
            <a:off x="3873528" y="429309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26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4AB05C-0C94-4567-BDDE-2E3B13F44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上流ブランチとリモート追跡ブランチ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0F652769-1C7D-4415-A021-4CFA510B773F}"/>
              </a:ext>
            </a:extLst>
          </p:cNvPr>
          <p:cNvSpPr/>
          <p:nvPr/>
        </p:nvSpPr>
        <p:spPr>
          <a:xfrm>
            <a:off x="651621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E8B6695-B2FF-40C0-BE13-11094C1C9958}"/>
              </a:ext>
            </a:extLst>
          </p:cNvPr>
          <p:cNvSpPr/>
          <p:nvPr/>
        </p:nvSpPr>
        <p:spPr>
          <a:xfrm>
            <a:off x="6809581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C33E02C-5210-4AC5-B110-82C6D1FD142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327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A0A7EE-7875-4BBB-ADA3-9E5F03123D3F}"/>
              </a:ext>
            </a:extLst>
          </p:cNvPr>
          <p:cNvSpPr/>
          <p:nvPr/>
        </p:nvSpPr>
        <p:spPr>
          <a:xfrm>
            <a:off x="579613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AA674F9-B150-4AC6-9D17-2E9D6564338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967A30A7-EFE9-4F56-BB4B-DF126D15BB1F}"/>
              </a:ext>
            </a:extLst>
          </p:cNvPr>
          <p:cNvSpPr/>
          <p:nvPr/>
        </p:nvSpPr>
        <p:spPr>
          <a:xfrm>
            <a:off x="7236296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22E4B3-29E0-4D20-B675-69EF63BFCE93}"/>
              </a:ext>
            </a:extLst>
          </p:cNvPr>
          <p:cNvCxnSpPr>
            <a:cxnSpLocks/>
          </p:cNvCxnSpPr>
          <p:nvPr/>
        </p:nvCxnSpPr>
        <p:spPr>
          <a:xfrm>
            <a:off x="6804248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F0BFFF1-0223-4E48-B723-A0528B3E86E3}"/>
              </a:ext>
            </a:extLst>
          </p:cNvPr>
          <p:cNvSpPr/>
          <p:nvPr/>
        </p:nvSpPr>
        <p:spPr>
          <a:xfrm>
            <a:off x="5652120" y="1772816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9E6454-7CDB-469F-872D-67B4EDBB9F6B}"/>
              </a:ext>
            </a:extLst>
          </p:cNvPr>
          <p:cNvSpPr txBox="1"/>
          <p:nvPr/>
        </p:nvSpPr>
        <p:spPr>
          <a:xfrm>
            <a:off x="5740870" y="1196752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EE46F8A-4AED-4202-8664-333664D8C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32856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12952E2-C802-4F39-8793-635A806B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1E545FE5-101C-407E-AEA5-660343A8A10C}"/>
              </a:ext>
            </a:extLst>
          </p:cNvPr>
          <p:cNvSpPr/>
          <p:nvPr/>
        </p:nvSpPr>
        <p:spPr>
          <a:xfrm>
            <a:off x="183569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58095D34-83B7-42E5-B143-595A308B58CC}"/>
              </a:ext>
            </a:extLst>
          </p:cNvPr>
          <p:cNvSpPr/>
          <p:nvPr/>
        </p:nvSpPr>
        <p:spPr>
          <a:xfrm>
            <a:off x="2123728" y="18665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CC23F0C-A74D-4793-AC22-916CE6B5346C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22048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5084DA7-B5A3-4545-BEA4-D731297B09CE}"/>
              </a:ext>
            </a:extLst>
          </p:cNvPr>
          <p:cNvSpPr/>
          <p:nvPr/>
        </p:nvSpPr>
        <p:spPr>
          <a:xfrm>
            <a:off x="111561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A9C5FAD-05C8-4019-853D-447962F2138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921E5295-C4AF-4643-97F9-8943BE00988F}"/>
              </a:ext>
            </a:extLst>
          </p:cNvPr>
          <p:cNvSpPr/>
          <p:nvPr/>
        </p:nvSpPr>
        <p:spPr>
          <a:xfrm>
            <a:off x="255577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9077FE2-D2FF-4B4A-91A6-F66C70AA829A}"/>
              </a:ext>
            </a:extLst>
          </p:cNvPr>
          <p:cNvCxnSpPr>
            <a:cxnSpLocks/>
          </p:cNvCxnSpPr>
          <p:nvPr/>
        </p:nvCxnSpPr>
        <p:spPr>
          <a:xfrm>
            <a:off x="212372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4CEA4-22EA-4D5A-970C-F1B698CB8BC5}"/>
              </a:ext>
            </a:extLst>
          </p:cNvPr>
          <p:cNvSpPr/>
          <p:nvPr/>
        </p:nvSpPr>
        <p:spPr>
          <a:xfrm>
            <a:off x="971600" y="16288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5B8465A-514B-432D-963E-47BE8CFB37A4}"/>
              </a:ext>
            </a:extLst>
          </p:cNvPr>
          <p:cNvSpPr/>
          <p:nvPr/>
        </p:nvSpPr>
        <p:spPr>
          <a:xfrm>
            <a:off x="1864271" y="321297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1710DC9-8BB8-48F1-A7AA-730E050B640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285293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0885A6-CA9D-4C75-BB0D-90F8150879F1}"/>
              </a:ext>
            </a:extLst>
          </p:cNvPr>
          <p:cNvSpPr txBox="1"/>
          <p:nvPr/>
        </p:nvSpPr>
        <p:spPr>
          <a:xfrm>
            <a:off x="120243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4F9B13A-1AF4-400C-87C8-010CA02C97F0}"/>
              </a:ext>
            </a:extLst>
          </p:cNvPr>
          <p:cNvCxnSpPr/>
          <p:nvPr/>
        </p:nvCxnSpPr>
        <p:spPr>
          <a:xfrm>
            <a:off x="3131840" y="227687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A3FE4F1-10DE-4305-BA77-7C5087A65675}"/>
              </a:ext>
            </a:extLst>
          </p:cNvPr>
          <p:cNvSpPr txBox="1"/>
          <p:nvPr/>
        </p:nvSpPr>
        <p:spPr>
          <a:xfrm>
            <a:off x="3320574" y="234888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79FC309-4567-45E2-AB3E-2761A3E96FFC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2158008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65FD624-EB44-41E7-8EBC-3685BEA639EB}"/>
              </a:ext>
            </a:extLst>
          </p:cNvPr>
          <p:cNvSpPr txBox="1"/>
          <p:nvPr/>
        </p:nvSpPr>
        <p:spPr>
          <a:xfrm>
            <a:off x="5364088" y="3284984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60E760-6686-4547-B4A5-B9FCE9DC1BBA}"/>
              </a:ext>
            </a:extLst>
          </p:cNvPr>
          <p:cNvSpPr txBox="1"/>
          <p:nvPr/>
        </p:nvSpPr>
        <p:spPr>
          <a:xfrm>
            <a:off x="323528" y="4221088"/>
            <a:ext cx="770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リモート追跡ブランチの実体は </a:t>
            </a:r>
            <a:r>
              <a:rPr kumimoji="1" lang="en-US" altLang="ja-JP" sz="2400" dirty="0"/>
              <a:t>.git</a:t>
            </a:r>
            <a:r>
              <a:rPr kumimoji="1" lang="en-US" altLang="ja-JP" sz="2400"/>
              <a:t>/refs/remotes</a:t>
            </a:r>
            <a:r>
              <a:rPr kumimoji="1" lang="ja-JP" altLang="en-US" sz="2400" dirty="0"/>
              <a:t>にある</a:t>
            </a:r>
          </a:p>
        </p:txBody>
      </p:sp>
      <p:pic>
        <p:nvPicPr>
          <p:cNvPr id="34" name="Picture 2" descr="ファイルアイコン（ブランク）">
            <a:extLst>
              <a:ext uri="{FF2B5EF4-FFF2-40B4-BE49-F238E27FC236}">
                <a16:creationId xmlns:a16="http://schemas.microsoft.com/office/drawing/2014/main" id="{0D902BE8-5198-4C9E-8C30-1578F297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48126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E23568-0C53-46AC-95BD-58E985D7AF66}"/>
              </a:ext>
            </a:extLst>
          </p:cNvPr>
          <p:cNvSpPr txBox="1"/>
          <p:nvPr/>
        </p:nvSpPr>
        <p:spPr>
          <a:xfrm>
            <a:off x="2555776" y="53732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A03E16E-1A6B-4B03-B526-4FC7A9872CB7}"/>
              </a:ext>
            </a:extLst>
          </p:cNvPr>
          <p:cNvCxnSpPr>
            <a:endCxn id="34" idx="1"/>
          </p:cNvCxnSpPr>
          <p:nvPr/>
        </p:nvCxnSpPr>
        <p:spPr>
          <a:xfrm flipV="1">
            <a:off x="2012504" y="50775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フォルダのイラスト">
            <a:extLst>
              <a:ext uri="{FF2B5EF4-FFF2-40B4-BE49-F238E27FC236}">
                <a16:creationId xmlns:a16="http://schemas.microsoft.com/office/drawing/2014/main" id="{66FB91ED-FC93-4557-B874-CEB6D47E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5AED179-68C8-409D-8775-CFF967AA476D}"/>
              </a:ext>
            </a:extLst>
          </p:cNvPr>
          <p:cNvCxnSpPr>
            <a:endCxn id="37" idx="1"/>
          </p:cNvCxnSpPr>
          <p:nvPr/>
        </p:nvCxnSpPr>
        <p:spPr>
          <a:xfrm>
            <a:off x="2012504" y="50822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2A9C44-0E7A-4159-A0F9-FFB257F89D84}"/>
              </a:ext>
            </a:extLst>
          </p:cNvPr>
          <p:cNvSpPr txBox="1"/>
          <p:nvPr/>
        </p:nvSpPr>
        <p:spPr>
          <a:xfrm>
            <a:off x="2483768" y="63000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B3EE64E-6FBD-49BF-8439-A4FFADD7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04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314EFB-0522-4543-90B6-8BB323392CB8}"/>
              </a:ext>
            </a:extLst>
          </p:cNvPr>
          <p:cNvSpPr txBox="1"/>
          <p:nvPr/>
        </p:nvSpPr>
        <p:spPr>
          <a:xfrm>
            <a:off x="3419872" y="63093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remotes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A16F144-F483-46F6-A923-B9A7BAEC820B}"/>
              </a:ext>
            </a:extLst>
          </p:cNvPr>
          <p:cNvCxnSpPr>
            <a:stCxn id="40" idx="1"/>
            <a:endCxn id="37" idx="3"/>
          </p:cNvCxnSpPr>
          <p:nvPr/>
        </p:nvCxnSpPr>
        <p:spPr>
          <a:xfrm flipH="1">
            <a:off x="3164632" y="60903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ファイルアイコン（ブランク）">
            <a:extLst>
              <a:ext uri="{FF2B5EF4-FFF2-40B4-BE49-F238E27FC236}">
                <a16:creationId xmlns:a16="http://schemas.microsoft.com/office/drawing/2014/main" id="{337FE2D7-FED6-4488-99E4-3CA7035B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20762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5346A97-D60A-4A45-AA0C-D673DC01DF08}"/>
              </a:ext>
            </a:extLst>
          </p:cNvPr>
          <p:cNvSpPr txBox="1"/>
          <p:nvPr/>
        </p:nvSpPr>
        <p:spPr>
          <a:xfrm>
            <a:off x="5849109" y="62629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D4B5995-69D9-40D4-B046-C8E935569E9B}"/>
              </a:ext>
            </a:extLst>
          </p:cNvPr>
          <p:cNvCxnSpPr/>
          <p:nvPr/>
        </p:nvCxnSpPr>
        <p:spPr>
          <a:xfrm flipH="1">
            <a:off x="4283968" y="60932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フォルダのイラスト">
            <a:extLst>
              <a:ext uri="{FF2B5EF4-FFF2-40B4-BE49-F238E27FC236}">
                <a16:creationId xmlns:a16="http://schemas.microsoft.com/office/drawing/2014/main" id="{AE7EE766-0B50-4181-9FC1-F111E176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ED3407-36EF-4487-82EF-CB6694ADA3FB}"/>
              </a:ext>
            </a:extLst>
          </p:cNvPr>
          <p:cNvSpPr txBox="1"/>
          <p:nvPr/>
        </p:nvSpPr>
        <p:spPr>
          <a:xfrm>
            <a:off x="4635623" y="63093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origin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551BFDD-31C4-4F78-9583-79BE05F7687D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 flipV="1">
            <a:off x="5396880" y="6085627"/>
            <a:ext cx="543272" cy="47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柱 51">
            <a:extLst>
              <a:ext uri="{FF2B5EF4-FFF2-40B4-BE49-F238E27FC236}">
                <a16:creationId xmlns:a16="http://schemas.microsoft.com/office/drawing/2014/main" id="{AF9CF102-C4BC-4920-9E37-6ACF20583A1A}"/>
              </a:ext>
            </a:extLst>
          </p:cNvPr>
          <p:cNvSpPr/>
          <p:nvPr/>
        </p:nvSpPr>
        <p:spPr>
          <a:xfrm>
            <a:off x="1382040" y="479715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9052D53-808E-4333-B9D2-BD50A8380A50}"/>
              </a:ext>
            </a:extLst>
          </p:cNvPr>
          <p:cNvSpPr txBox="1"/>
          <p:nvPr/>
        </p:nvSpPr>
        <p:spPr>
          <a:xfrm>
            <a:off x="1403648" y="486916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F207C-ADE5-4E8B-9D2A-841ECE77B30D}"/>
              </a:ext>
            </a:extLst>
          </p:cNvPr>
          <p:cNvSpPr txBox="1"/>
          <p:nvPr/>
        </p:nvSpPr>
        <p:spPr>
          <a:xfrm>
            <a:off x="745113" y="1268760"/>
            <a:ext cx="7571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/>
              <a:t>今日の話を覚える</a:t>
            </a:r>
            <a:endParaRPr lang="en-US" altLang="ja-JP" sz="7200"/>
          </a:p>
          <a:p>
            <a:r>
              <a:rPr lang="ja-JP" altLang="en-US" sz="7200"/>
              <a:t>必要はありません</a:t>
            </a:r>
            <a:endParaRPr lang="en-US" sz="7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2349AD-7ED0-4B72-95E1-BBD516D7607F}"/>
              </a:ext>
            </a:extLst>
          </p:cNvPr>
          <p:cNvSpPr txBox="1"/>
          <p:nvPr/>
        </p:nvSpPr>
        <p:spPr>
          <a:xfrm>
            <a:off x="1043608" y="4653136"/>
            <a:ext cx="7040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内部実装を知らなくても</a:t>
            </a:r>
            <a:r>
              <a:rPr lang="en-US" altLang="ja-JP" sz="2400"/>
              <a:t>Git</a:t>
            </a:r>
            <a:r>
              <a:rPr lang="ja-JP" altLang="en-US" sz="2400"/>
              <a:t>は全く問題なく使える</a:t>
            </a:r>
            <a:endParaRPr lang="en-US" altLang="ja-JP" sz="2400"/>
          </a:p>
          <a:p>
            <a:r>
              <a:rPr lang="ja-JP" altLang="en-US" sz="2400"/>
              <a:t>将来、内部実装が変更される可能性もある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B31342-A458-4B50-95B9-520412C9B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上流ブランチとリモート追跡ブランチ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5321E6C-AFD2-4E89-9832-64864CE896C5}"/>
              </a:ext>
            </a:extLst>
          </p:cNvPr>
          <p:cNvSpPr/>
          <p:nvPr/>
        </p:nvSpPr>
        <p:spPr>
          <a:xfrm>
            <a:off x="65162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64DED16-6C57-4F0E-8720-F6AF98E4D29A}"/>
              </a:ext>
            </a:extLst>
          </p:cNvPr>
          <p:cNvSpPr/>
          <p:nvPr/>
        </p:nvSpPr>
        <p:spPr>
          <a:xfrm>
            <a:off x="6809581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1C6B4-3096-4CA1-B4B9-CE8644E490FB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3555179E-4CEA-4DD7-9CDB-583AB9DDA7F0}"/>
              </a:ext>
            </a:extLst>
          </p:cNvPr>
          <p:cNvSpPr/>
          <p:nvPr/>
        </p:nvSpPr>
        <p:spPr>
          <a:xfrm>
            <a:off x="57961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205354-3CA6-462D-8548-C28CA1716FB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0569561-CE5A-4E2F-A629-CD664F3B4FCC}"/>
              </a:ext>
            </a:extLst>
          </p:cNvPr>
          <p:cNvSpPr/>
          <p:nvPr/>
        </p:nvSpPr>
        <p:spPr>
          <a:xfrm>
            <a:off x="723629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8880FAC-C669-4D52-8DDF-CD174696478D}"/>
              </a:ext>
            </a:extLst>
          </p:cNvPr>
          <p:cNvCxnSpPr>
            <a:cxnSpLocks/>
          </p:cNvCxnSpPr>
          <p:nvPr/>
        </p:nvCxnSpPr>
        <p:spPr>
          <a:xfrm>
            <a:off x="680424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4079CD5-8062-42A1-BB86-6A9CC6A59BC5}"/>
              </a:ext>
            </a:extLst>
          </p:cNvPr>
          <p:cNvSpPr/>
          <p:nvPr/>
        </p:nvSpPr>
        <p:spPr>
          <a:xfrm>
            <a:off x="5652120" y="1556792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91DE65-50A6-4A17-AD5C-33363D851C80}"/>
              </a:ext>
            </a:extLst>
          </p:cNvPr>
          <p:cNvSpPr txBox="1"/>
          <p:nvPr/>
        </p:nvSpPr>
        <p:spPr>
          <a:xfrm>
            <a:off x="5740870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1AA28CE-E2AB-48D6-9B9F-2C87D35B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1BEBEBB-98C3-49EB-A34D-947561E3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002B4BF3-B7F6-4A3A-BFC4-513A87682390}"/>
              </a:ext>
            </a:extLst>
          </p:cNvPr>
          <p:cNvSpPr/>
          <p:nvPr/>
        </p:nvSpPr>
        <p:spPr>
          <a:xfrm>
            <a:off x="183569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4DC463A9-F3B5-466D-A755-347E7E0CEAA3}"/>
              </a:ext>
            </a:extLst>
          </p:cNvPr>
          <p:cNvSpPr/>
          <p:nvPr/>
        </p:nvSpPr>
        <p:spPr>
          <a:xfrm>
            <a:off x="2123728" y="16505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E84942-1782-49CB-8B05-0D343A0F6122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198884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0DEF32B2-7210-4322-8F2B-9BF4F6EDE64C}"/>
              </a:ext>
            </a:extLst>
          </p:cNvPr>
          <p:cNvSpPr/>
          <p:nvPr/>
        </p:nvSpPr>
        <p:spPr>
          <a:xfrm>
            <a:off x="111561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FEA312B-9AA2-4B74-9898-712DD34CD52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AE446300-05A4-443A-B3D7-6A68F972151E}"/>
              </a:ext>
            </a:extLst>
          </p:cNvPr>
          <p:cNvSpPr/>
          <p:nvPr/>
        </p:nvSpPr>
        <p:spPr>
          <a:xfrm>
            <a:off x="255577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893226C-437F-45CA-8C03-0329C4B5C066}"/>
              </a:ext>
            </a:extLst>
          </p:cNvPr>
          <p:cNvCxnSpPr>
            <a:cxnSpLocks/>
          </p:cNvCxnSpPr>
          <p:nvPr/>
        </p:nvCxnSpPr>
        <p:spPr>
          <a:xfrm>
            <a:off x="212372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2C01D48-FEB7-4A36-A838-4EA3C614171A}"/>
              </a:ext>
            </a:extLst>
          </p:cNvPr>
          <p:cNvSpPr/>
          <p:nvPr/>
        </p:nvSpPr>
        <p:spPr>
          <a:xfrm>
            <a:off x="971600" y="1412776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C589861C-A203-4584-82EF-2C4F534934AD}"/>
              </a:ext>
            </a:extLst>
          </p:cNvPr>
          <p:cNvSpPr/>
          <p:nvPr/>
        </p:nvSpPr>
        <p:spPr>
          <a:xfrm>
            <a:off x="1864271" y="299695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86D32B0-5836-441A-BA63-AF369B9DDCE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263691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FE067D-761A-401D-B206-9FB234DBC9B9}"/>
              </a:ext>
            </a:extLst>
          </p:cNvPr>
          <p:cNvSpPr txBox="1"/>
          <p:nvPr/>
        </p:nvSpPr>
        <p:spPr>
          <a:xfrm>
            <a:off x="1202432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2407CE1-F68F-4553-B573-70E326695454}"/>
              </a:ext>
            </a:extLst>
          </p:cNvPr>
          <p:cNvCxnSpPr/>
          <p:nvPr/>
        </p:nvCxnSpPr>
        <p:spPr>
          <a:xfrm>
            <a:off x="3131840" y="2060848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2B5FAE-A536-4D27-B51C-55996A73B4CA}"/>
              </a:ext>
            </a:extLst>
          </p:cNvPr>
          <p:cNvSpPr txBox="1"/>
          <p:nvPr/>
        </p:nvSpPr>
        <p:spPr>
          <a:xfrm>
            <a:off x="3320574" y="2132856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470E56B-521C-48EB-83D3-DEDF7674EEFF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1941984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1EB9A2-8CCE-49F3-81C2-364F190A46FE}"/>
              </a:ext>
            </a:extLst>
          </p:cNvPr>
          <p:cNvSpPr txBox="1"/>
          <p:nvPr/>
        </p:nvSpPr>
        <p:spPr>
          <a:xfrm>
            <a:off x="5364088" y="3068960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19287E4-9532-46CE-9D94-8B1E18562E8D}"/>
              </a:ext>
            </a:extLst>
          </p:cNvPr>
          <p:cNvSpPr txBox="1"/>
          <p:nvPr/>
        </p:nvSpPr>
        <p:spPr>
          <a:xfrm>
            <a:off x="251520" y="3933056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上流ブランチの情報は</a:t>
            </a:r>
            <a:r>
              <a:rPr lang="en-US" altLang="ja-JP" sz="2400" dirty="0"/>
              <a:t>.git/config</a:t>
            </a:r>
            <a:r>
              <a:rPr lang="ja-JP" altLang="en-US" sz="2400" dirty="0"/>
              <a:t>に保存されている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AF344D-3783-472E-B0EF-A67DE87EC9C3}"/>
              </a:ext>
            </a:extLst>
          </p:cNvPr>
          <p:cNvSpPr txBox="1"/>
          <p:nvPr/>
        </p:nvSpPr>
        <p:spPr>
          <a:xfrm>
            <a:off x="323528" y="4509120"/>
            <a:ext cx="604867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</a:rPr>
              <a:t>$ cat .git/config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(snip)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[remote "origin"]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latin typeface="Consolas" panose="020B0609020204030204" pitchFamily="49" charset="0"/>
              </a:rPr>
              <a:t>url</a:t>
            </a:r>
            <a:r>
              <a:rPr lang="en-US" altLang="ja-JP" sz="1600" dirty="0">
                <a:latin typeface="Consolas" panose="020B0609020204030204" pitchFamily="49" charset="0"/>
              </a:rPr>
              <a:t> = ../</a:t>
            </a:r>
            <a:r>
              <a:rPr lang="en-US" altLang="ja-JP" sz="1600" dirty="0" err="1">
                <a:latin typeface="Consolas" panose="020B0609020204030204" pitchFamily="49" charset="0"/>
              </a:rPr>
              <a:t>test.git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fetch = +refs/heads/*:refs/remotes/origin/*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[branch "main"]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remote = origin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       merge = refs/heads/main</a:t>
            </a:r>
          </a:p>
        </p:txBody>
      </p:sp>
      <p:pic>
        <p:nvPicPr>
          <p:cNvPr id="36" name="Picture 2" descr="ファイルアイコン（ブランク）">
            <a:extLst>
              <a:ext uri="{FF2B5EF4-FFF2-40B4-BE49-F238E27FC236}">
                <a16:creationId xmlns:a16="http://schemas.microsoft.com/office/drawing/2014/main" id="{2C491D10-CC76-4D0F-92C2-2CCF8C13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3" y="466864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80DCA2-15A6-4426-8BA9-57E7887C3FFB}"/>
              </a:ext>
            </a:extLst>
          </p:cNvPr>
          <p:cNvSpPr txBox="1"/>
          <p:nvPr/>
        </p:nvSpPr>
        <p:spPr>
          <a:xfrm>
            <a:off x="7884368" y="52292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33FF595-4D4A-4A8C-812A-FEFAE00FE31A}"/>
              </a:ext>
            </a:extLst>
          </p:cNvPr>
          <p:cNvCxnSpPr>
            <a:endCxn id="36" idx="1"/>
          </p:cNvCxnSpPr>
          <p:nvPr/>
        </p:nvCxnSpPr>
        <p:spPr>
          <a:xfrm flipV="1">
            <a:off x="7485112" y="4933514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柱 39">
            <a:extLst>
              <a:ext uri="{FF2B5EF4-FFF2-40B4-BE49-F238E27FC236}">
                <a16:creationId xmlns:a16="http://schemas.microsoft.com/office/drawing/2014/main" id="{145F3FE9-CF22-4E37-BCBC-13B22CEA9B34}"/>
              </a:ext>
            </a:extLst>
          </p:cNvPr>
          <p:cNvSpPr/>
          <p:nvPr/>
        </p:nvSpPr>
        <p:spPr>
          <a:xfrm>
            <a:off x="6804248" y="472514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84E2E3-1275-4045-AF43-0FB615E6EC2F}"/>
              </a:ext>
            </a:extLst>
          </p:cNvPr>
          <p:cNvSpPr txBox="1"/>
          <p:nvPr/>
        </p:nvSpPr>
        <p:spPr>
          <a:xfrm>
            <a:off x="682585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3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2CF123-6EFB-4C1D-8879-0343057DF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の参照のまとめ</a:t>
            </a:r>
          </a:p>
        </p:txBody>
      </p:sp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EB32E48E-BBC4-46F6-97E4-FE8A14A1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BBEA7D-324B-400E-B28A-83FA471DCBC0}"/>
              </a:ext>
            </a:extLst>
          </p:cNvPr>
          <p:cNvSpPr txBox="1"/>
          <p:nvPr/>
        </p:nvSpPr>
        <p:spPr>
          <a:xfrm>
            <a:off x="1691680" y="30689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0376B8-4923-4E8E-89C6-01ADCCCD0D26}"/>
              </a:ext>
            </a:extLst>
          </p:cNvPr>
          <p:cNvCxnSpPr>
            <a:endCxn id="5" idx="1"/>
          </p:cNvCxnSpPr>
          <p:nvPr/>
        </p:nvCxnSpPr>
        <p:spPr>
          <a:xfrm flipV="1">
            <a:off x="1292424" y="2829769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CF7339FF-4842-4C80-876D-01A49725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3E56CF45-A01B-44FE-AA40-D9ED895F17C8}"/>
              </a:ext>
            </a:extLst>
          </p:cNvPr>
          <p:cNvCxnSpPr>
            <a:endCxn id="8" idx="1"/>
          </p:cNvCxnSpPr>
          <p:nvPr/>
        </p:nvCxnSpPr>
        <p:spPr>
          <a:xfrm>
            <a:off x="1292424" y="2832251"/>
            <a:ext cx="471264" cy="2178005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CC3C64-7F66-4121-B145-02D332E1BECB}"/>
              </a:ext>
            </a:extLst>
          </p:cNvPr>
          <p:cNvSpPr txBox="1"/>
          <p:nvPr/>
        </p:nvSpPr>
        <p:spPr>
          <a:xfrm>
            <a:off x="1763688" y="5219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961E473-2DED-4745-84EB-C230CA85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4" y="472514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943E7D-F093-46B3-81DF-3D1CD1A34DCA}"/>
              </a:ext>
            </a:extLst>
          </p:cNvPr>
          <p:cNvSpPr txBox="1"/>
          <p:nvPr/>
        </p:nvSpPr>
        <p:spPr>
          <a:xfrm>
            <a:off x="2843808" y="52199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50C1137-6580-4F55-8220-D7405B103DB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2444552" y="501025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4785260E-ED7E-4F1C-A42B-576531D0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36" y="477147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F69222-0783-4FEE-AFA6-A88DA2BC0EC9}"/>
              </a:ext>
            </a:extLst>
          </p:cNvPr>
          <p:cNvSpPr txBox="1"/>
          <p:nvPr/>
        </p:nvSpPr>
        <p:spPr>
          <a:xfrm>
            <a:off x="3952793" y="52292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4CC987-68BC-4C41-9B0B-AC48A3BFDB47}"/>
              </a:ext>
            </a:extLst>
          </p:cNvPr>
          <p:cNvCxnSpPr/>
          <p:nvPr/>
        </p:nvCxnSpPr>
        <p:spPr>
          <a:xfrm flipH="1">
            <a:off x="3563888" y="50131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C2E53E7F-0BEF-4B1C-B997-C33AA9EF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412781-9B1A-4E75-9B3B-761F9D4B910A}"/>
              </a:ext>
            </a:extLst>
          </p:cNvPr>
          <p:cNvSpPr txBox="1"/>
          <p:nvPr/>
        </p:nvSpPr>
        <p:spPr>
          <a:xfrm>
            <a:off x="2627784" y="63000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remotes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C2B5F0-B40F-4848-B39B-36A5455184FE}"/>
              </a:ext>
            </a:extLst>
          </p:cNvPr>
          <p:cNvCxnSpPr/>
          <p:nvPr/>
        </p:nvCxnSpPr>
        <p:spPr>
          <a:xfrm flipH="1">
            <a:off x="3524672" y="60932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86CD6AAE-D9AF-4417-9456-E7E11AF9D505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444552" y="5010256"/>
            <a:ext cx="399256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7E4F3B0F-8F00-4C22-B63D-3393215B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820762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704E9C-D7D8-4094-92FC-C144E198BE65}"/>
              </a:ext>
            </a:extLst>
          </p:cNvPr>
          <p:cNvSpPr txBox="1"/>
          <p:nvPr/>
        </p:nvSpPr>
        <p:spPr>
          <a:xfrm>
            <a:off x="5129029" y="62629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E818E120-26AA-4C5F-A325-F2B31C59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052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551FE95-FD30-413F-B81A-3EA9D9C72901}"/>
              </a:ext>
            </a:extLst>
          </p:cNvPr>
          <p:cNvSpPr txBox="1"/>
          <p:nvPr/>
        </p:nvSpPr>
        <p:spPr>
          <a:xfrm>
            <a:off x="3915543" y="63093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origin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84F8B3-A7A0-4D81-902A-01ADD329ED7F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 flipV="1">
            <a:off x="4676800" y="6085627"/>
            <a:ext cx="543272" cy="474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9F09AF00-1380-4DD2-B7B0-BB6301420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9CD1F6-6892-4D2B-A340-C09A3B0A6A42}"/>
              </a:ext>
            </a:extLst>
          </p:cNvPr>
          <p:cNvSpPr txBox="1"/>
          <p:nvPr/>
        </p:nvSpPr>
        <p:spPr>
          <a:xfrm>
            <a:off x="1547664" y="41335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B1066CB-DA77-456A-A067-1844B0D229A5}"/>
              </a:ext>
            </a:extLst>
          </p:cNvPr>
          <p:cNvCxnSpPr>
            <a:endCxn id="32" idx="1"/>
          </p:cNvCxnSpPr>
          <p:nvPr/>
        </p:nvCxnSpPr>
        <p:spPr>
          <a:xfrm>
            <a:off x="1292424" y="2832251"/>
            <a:ext cx="471264" cy="10056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0028BCE-A344-49A2-A24D-1B8F5A53F15E}"/>
              </a:ext>
            </a:extLst>
          </p:cNvPr>
          <p:cNvSpPr txBox="1"/>
          <p:nvPr/>
        </p:nvSpPr>
        <p:spPr>
          <a:xfrm>
            <a:off x="179512" y="1052736"/>
            <a:ext cx="888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ブランチの実体は</a:t>
            </a:r>
            <a:r>
              <a:rPr lang="en-US" altLang="ja-JP" sz="2400" dirty="0"/>
              <a:t>.git/refs</a:t>
            </a:r>
            <a:r>
              <a:rPr lang="ja-JP" altLang="en-US" sz="2400" dirty="0"/>
              <a:t>以下にファイルとして保存されている</a:t>
            </a:r>
            <a:endParaRPr lang="en-US" altLang="ja-JP" sz="2400" dirty="0"/>
          </a:p>
          <a:p>
            <a:r>
              <a:rPr kumimoji="1" lang="en-US" altLang="ja-JP" sz="2400" dirty="0"/>
              <a:t>HEAD</a:t>
            </a:r>
            <a:r>
              <a:rPr kumimoji="1" lang="ja-JP" altLang="en-US" sz="2400" dirty="0"/>
              <a:t>の実体は</a:t>
            </a:r>
            <a:r>
              <a:rPr kumimoji="1" lang="en-US" altLang="ja-JP" sz="2400" dirty="0"/>
              <a:t>.git/HEAD</a:t>
            </a:r>
            <a:r>
              <a:rPr lang="ja-JP" altLang="en-US" sz="2400" dirty="0"/>
              <a:t>というファイル</a:t>
            </a:r>
            <a:endParaRPr lang="en-US" altLang="ja-JP" sz="2400" dirty="0"/>
          </a:p>
          <a:p>
            <a:r>
              <a:rPr lang="ja-JP" altLang="en-US" sz="2400" dirty="0"/>
              <a:t>上流ブランチの情報は</a:t>
            </a:r>
            <a:r>
              <a:rPr lang="en-US" altLang="ja-JP" sz="2400" dirty="0"/>
              <a:t>.git/config</a:t>
            </a:r>
            <a:r>
              <a:rPr lang="ja-JP" altLang="en-US" sz="2400" dirty="0"/>
              <a:t>に保存されている</a:t>
            </a:r>
            <a:endParaRPr kumimoji="1" lang="ja-JP" altLang="en-US" sz="2400" dirty="0"/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2606E4B4-FDCD-479B-88DF-B6C40302F4CA}"/>
              </a:ext>
            </a:extLst>
          </p:cNvPr>
          <p:cNvSpPr/>
          <p:nvPr/>
        </p:nvSpPr>
        <p:spPr>
          <a:xfrm>
            <a:off x="661960" y="256490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1F5F65B-2E93-4D98-B38B-86337F099352}"/>
              </a:ext>
            </a:extLst>
          </p:cNvPr>
          <p:cNvSpPr txBox="1"/>
          <p:nvPr/>
        </p:nvSpPr>
        <p:spPr>
          <a:xfrm>
            <a:off x="683568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4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4F11E5-D36D-46BC-B9CB-EF05370D1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480E78-3A6B-413B-AFC7-C9CC1AEC4A95}"/>
              </a:ext>
            </a:extLst>
          </p:cNvPr>
          <p:cNvSpPr txBox="1"/>
          <p:nvPr/>
        </p:nvSpPr>
        <p:spPr>
          <a:xfrm>
            <a:off x="3347864" y="1196752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インデックスの実体は</a:t>
            </a:r>
            <a:r>
              <a:rPr lang="en-US" altLang="ja-JP" sz="2400" dirty="0"/>
              <a:t>.git/index</a:t>
            </a:r>
            <a:endParaRPr kumimoji="1" lang="ja-JP" altLang="en-US" sz="2400" dirty="0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3648A60-39AD-49C5-A98E-8C24D53CC538}"/>
              </a:ext>
            </a:extLst>
          </p:cNvPr>
          <p:cNvSpPr/>
          <p:nvPr/>
        </p:nvSpPr>
        <p:spPr>
          <a:xfrm>
            <a:off x="611560" y="105273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677C5-EF4B-4B2D-8C06-4A96163DA7C4}"/>
              </a:ext>
            </a:extLst>
          </p:cNvPr>
          <p:cNvSpPr txBox="1"/>
          <p:nvPr/>
        </p:nvSpPr>
        <p:spPr>
          <a:xfrm>
            <a:off x="633168" y="1124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257B7A36-9111-4F35-858E-026837DE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40128F-3AD1-428C-88B2-2DD1C3704539}"/>
              </a:ext>
            </a:extLst>
          </p:cNvPr>
          <p:cNvSpPr txBox="1"/>
          <p:nvPr/>
        </p:nvSpPr>
        <p:spPr>
          <a:xfrm>
            <a:off x="1691680" y="14847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index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1F16CC-8A5A-4EFC-8AD0-3126E67211CD}"/>
              </a:ext>
            </a:extLst>
          </p:cNvPr>
          <p:cNvCxnSpPr>
            <a:endCxn id="6" idx="1"/>
          </p:cNvCxnSpPr>
          <p:nvPr/>
        </p:nvCxnSpPr>
        <p:spPr>
          <a:xfrm flipV="1">
            <a:off x="1292424" y="1245593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BDD6B-A855-4EF0-A97E-14B03E441DFF}"/>
              </a:ext>
            </a:extLst>
          </p:cNvPr>
          <p:cNvSpPr txBox="1"/>
          <p:nvPr/>
        </p:nvSpPr>
        <p:spPr>
          <a:xfrm>
            <a:off x="251520" y="198884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インデックスの中身を表示する</a:t>
            </a:r>
            <a:endParaRPr kumimoji="1" lang="ja-JP" altLang="en-US" sz="24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DF9CBC-9E13-478D-97F0-452DA13BD96D}"/>
              </a:ext>
            </a:extLst>
          </p:cNvPr>
          <p:cNvCxnSpPr/>
          <p:nvPr/>
        </p:nvCxnSpPr>
        <p:spPr>
          <a:xfrm>
            <a:off x="32352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96AD2E6-8E7F-4796-B93E-0BD6331503E1}"/>
              </a:ext>
            </a:extLst>
          </p:cNvPr>
          <p:cNvCxnSpPr/>
          <p:nvPr/>
        </p:nvCxnSpPr>
        <p:spPr>
          <a:xfrm>
            <a:off x="320384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0970A43-0C49-4DD1-9310-9041E318FF14}"/>
              </a:ext>
            </a:extLst>
          </p:cNvPr>
          <p:cNvCxnSpPr/>
          <p:nvPr/>
        </p:nvCxnSpPr>
        <p:spPr>
          <a:xfrm>
            <a:off x="536408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EAA73B-6A78-42A4-AA27-50C3EAA51B88}"/>
              </a:ext>
            </a:extLst>
          </p:cNvPr>
          <p:cNvCxnSpPr/>
          <p:nvPr/>
        </p:nvCxnSpPr>
        <p:spPr>
          <a:xfrm>
            <a:off x="8244408" y="4437112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CBFFB0-99DC-4D82-9D7B-9ADAF79B6AC4}"/>
              </a:ext>
            </a:extLst>
          </p:cNvPr>
          <p:cNvSpPr txBox="1"/>
          <p:nvPr/>
        </p:nvSpPr>
        <p:spPr>
          <a:xfrm>
            <a:off x="6444208" y="44371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E82F3B-4EC3-4B35-8B52-0EDBB5CA9983}"/>
              </a:ext>
            </a:extLst>
          </p:cNvPr>
          <p:cNvSpPr txBox="1"/>
          <p:nvPr/>
        </p:nvSpPr>
        <p:spPr>
          <a:xfrm>
            <a:off x="3419872" y="4479503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D7CEAC-49D7-42FC-872F-314E601F8710}"/>
              </a:ext>
            </a:extLst>
          </p:cNvPr>
          <p:cNvSpPr txBox="1"/>
          <p:nvPr/>
        </p:nvSpPr>
        <p:spPr>
          <a:xfrm>
            <a:off x="683568" y="450912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19" name="Picture 2" descr="ファイルアイコン（ブランク）">
            <a:extLst>
              <a:ext uri="{FF2B5EF4-FFF2-40B4-BE49-F238E27FC236}">
                <a16:creationId xmlns:a16="http://schemas.microsoft.com/office/drawing/2014/main" id="{F562462A-5A63-4A81-B0FA-816626E4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3" y="5733256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FB7FB7-7ABF-4553-B722-ED93F4E09C24}"/>
              </a:ext>
            </a:extLst>
          </p:cNvPr>
          <p:cNvSpPr txBox="1"/>
          <p:nvPr/>
        </p:nvSpPr>
        <p:spPr>
          <a:xfrm>
            <a:off x="3491880" y="5085184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4F367F-FD8F-4CDA-B3BB-7FCB38594BBC}"/>
              </a:ext>
            </a:extLst>
          </p:cNvPr>
          <p:cNvSpPr txBox="1"/>
          <p:nvPr/>
        </p:nvSpPr>
        <p:spPr>
          <a:xfrm>
            <a:off x="467544" y="6237312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10F270-D183-46E9-9F3F-3DF6CCA74571}"/>
              </a:ext>
            </a:extLst>
          </p:cNvPr>
          <p:cNvSpPr txBox="1"/>
          <p:nvPr/>
        </p:nvSpPr>
        <p:spPr>
          <a:xfrm>
            <a:off x="1691680" y="6237312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23" name="Picture 2" descr="ファイルアイコン（赤）">
            <a:extLst>
              <a:ext uri="{FF2B5EF4-FFF2-40B4-BE49-F238E27FC236}">
                <a16:creationId xmlns:a16="http://schemas.microsoft.com/office/drawing/2014/main" id="{4FA69175-61A4-406D-815F-DB08DADE1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733256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01336396-7AA7-4EAC-B2CE-A1D59E7DC361}"/>
              </a:ext>
            </a:extLst>
          </p:cNvPr>
          <p:cNvSpPr/>
          <p:nvPr/>
        </p:nvSpPr>
        <p:spPr>
          <a:xfrm>
            <a:off x="3491880" y="5877272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CC5F22-1783-4E70-9D8C-68D23C6F44D6}"/>
              </a:ext>
            </a:extLst>
          </p:cNvPr>
          <p:cNvSpPr txBox="1"/>
          <p:nvPr/>
        </p:nvSpPr>
        <p:spPr>
          <a:xfrm>
            <a:off x="3491880" y="5949280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6B6516C-8B42-432F-A8EE-A604B8229A71}"/>
              </a:ext>
            </a:extLst>
          </p:cNvPr>
          <p:cNvSpPr/>
          <p:nvPr/>
        </p:nvSpPr>
        <p:spPr>
          <a:xfrm>
            <a:off x="3491880" y="5013176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0B017D1-5975-49FB-92C2-9E8D5C97C83E}"/>
              </a:ext>
            </a:extLst>
          </p:cNvPr>
          <p:cNvSpPr/>
          <p:nvPr/>
        </p:nvSpPr>
        <p:spPr>
          <a:xfrm>
            <a:off x="6606480" y="5013176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2DBF77-5F0B-436B-A42C-C223B39871C5}"/>
              </a:ext>
            </a:extLst>
          </p:cNvPr>
          <p:cNvSpPr txBox="1"/>
          <p:nvPr/>
        </p:nvSpPr>
        <p:spPr>
          <a:xfrm>
            <a:off x="6966520" y="5013176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D2A8C8EB-F583-4212-A7FC-F571F6FF384A}"/>
              </a:ext>
            </a:extLst>
          </p:cNvPr>
          <p:cNvSpPr/>
          <p:nvPr/>
        </p:nvSpPr>
        <p:spPr>
          <a:xfrm>
            <a:off x="5940152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936296D-AA08-4749-B130-814D2D60DA9D}"/>
              </a:ext>
            </a:extLst>
          </p:cNvPr>
          <p:cNvSpPr txBox="1"/>
          <p:nvPr/>
        </p:nvSpPr>
        <p:spPr>
          <a:xfrm>
            <a:off x="5580112" y="62373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21202C4-FDAD-498A-A895-B0A7D1451E87}"/>
              </a:ext>
            </a:extLst>
          </p:cNvPr>
          <p:cNvSpPr/>
          <p:nvPr/>
        </p:nvSpPr>
        <p:spPr>
          <a:xfrm>
            <a:off x="7380312" y="5877272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26FFF4-2B07-499D-8427-EDBEA8C79A98}"/>
              </a:ext>
            </a:extLst>
          </p:cNvPr>
          <p:cNvSpPr txBox="1"/>
          <p:nvPr/>
        </p:nvSpPr>
        <p:spPr>
          <a:xfrm>
            <a:off x="7020272" y="62373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DBF07C2-E231-4E1D-8F85-06B7817D1F4E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 flipH="1">
            <a:off x="6120172" y="5373216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3C4CC37-3469-42C5-B5EA-9BAA16737731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6786500" y="5373216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DDE97E34-3896-4262-80D6-8AD5A522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11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1F3D8E-CF7B-4EE5-95AE-2442264975D6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>
            <a:off x="1240024" y="5511392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2076CBAF-03F4-4764-9C91-13F467BE6619}"/>
              </a:ext>
            </a:extLst>
          </p:cNvPr>
          <p:cNvCxnSpPr>
            <a:stCxn id="35" idx="2"/>
            <a:endCxn id="23" idx="0"/>
          </p:cNvCxnSpPr>
          <p:nvPr/>
        </p:nvCxnSpPr>
        <p:spPr>
          <a:xfrm rot="16200000" flipH="1">
            <a:off x="1641978" y="5109437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6F6AEEF-F951-4DD4-921A-6E03322A9DDC}"/>
              </a:ext>
            </a:extLst>
          </p:cNvPr>
          <p:cNvSpPr txBox="1"/>
          <p:nvPr/>
        </p:nvSpPr>
        <p:spPr>
          <a:xfrm>
            <a:off x="251520" y="2492896"/>
            <a:ext cx="83529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5833C5-BEC4-4205-A8DF-0345C9A44477}"/>
              </a:ext>
            </a:extLst>
          </p:cNvPr>
          <p:cNvSpPr txBox="1"/>
          <p:nvPr/>
        </p:nvSpPr>
        <p:spPr>
          <a:xfrm>
            <a:off x="366295" y="3501008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スナップショットに対応する</a:t>
            </a:r>
            <a:r>
              <a:rPr lang="en-US" altLang="ja-JP" dirty="0"/>
              <a:t>blob</a:t>
            </a:r>
            <a:r>
              <a:rPr lang="ja-JP" altLang="en-US" dirty="0"/>
              <a:t>オブジェクトとファイル名が記録されている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846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654658-8933-4DB7-8143-7CBE011F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F615DC4-7B60-491A-A2EB-41E852C9127E}"/>
              </a:ext>
            </a:extLst>
          </p:cNvPr>
          <p:cNvSpPr/>
          <p:nvPr/>
        </p:nvSpPr>
        <p:spPr>
          <a:xfrm>
            <a:off x="827584" y="1268760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E42437-1E32-4B0F-94DB-B8C435189EE8}"/>
              </a:ext>
            </a:extLst>
          </p:cNvPr>
          <p:cNvSpPr txBox="1"/>
          <p:nvPr/>
        </p:nvSpPr>
        <p:spPr>
          <a:xfrm>
            <a:off x="1187624" y="1196752"/>
            <a:ext cx="120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main</a:t>
            </a:r>
            <a:endParaRPr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26D8AA4-E8F3-40B8-BF5F-2ACE77232497}"/>
              </a:ext>
            </a:extLst>
          </p:cNvPr>
          <p:cNvSpPr/>
          <p:nvPr/>
        </p:nvSpPr>
        <p:spPr>
          <a:xfrm>
            <a:off x="827584" y="2204864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38F0B8-EE9E-413E-BFF3-F8A199C1C4D1}"/>
              </a:ext>
            </a:extLst>
          </p:cNvPr>
          <p:cNvSpPr txBox="1"/>
          <p:nvPr/>
        </p:nvSpPr>
        <p:spPr>
          <a:xfrm>
            <a:off x="467544" y="25649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8425DC-94A1-47C5-BB17-5AFD3232BE7B}"/>
              </a:ext>
            </a:extLst>
          </p:cNvPr>
          <p:cNvSpPr/>
          <p:nvPr/>
        </p:nvSpPr>
        <p:spPr>
          <a:xfrm>
            <a:off x="4211960" y="2205751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B81CEF1-C9DF-46EE-B4E9-A8CAA5A94E2C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007604" y="1628800"/>
            <a:ext cx="0" cy="57606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55AB17-D03C-4A9F-B8CA-324080FD1FA3}"/>
              </a:ext>
            </a:extLst>
          </p:cNvPr>
          <p:cNvSpPr txBox="1"/>
          <p:nvPr/>
        </p:nvSpPr>
        <p:spPr>
          <a:xfrm>
            <a:off x="3870176" y="256579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EF0A01C-ACDA-47C2-9C41-13FBF9825C6B}"/>
              </a:ext>
            </a:extLst>
          </p:cNvPr>
          <p:cNvCxnSpPr>
            <a:stCxn id="3" idx="4"/>
            <a:endCxn id="7" idx="0"/>
          </p:cNvCxnSpPr>
          <p:nvPr/>
        </p:nvCxnSpPr>
        <p:spPr>
          <a:xfrm rot="16200000" flipH="1">
            <a:off x="2411317" y="225087"/>
            <a:ext cx="576951" cy="33843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AABBBAE7-6426-42B7-8F2F-F093629F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" y="443711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4686A6-1E6A-4DBC-9295-D2FE30150952}"/>
              </a:ext>
            </a:extLst>
          </p:cNvPr>
          <p:cNvSpPr txBox="1"/>
          <p:nvPr/>
        </p:nvSpPr>
        <p:spPr>
          <a:xfrm>
            <a:off x="251520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072779-36C2-4734-8909-5843F04004B3}"/>
              </a:ext>
            </a:extLst>
          </p:cNvPr>
          <p:cNvSpPr txBox="1"/>
          <p:nvPr/>
        </p:nvSpPr>
        <p:spPr>
          <a:xfrm>
            <a:off x="1475656" y="494116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18" name="Picture 2" descr="ファイルアイコン（赤）">
            <a:extLst>
              <a:ext uri="{FF2B5EF4-FFF2-40B4-BE49-F238E27FC236}">
                <a16:creationId xmlns:a16="http://schemas.microsoft.com/office/drawing/2014/main" id="{2C43E250-1DB7-495A-BA68-412B1297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37112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77DB143A-13F3-439A-92EF-3E27A238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47A6700-6546-4A1F-863D-04D22BDDBAF0}"/>
              </a:ext>
            </a:extLst>
          </p:cNvPr>
          <p:cNvCxnSpPr>
            <a:cxnSpLocks/>
          </p:cNvCxnSpPr>
          <p:nvPr/>
        </p:nvCxnSpPr>
        <p:spPr>
          <a:xfrm>
            <a:off x="1024000" y="421524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AA2984FB-1EA2-4832-A5C8-B4220914A4CA}"/>
              </a:ext>
            </a:extLst>
          </p:cNvPr>
          <p:cNvCxnSpPr/>
          <p:nvPr/>
        </p:nvCxnSpPr>
        <p:spPr>
          <a:xfrm rot="16200000" flipH="1">
            <a:off x="1425954" y="381329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D2756A26-C7DB-494D-9147-B9439CBC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87" y="443711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FD3D83-50A5-4D7A-9036-F06345462FF2}"/>
              </a:ext>
            </a:extLst>
          </p:cNvPr>
          <p:cNvSpPr txBox="1"/>
          <p:nvPr/>
        </p:nvSpPr>
        <p:spPr>
          <a:xfrm>
            <a:off x="3563888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B8FB535-1705-4C0C-A4F6-FC3CE3D4F13B}"/>
              </a:ext>
            </a:extLst>
          </p:cNvPr>
          <p:cNvSpPr txBox="1"/>
          <p:nvPr/>
        </p:nvSpPr>
        <p:spPr>
          <a:xfrm>
            <a:off x="4788024" y="494116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file_b</a:t>
            </a:r>
            <a:r>
              <a:rPr lang="en-US" altLang="ja-JP" sz="1800" dirty="0">
                <a:latin typeface="Consolas" panose="020B0609020204030204" pitchFamily="49" charset="0"/>
              </a:rPr>
              <a:t>.txt</a:t>
            </a:r>
            <a:endParaRPr lang="ja-JP" altLang="en-US" dirty="0"/>
          </a:p>
        </p:txBody>
      </p:sp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C8A5D9B1-94ED-446A-969C-7F6FD8BC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38619A7-2643-4C46-B08D-CAD4E1349F82}"/>
              </a:ext>
            </a:extLst>
          </p:cNvPr>
          <p:cNvCxnSpPr>
            <a:cxnSpLocks/>
          </p:cNvCxnSpPr>
          <p:nvPr/>
        </p:nvCxnSpPr>
        <p:spPr>
          <a:xfrm>
            <a:off x="4336368" y="421524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5930EF7-E063-4743-9865-CFB6FE4EF3D8}"/>
              </a:ext>
            </a:extLst>
          </p:cNvPr>
          <p:cNvCxnSpPr/>
          <p:nvPr/>
        </p:nvCxnSpPr>
        <p:spPr>
          <a:xfrm rot="16200000" flipH="1">
            <a:off x="4738322" y="381329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ファイルアイコン（水色）">
            <a:extLst>
              <a:ext uri="{FF2B5EF4-FFF2-40B4-BE49-F238E27FC236}">
                <a16:creationId xmlns:a16="http://schemas.microsoft.com/office/drawing/2014/main" id="{6570A7BF-4AB6-479D-902B-C174CCA9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D6FBB5E-A08D-4D54-B488-661C9E3C1AC2}"/>
              </a:ext>
            </a:extLst>
          </p:cNvPr>
          <p:cNvSpPr/>
          <p:nvPr/>
        </p:nvSpPr>
        <p:spPr>
          <a:xfrm>
            <a:off x="179512" y="34290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369406A-93DF-4A58-B140-2471B5AE0ACE}"/>
              </a:ext>
            </a:extLst>
          </p:cNvPr>
          <p:cNvSpPr/>
          <p:nvPr/>
        </p:nvSpPr>
        <p:spPr>
          <a:xfrm>
            <a:off x="3563888" y="342900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145C7C70-AF20-41C1-85B7-95E0E401FE6E}"/>
              </a:ext>
            </a:extLst>
          </p:cNvPr>
          <p:cNvCxnSpPr>
            <a:stCxn id="5" idx="6"/>
            <a:endCxn id="33" idx="0"/>
          </p:cNvCxnSpPr>
          <p:nvPr/>
        </p:nvCxnSpPr>
        <p:spPr>
          <a:xfrm>
            <a:off x="1187624" y="2384884"/>
            <a:ext cx="504056" cy="10441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33C3221-9D72-461F-961C-919BB8B9E066}"/>
              </a:ext>
            </a:extLst>
          </p:cNvPr>
          <p:cNvCxnSpPr>
            <a:stCxn id="7" idx="6"/>
            <a:endCxn id="34" idx="0"/>
          </p:cNvCxnSpPr>
          <p:nvPr/>
        </p:nvCxnSpPr>
        <p:spPr>
          <a:xfrm>
            <a:off x="4572000" y="2385771"/>
            <a:ext cx="504056" cy="104322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CBDF0B-1A34-42AF-AE8C-02061F7A5F87}"/>
              </a:ext>
            </a:extLst>
          </p:cNvPr>
          <p:cNvSpPr txBox="1"/>
          <p:nvPr/>
        </p:nvSpPr>
        <p:spPr>
          <a:xfrm>
            <a:off x="539552" y="5877272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異なるブランチは、異なるスナップショットを保存している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51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885434D-14A4-4B17-8299-93391CC1F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5835BD-7719-46FD-850C-CECDC549DBF3}"/>
              </a:ext>
            </a:extLst>
          </p:cNvPr>
          <p:cNvSpPr txBox="1"/>
          <p:nvPr/>
        </p:nvSpPr>
        <p:spPr>
          <a:xfrm>
            <a:off x="251520" y="1556792"/>
            <a:ext cx="81186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9F57FB-7071-4C80-883C-7ECEB2C515FB}"/>
              </a:ext>
            </a:extLst>
          </p:cNvPr>
          <p:cNvSpPr txBox="1"/>
          <p:nvPr/>
        </p:nvSpPr>
        <p:spPr>
          <a:xfrm>
            <a:off x="251520" y="11247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カレントブランチが</a:t>
            </a:r>
            <a:r>
              <a:rPr lang="en-US" altLang="ja-JP" dirty="0" err="1"/>
              <a:t>branch_a</a:t>
            </a:r>
            <a:r>
              <a:rPr lang="ja-JP" altLang="en-US" dirty="0"/>
              <a:t>の状態でインデックスの中身を表示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EEF6B2-E0D3-472C-94CA-580C49E55B22}"/>
              </a:ext>
            </a:extLst>
          </p:cNvPr>
          <p:cNvSpPr txBox="1"/>
          <p:nvPr/>
        </p:nvSpPr>
        <p:spPr>
          <a:xfrm>
            <a:off x="251520" y="2780928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カレントブランチを</a:t>
            </a:r>
            <a:r>
              <a:rPr lang="en-US" altLang="ja-JP" dirty="0" err="1"/>
              <a:t>branch_b</a:t>
            </a:r>
            <a:r>
              <a:rPr lang="ja-JP" altLang="en-US" dirty="0"/>
              <a:t>に切り替えてインデックスの中身を表示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E903C8-0382-4AE4-9B07-170197155C1D}"/>
              </a:ext>
            </a:extLst>
          </p:cNvPr>
          <p:cNvSpPr txBox="1"/>
          <p:nvPr/>
        </p:nvSpPr>
        <p:spPr>
          <a:xfrm>
            <a:off x="251520" y="3356992"/>
            <a:ext cx="828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git switch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branch_b</a:t>
            </a:r>
            <a:endParaRPr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6a571f63d9d0bce7995b5c08d218370d7ea719a5</a:t>
            </a:r>
            <a:r>
              <a:rPr lang="en-US" altLang="ja-JP" dirty="0">
                <a:latin typeface="Consolas" panose="020B0609020204030204" pitchFamily="49" charset="0"/>
              </a:rPr>
              <a:t> 0   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file_b.txt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8181EE-A3F8-4FB6-87F9-1D8632EBF422}"/>
              </a:ext>
            </a:extLst>
          </p:cNvPr>
          <p:cNvSpPr txBox="1"/>
          <p:nvPr/>
        </p:nvSpPr>
        <p:spPr>
          <a:xfrm>
            <a:off x="323528" y="515719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ブランチを切り替えると、インデックスの中身も切り替わる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45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矢印: 下 76">
            <a:extLst>
              <a:ext uri="{FF2B5EF4-FFF2-40B4-BE49-F238E27FC236}">
                <a16:creationId xmlns:a16="http://schemas.microsoft.com/office/drawing/2014/main" id="{38E2D2F6-D410-4A95-AD6D-06A13DD0BF33}"/>
              </a:ext>
            </a:extLst>
          </p:cNvPr>
          <p:cNvSpPr/>
          <p:nvPr/>
        </p:nvSpPr>
        <p:spPr>
          <a:xfrm>
            <a:off x="4427984" y="3429000"/>
            <a:ext cx="504056" cy="11521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443DF7-D296-4A9C-96F6-1777D1F07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インデックス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ED2658-4928-4791-87D2-E0BBAAC23CE6}"/>
              </a:ext>
            </a:extLst>
          </p:cNvPr>
          <p:cNvCxnSpPr/>
          <p:nvPr/>
        </p:nvCxnSpPr>
        <p:spPr>
          <a:xfrm>
            <a:off x="755576" y="1154361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F98A6A4-2F99-4AFC-A715-75918F7A7D93}"/>
              </a:ext>
            </a:extLst>
          </p:cNvPr>
          <p:cNvCxnSpPr>
            <a:cxnSpLocks/>
          </p:cNvCxnSpPr>
          <p:nvPr/>
        </p:nvCxnSpPr>
        <p:spPr>
          <a:xfrm>
            <a:off x="3635896" y="1124744"/>
            <a:ext cx="0" cy="525658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0B21EDC-282A-4E40-BD63-4EE6CB86276D}"/>
              </a:ext>
            </a:extLst>
          </p:cNvPr>
          <p:cNvCxnSpPr>
            <a:cxnSpLocks/>
          </p:cNvCxnSpPr>
          <p:nvPr/>
        </p:nvCxnSpPr>
        <p:spPr>
          <a:xfrm>
            <a:off x="5796136" y="1196752"/>
            <a:ext cx="0" cy="518457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6F75341-3831-420B-AE8E-EB849B4B1F22}"/>
              </a:ext>
            </a:extLst>
          </p:cNvPr>
          <p:cNvCxnSpPr/>
          <p:nvPr/>
        </p:nvCxnSpPr>
        <p:spPr>
          <a:xfrm>
            <a:off x="8676456" y="1154361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ABB65DD-BC8F-4549-BCDF-346FECE46041}"/>
              </a:ext>
            </a:extLst>
          </p:cNvPr>
          <p:cNvSpPr txBox="1"/>
          <p:nvPr/>
        </p:nvSpPr>
        <p:spPr>
          <a:xfrm>
            <a:off x="6876256" y="1154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C20B0B-8ECE-4748-914E-0524EDE07C0C}"/>
              </a:ext>
            </a:extLst>
          </p:cNvPr>
          <p:cNvSpPr txBox="1"/>
          <p:nvPr/>
        </p:nvSpPr>
        <p:spPr>
          <a:xfrm>
            <a:off x="3851920" y="119675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47C438-FD9A-4D8A-BF9F-08F52689563B}"/>
              </a:ext>
            </a:extLst>
          </p:cNvPr>
          <p:cNvSpPr txBox="1"/>
          <p:nvPr/>
        </p:nvSpPr>
        <p:spPr>
          <a:xfrm>
            <a:off x="1115616" y="122636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33" name="Picture 2" descr="ファイルアイコン（ブランク）">
            <a:extLst>
              <a:ext uri="{FF2B5EF4-FFF2-40B4-BE49-F238E27FC236}">
                <a16:creationId xmlns:a16="http://schemas.microsoft.com/office/drawing/2014/main" id="{F97598B8-FC27-4BF4-80D4-2892935E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91" y="2450505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4E34FD-0868-4C19-A4E6-BD79BB868EF5}"/>
              </a:ext>
            </a:extLst>
          </p:cNvPr>
          <p:cNvSpPr txBox="1"/>
          <p:nvPr/>
        </p:nvSpPr>
        <p:spPr>
          <a:xfrm>
            <a:off x="3923928" y="1802433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5EE660-4102-4441-B387-C03FFF41832E}"/>
              </a:ext>
            </a:extLst>
          </p:cNvPr>
          <p:cNvSpPr txBox="1"/>
          <p:nvPr/>
        </p:nvSpPr>
        <p:spPr>
          <a:xfrm>
            <a:off x="899592" y="2954561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D8C4981-E579-4D05-BC58-16DEF51FDF65}"/>
              </a:ext>
            </a:extLst>
          </p:cNvPr>
          <p:cNvSpPr txBox="1"/>
          <p:nvPr/>
        </p:nvSpPr>
        <p:spPr>
          <a:xfrm>
            <a:off x="2123728" y="2954561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37" name="Picture 2" descr="ファイルアイコン（赤）">
            <a:extLst>
              <a:ext uri="{FF2B5EF4-FFF2-40B4-BE49-F238E27FC236}">
                <a16:creationId xmlns:a16="http://schemas.microsoft.com/office/drawing/2014/main" id="{551E0E72-FF36-494F-8B4C-79727B507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50505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4BCB3497-2BDA-4385-BEDF-466B57D7383E}"/>
              </a:ext>
            </a:extLst>
          </p:cNvPr>
          <p:cNvSpPr/>
          <p:nvPr/>
        </p:nvSpPr>
        <p:spPr>
          <a:xfrm>
            <a:off x="3923928" y="2594521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AFECF6F-1505-44D8-9980-3C80629ED3B0}"/>
              </a:ext>
            </a:extLst>
          </p:cNvPr>
          <p:cNvSpPr txBox="1"/>
          <p:nvPr/>
        </p:nvSpPr>
        <p:spPr>
          <a:xfrm>
            <a:off x="3923928" y="2666529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CBD35AEC-1DFA-4919-BFDD-6EAD4C38A369}"/>
              </a:ext>
            </a:extLst>
          </p:cNvPr>
          <p:cNvSpPr/>
          <p:nvPr/>
        </p:nvSpPr>
        <p:spPr>
          <a:xfrm>
            <a:off x="3923928" y="1730425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0E43043-AD15-47B4-8895-EDE778836FFD}"/>
              </a:ext>
            </a:extLst>
          </p:cNvPr>
          <p:cNvSpPr/>
          <p:nvPr/>
        </p:nvSpPr>
        <p:spPr>
          <a:xfrm>
            <a:off x="7038528" y="1730425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66034B7-C56F-44D8-BF41-157B2BBAADCF}"/>
              </a:ext>
            </a:extLst>
          </p:cNvPr>
          <p:cNvSpPr txBox="1"/>
          <p:nvPr/>
        </p:nvSpPr>
        <p:spPr>
          <a:xfrm>
            <a:off x="7398568" y="1730425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1CD9DB2-396A-406F-A267-DDF68E93F6A1}"/>
              </a:ext>
            </a:extLst>
          </p:cNvPr>
          <p:cNvSpPr/>
          <p:nvPr/>
        </p:nvSpPr>
        <p:spPr>
          <a:xfrm>
            <a:off x="6372200" y="2594521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6D87BD-5693-486C-882A-5F956CBA469B}"/>
              </a:ext>
            </a:extLst>
          </p:cNvPr>
          <p:cNvSpPr txBox="1"/>
          <p:nvPr/>
        </p:nvSpPr>
        <p:spPr>
          <a:xfrm>
            <a:off x="6012160" y="295456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B3D114F-0D8E-4459-9DA8-B211366DE371}"/>
              </a:ext>
            </a:extLst>
          </p:cNvPr>
          <p:cNvSpPr/>
          <p:nvPr/>
        </p:nvSpPr>
        <p:spPr>
          <a:xfrm>
            <a:off x="7812360" y="2594521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C623796-3312-44D8-9D19-FED85CF5447B}"/>
              </a:ext>
            </a:extLst>
          </p:cNvPr>
          <p:cNvSpPr txBox="1"/>
          <p:nvPr/>
        </p:nvSpPr>
        <p:spPr>
          <a:xfrm>
            <a:off x="7452320" y="295456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5505DAD-FE42-43BD-8D33-73A2E0ECC22A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 flipH="1">
            <a:off x="6552220" y="2090465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3C0E8D1-48DE-436D-AD5C-6E021FB7C24B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7218548" y="2090465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フォルダのイラスト">
            <a:extLst>
              <a:ext uri="{FF2B5EF4-FFF2-40B4-BE49-F238E27FC236}">
                <a16:creationId xmlns:a16="http://schemas.microsoft.com/office/drawing/2014/main" id="{144043BF-41BA-4B20-A713-8526335C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58417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EB5F1-0306-492D-AB34-7FD4CC34ED6B}"/>
              </a:ext>
            </a:extLst>
          </p:cNvPr>
          <p:cNvCxnSpPr>
            <a:cxnSpLocks/>
            <a:stCxn id="49" idx="2"/>
            <a:endCxn id="33" idx="0"/>
          </p:cNvCxnSpPr>
          <p:nvPr/>
        </p:nvCxnSpPr>
        <p:spPr>
          <a:xfrm>
            <a:off x="1672072" y="2228641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DEEE962-D471-4546-9A2B-C5A9454599EC}"/>
              </a:ext>
            </a:extLst>
          </p:cNvPr>
          <p:cNvCxnSpPr>
            <a:stCxn id="49" idx="2"/>
            <a:endCxn id="37" idx="0"/>
          </p:cNvCxnSpPr>
          <p:nvPr/>
        </p:nvCxnSpPr>
        <p:spPr>
          <a:xfrm rot="16200000" flipH="1">
            <a:off x="2074026" y="1826686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ファイルアイコン（ブランク）">
            <a:extLst>
              <a:ext uri="{FF2B5EF4-FFF2-40B4-BE49-F238E27FC236}">
                <a16:creationId xmlns:a16="http://schemas.microsoft.com/office/drawing/2014/main" id="{30D43905-E97D-44B5-925B-B111BE18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3" y="5507940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A853F5-F7F1-441A-90F5-89EBB7FE1BF7}"/>
              </a:ext>
            </a:extLst>
          </p:cNvPr>
          <p:cNvSpPr txBox="1"/>
          <p:nvPr/>
        </p:nvSpPr>
        <p:spPr>
          <a:xfrm>
            <a:off x="827584" y="6011996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F4F8DF-97D0-4520-8A58-A9088EA6D669}"/>
              </a:ext>
            </a:extLst>
          </p:cNvPr>
          <p:cNvSpPr txBox="1"/>
          <p:nvPr/>
        </p:nvSpPr>
        <p:spPr>
          <a:xfrm>
            <a:off x="2051720" y="6011996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file_b</a:t>
            </a:r>
            <a:r>
              <a:rPr lang="en-US" altLang="ja-JP" sz="1800" dirty="0">
                <a:latin typeface="Consolas" panose="020B0609020204030204" pitchFamily="49" charset="0"/>
              </a:rPr>
              <a:t>.txt</a:t>
            </a:r>
            <a:endParaRPr lang="ja-JP" altLang="en-US" dirty="0"/>
          </a:p>
        </p:txBody>
      </p: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6A382F72-B957-4ACB-81C8-74F0C304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158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D5DB99F-6118-4FAF-9EFB-5EE051D140DB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>
            <a:off x="1600064" y="5286076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B32248A-0E51-49E0-BD92-D535953FD6E3}"/>
              </a:ext>
            </a:extLst>
          </p:cNvPr>
          <p:cNvCxnSpPr>
            <a:stCxn id="56" idx="2"/>
          </p:cNvCxnSpPr>
          <p:nvPr/>
        </p:nvCxnSpPr>
        <p:spPr>
          <a:xfrm rot="16200000" flipH="1">
            <a:off x="2002018" y="4884121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A97D5564-ACC5-4E92-8E25-23979F135025}"/>
              </a:ext>
            </a:extLst>
          </p:cNvPr>
          <p:cNvSpPr/>
          <p:nvPr/>
        </p:nvSpPr>
        <p:spPr>
          <a:xfrm>
            <a:off x="7020272" y="4643844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F8467A7-8951-4D0E-AB49-F0AA3EB7BDBC}"/>
              </a:ext>
            </a:extLst>
          </p:cNvPr>
          <p:cNvSpPr txBox="1"/>
          <p:nvPr/>
        </p:nvSpPr>
        <p:spPr>
          <a:xfrm>
            <a:off x="7380312" y="4643844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772416F3-A5DE-4416-BE4C-19DDEED8D7E2}"/>
              </a:ext>
            </a:extLst>
          </p:cNvPr>
          <p:cNvSpPr/>
          <p:nvPr/>
        </p:nvSpPr>
        <p:spPr>
          <a:xfrm>
            <a:off x="6353944" y="5507940"/>
            <a:ext cx="360040" cy="3600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A09CC5A-5FE1-45C4-A1C8-4F343A63DBB9}"/>
              </a:ext>
            </a:extLst>
          </p:cNvPr>
          <p:cNvSpPr txBox="1"/>
          <p:nvPr/>
        </p:nvSpPr>
        <p:spPr>
          <a:xfrm>
            <a:off x="5993904" y="58679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69CAB8FE-DBE1-4ED1-8276-B712D4F9E4A3}"/>
              </a:ext>
            </a:extLst>
          </p:cNvPr>
          <p:cNvSpPr/>
          <p:nvPr/>
        </p:nvSpPr>
        <p:spPr>
          <a:xfrm>
            <a:off x="7794104" y="55079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571368D-FE2E-435D-B619-33964B9C7E51}"/>
              </a:ext>
            </a:extLst>
          </p:cNvPr>
          <p:cNvSpPr txBox="1"/>
          <p:nvPr/>
        </p:nvSpPr>
        <p:spPr>
          <a:xfrm>
            <a:off x="7434064" y="58679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97DE4F1-65B5-44A5-85C0-4CA4E7879B69}"/>
              </a:ext>
            </a:extLst>
          </p:cNvPr>
          <p:cNvCxnSpPr>
            <a:stCxn id="59" idx="4"/>
            <a:endCxn id="61" idx="0"/>
          </p:cNvCxnSpPr>
          <p:nvPr/>
        </p:nvCxnSpPr>
        <p:spPr>
          <a:xfrm flipH="1">
            <a:off x="6533964" y="5003884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5860251-BCAA-45E4-8DB1-A69B8982BBB8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7200292" y="5003884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629EDA6-CE64-45EF-B640-F369C06E1116}"/>
              </a:ext>
            </a:extLst>
          </p:cNvPr>
          <p:cNvSpPr txBox="1"/>
          <p:nvPr/>
        </p:nvSpPr>
        <p:spPr>
          <a:xfrm>
            <a:off x="2483768" y="3717032"/>
            <a:ext cx="4536504" cy="52322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$ git switch </a:t>
            </a:r>
            <a:r>
              <a:rPr lang="en-US" altLang="ja-JP" sz="2800" dirty="0" err="1">
                <a:latin typeface="Consolas" panose="020B0609020204030204" pitchFamily="49" charset="0"/>
              </a:rPr>
              <a:t>branch_b</a:t>
            </a:r>
            <a:endParaRPr lang="ja-JP" altLang="en-US" sz="28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76EDD9-B40D-411C-9E6D-4E25DD74E94A}"/>
              </a:ext>
            </a:extLst>
          </p:cNvPr>
          <p:cNvSpPr txBox="1"/>
          <p:nvPr/>
        </p:nvSpPr>
        <p:spPr>
          <a:xfrm>
            <a:off x="3923928" y="478786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0829E35E-0648-4CD7-A471-9FF260175009}"/>
              </a:ext>
            </a:extLst>
          </p:cNvPr>
          <p:cNvSpPr/>
          <p:nvPr/>
        </p:nvSpPr>
        <p:spPr>
          <a:xfrm>
            <a:off x="3923928" y="5579948"/>
            <a:ext cx="1512168" cy="720080"/>
          </a:xfrm>
          <a:prstGeom prst="snip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A2C587-F455-496D-B76B-0E094349A1DA}"/>
              </a:ext>
            </a:extLst>
          </p:cNvPr>
          <p:cNvSpPr txBox="1"/>
          <p:nvPr/>
        </p:nvSpPr>
        <p:spPr>
          <a:xfrm>
            <a:off x="3923928" y="5651956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6a571f6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(file_b.txt)</a:t>
            </a:r>
          </a:p>
        </p:txBody>
      </p:sp>
      <p:sp>
        <p:nvSpPr>
          <p:cNvPr id="75" name="四角形: 1 つの角を切り取り 1 つの角を丸める 74">
            <a:extLst>
              <a:ext uri="{FF2B5EF4-FFF2-40B4-BE49-F238E27FC236}">
                <a16:creationId xmlns:a16="http://schemas.microsoft.com/office/drawing/2014/main" id="{9C3B2123-B421-407D-B909-876D4C7B83FD}"/>
              </a:ext>
            </a:extLst>
          </p:cNvPr>
          <p:cNvSpPr/>
          <p:nvPr/>
        </p:nvSpPr>
        <p:spPr>
          <a:xfrm>
            <a:off x="3923928" y="4715852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6" name="Picture 4" descr="ファイルアイコン（水色）">
            <a:extLst>
              <a:ext uri="{FF2B5EF4-FFF2-40B4-BE49-F238E27FC236}">
                <a16:creationId xmlns:a16="http://schemas.microsoft.com/office/drawing/2014/main" id="{69FE3905-F68A-4441-ABB4-1DB128F3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0794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8E9610B-1E0A-4196-AA0E-E439B3B94BD7}"/>
              </a:ext>
            </a:extLst>
          </p:cNvPr>
          <p:cNvSpPr txBox="1"/>
          <p:nvPr/>
        </p:nvSpPr>
        <p:spPr>
          <a:xfrm>
            <a:off x="1259632" y="6453336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ブランチを切り替えると、インデックスの中身も切り替わる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371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D61188-B67D-40E7-8060-AA3B1AE9F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インデックスのまとめ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79A7CF-9A95-424A-ABBA-8A27FF2F8162}"/>
              </a:ext>
            </a:extLst>
          </p:cNvPr>
          <p:cNvSpPr txBox="1"/>
          <p:nvPr/>
        </p:nvSpPr>
        <p:spPr>
          <a:xfrm>
            <a:off x="179512" y="1052736"/>
            <a:ext cx="818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インデックスの実体は</a:t>
            </a:r>
            <a:r>
              <a:rPr lang="en-US" altLang="ja-JP" sz="2400" dirty="0"/>
              <a:t>.git/index</a:t>
            </a:r>
          </a:p>
          <a:p>
            <a:r>
              <a:rPr lang="ja-JP" altLang="en-US" sz="2400" dirty="0"/>
              <a:t>中身は</a:t>
            </a:r>
            <a:r>
              <a:rPr lang="en-US" altLang="ja-JP" sz="2400" dirty="0"/>
              <a:t>blob</a:t>
            </a:r>
            <a:r>
              <a:rPr lang="ja-JP" altLang="en-US" sz="2400" dirty="0"/>
              <a:t>オブジェクトとファイル名のリスト</a:t>
            </a:r>
            <a:endParaRPr lang="en-US" altLang="ja-JP" sz="2400" dirty="0"/>
          </a:p>
          <a:p>
            <a:r>
              <a:rPr kumimoji="1" lang="ja-JP" altLang="en-US" sz="2400" dirty="0"/>
              <a:t>ブランチを切り替えるとインデックスの中身も切り替わる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7280A31-A1EE-45F5-B141-60D11D6ACE1F}"/>
              </a:ext>
            </a:extLst>
          </p:cNvPr>
          <p:cNvSpPr/>
          <p:nvPr/>
        </p:nvSpPr>
        <p:spPr>
          <a:xfrm>
            <a:off x="539552" y="256490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28D5A5-199B-458A-B398-F1D9809F8C00}"/>
              </a:ext>
            </a:extLst>
          </p:cNvPr>
          <p:cNvSpPr txBox="1"/>
          <p:nvPr/>
        </p:nvSpPr>
        <p:spPr>
          <a:xfrm>
            <a:off x="561160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F47D62CC-7B67-4C4D-AB77-15AD45EA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DCBCC4-F5F4-45A5-A873-486ECC9E08B6}"/>
              </a:ext>
            </a:extLst>
          </p:cNvPr>
          <p:cNvSpPr txBox="1"/>
          <p:nvPr/>
        </p:nvSpPr>
        <p:spPr>
          <a:xfrm>
            <a:off x="1619672" y="29969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index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024A5D-6B47-4BC9-8AB7-291D6CF073E1}"/>
              </a:ext>
            </a:extLst>
          </p:cNvPr>
          <p:cNvCxnSpPr>
            <a:endCxn id="6" idx="1"/>
          </p:cNvCxnSpPr>
          <p:nvPr/>
        </p:nvCxnSpPr>
        <p:spPr>
          <a:xfrm flipV="1">
            <a:off x="1220416" y="2757761"/>
            <a:ext cx="471264" cy="248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57725-8BF9-4316-8F59-692DAAB40211}"/>
              </a:ext>
            </a:extLst>
          </p:cNvPr>
          <p:cNvSpPr txBox="1"/>
          <p:nvPr/>
        </p:nvSpPr>
        <p:spPr>
          <a:xfrm>
            <a:off x="467544" y="3501008"/>
            <a:ext cx="81186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$ git ls-files --stage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e32836f4cedd87510bfd2f145bc0696861fdb026 0    file_a.txt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100644 363d8b784900d74b3159e8e93a651c0db42629ef 0    test.txt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7E3AE4C-5E5D-4F4E-A877-880C38892D41}"/>
              </a:ext>
            </a:extLst>
          </p:cNvPr>
          <p:cNvCxnSpPr/>
          <p:nvPr/>
        </p:nvCxnSpPr>
        <p:spPr>
          <a:xfrm>
            <a:off x="46754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3018E5D-44C7-4895-A917-F6D3A94FEC37}"/>
              </a:ext>
            </a:extLst>
          </p:cNvPr>
          <p:cNvCxnSpPr/>
          <p:nvPr/>
        </p:nvCxnSpPr>
        <p:spPr>
          <a:xfrm>
            <a:off x="334786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1A54D9-1472-4651-92EA-F5EC7DCBEAB2}"/>
              </a:ext>
            </a:extLst>
          </p:cNvPr>
          <p:cNvCxnSpPr/>
          <p:nvPr/>
        </p:nvCxnSpPr>
        <p:spPr>
          <a:xfrm>
            <a:off x="550810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FC99B96-2284-407F-933D-1D94C053EBAB}"/>
              </a:ext>
            </a:extLst>
          </p:cNvPr>
          <p:cNvCxnSpPr/>
          <p:nvPr/>
        </p:nvCxnSpPr>
        <p:spPr>
          <a:xfrm>
            <a:off x="8388424" y="4581128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B18110-F759-4BB1-8C16-24F92C5E7401}"/>
              </a:ext>
            </a:extLst>
          </p:cNvPr>
          <p:cNvSpPr txBox="1"/>
          <p:nvPr/>
        </p:nvSpPr>
        <p:spPr>
          <a:xfrm>
            <a:off x="6588224" y="45811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B38F1E-AA26-4549-8B42-3B5BA48E4B5F}"/>
              </a:ext>
            </a:extLst>
          </p:cNvPr>
          <p:cNvSpPr txBox="1"/>
          <p:nvPr/>
        </p:nvSpPr>
        <p:spPr>
          <a:xfrm>
            <a:off x="3563888" y="4623519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125781-D4D8-4B5B-95FD-C7DF9C412A59}"/>
              </a:ext>
            </a:extLst>
          </p:cNvPr>
          <p:cNvSpPr txBox="1"/>
          <p:nvPr/>
        </p:nvSpPr>
        <p:spPr>
          <a:xfrm>
            <a:off x="827584" y="465313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ワーキング</a:t>
            </a:r>
            <a:r>
              <a:rPr lang="ja-JP" altLang="en-US" sz="2000" dirty="0"/>
              <a:t>ツリー</a:t>
            </a:r>
            <a:endParaRPr kumimoji="1" lang="ja-JP" altLang="en-US" sz="2000" dirty="0"/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0BC70511-69F6-43B6-B7FD-786025D5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59" y="5877272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89936-4A5E-42D2-B8F8-DA64C73B040B}"/>
              </a:ext>
            </a:extLst>
          </p:cNvPr>
          <p:cNvSpPr txBox="1"/>
          <p:nvPr/>
        </p:nvSpPr>
        <p:spPr>
          <a:xfrm>
            <a:off x="3635896" y="522920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3C2ED71-8BD1-4126-BAC9-829877D34D18}"/>
              </a:ext>
            </a:extLst>
          </p:cNvPr>
          <p:cNvSpPr txBox="1"/>
          <p:nvPr/>
        </p:nvSpPr>
        <p:spPr>
          <a:xfrm>
            <a:off x="611560" y="638132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C0BC47-BBC5-4DE6-B91F-01CD65C01A5E}"/>
              </a:ext>
            </a:extLst>
          </p:cNvPr>
          <p:cNvSpPr txBox="1"/>
          <p:nvPr/>
        </p:nvSpPr>
        <p:spPr>
          <a:xfrm>
            <a:off x="1835696" y="638132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21" name="Picture 2" descr="ファイルアイコン（赤）">
            <a:extLst>
              <a:ext uri="{FF2B5EF4-FFF2-40B4-BE49-F238E27FC236}">
                <a16:creationId xmlns:a16="http://schemas.microsoft.com/office/drawing/2014/main" id="{8FE4DEAC-38FA-4F03-998C-000C8DB5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877272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8FBEA371-826F-4C08-A9C5-445B06F56CC7}"/>
              </a:ext>
            </a:extLst>
          </p:cNvPr>
          <p:cNvSpPr/>
          <p:nvPr/>
        </p:nvSpPr>
        <p:spPr>
          <a:xfrm>
            <a:off x="3635896" y="6021288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2ECE63-EABE-4EE3-9F0F-8D4B87F06283}"/>
              </a:ext>
            </a:extLst>
          </p:cNvPr>
          <p:cNvSpPr txBox="1"/>
          <p:nvPr/>
        </p:nvSpPr>
        <p:spPr>
          <a:xfrm>
            <a:off x="3635896" y="6093296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D8997CC9-168E-4576-ACD5-46AA4296096E}"/>
              </a:ext>
            </a:extLst>
          </p:cNvPr>
          <p:cNvSpPr/>
          <p:nvPr/>
        </p:nvSpPr>
        <p:spPr>
          <a:xfrm>
            <a:off x="3635896" y="5157192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AE5209D-5A56-4202-A1E4-7870FF9C4C20}"/>
              </a:ext>
            </a:extLst>
          </p:cNvPr>
          <p:cNvSpPr/>
          <p:nvPr/>
        </p:nvSpPr>
        <p:spPr>
          <a:xfrm>
            <a:off x="6750496" y="5157192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78454-5ECB-47A3-9A25-5B368F9C7F4F}"/>
              </a:ext>
            </a:extLst>
          </p:cNvPr>
          <p:cNvSpPr txBox="1"/>
          <p:nvPr/>
        </p:nvSpPr>
        <p:spPr>
          <a:xfrm>
            <a:off x="7110536" y="5157192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A5D81B4-DC98-4B97-B5B3-D0013CBCAD14}"/>
              </a:ext>
            </a:extLst>
          </p:cNvPr>
          <p:cNvSpPr/>
          <p:nvPr/>
        </p:nvSpPr>
        <p:spPr>
          <a:xfrm>
            <a:off x="6084168" y="602128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DC1FC7-5E68-42CB-903D-E07C7021FD96}"/>
              </a:ext>
            </a:extLst>
          </p:cNvPr>
          <p:cNvSpPr txBox="1"/>
          <p:nvPr/>
        </p:nvSpPr>
        <p:spPr>
          <a:xfrm>
            <a:off x="5724128" y="638132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302836B-0DE7-4073-B8B3-437B730115C7}"/>
              </a:ext>
            </a:extLst>
          </p:cNvPr>
          <p:cNvSpPr/>
          <p:nvPr/>
        </p:nvSpPr>
        <p:spPr>
          <a:xfrm>
            <a:off x="7524328" y="6021288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3FCA1-364D-463D-BF8A-D1EB3CC1E75A}"/>
              </a:ext>
            </a:extLst>
          </p:cNvPr>
          <p:cNvSpPr txBox="1"/>
          <p:nvPr/>
        </p:nvSpPr>
        <p:spPr>
          <a:xfrm>
            <a:off x="7164288" y="638132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81EFF60-49C2-4A7B-B56C-6C2E391AA4CA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 flipH="1">
            <a:off x="6264188" y="5517232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CC4EA19-CFFC-456C-9467-78941441DA5A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6930516" y="5517232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ォルダのイラスト">
            <a:extLst>
              <a:ext uri="{FF2B5EF4-FFF2-40B4-BE49-F238E27FC236}">
                <a16:creationId xmlns:a16="http://schemas.microsoft.com/office/drawing/2014/main" id="{9467CFDE-B814-4FAA-A384-7F77AB40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2960F14-3AB9-4A5B-9338-567E2FE631F7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>
            <a:off x="1384040" y="5655408"/>
            <a:ext cx="2844" cy="2218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06185F0-53CC-4EF1-AB96-6847F832093D}"/>
              </a:ext>
            </a:extLst>
          </p:cNvPr>
          <p:cNvCxnSpPr>
            <a:stCxn id="33" idx="2"/>
            <a:endCxn id="21" idx="0"/>
          </p:cNvCxnSpPr>
          <p:nvPr/>
        </p:nvCxnSpPr>
        <p:spPr>
          <a:xfrm rot="16200000" flipH="1">
            <a:off x="1785994" y="5253453"/>
            <a:ext cx="221864" cy="102577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54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ABE3C8-5ECA-43CF-8A9A-2D01F95F2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5ACB08-D7A4-482F-8BB5-593688F0CE63}"/>
              </a:ext>
            </a:extLst>
          </p:cNvPr>
          <p:cNvSpPr txBox="1"/>
          <p:nvPr/>
        </p:nvSpPr>
        <p:spPr>
          <a:xfrm>
            <a:off x="107504" y="980728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en-US" altLang="ja-JP" sz="2800" dirty="0"/>
              <a:t>.git</a:t>
            </a:r>
            <a:r>
              <a:rPr kumimoji="1" lang="ja-JP" altLang="en-US" sz="2800" dirty="0"/>
              <a:t>」の中身を覗いてみた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46015B-EA8A-45E7-B107-DCD8C0D563F5}"/>
              </a:ext>
            </a:extLst>
          </p:cNvPr>
          <p:cNvSpPr txBox="1"/>
          <p:nvPr/>
        </p:nvSpPr>
        <p:spPr>
          <a:xfrm>
            <a:off x="539552" y="1628800"/>
            <a:ext cx="68916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Git</a:t>
            </a:r>
            <a:r>
              <a:rPr kumimoji="1" lang="ja-JP" altLang="en-US" sz="2000" dirty="0"/>
              <a:t>のオブジェクト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.git/objects</a:t>
            </a:r>
            <a:r>
              <a:rPr lang="ja-JP" altLang="en-US" sz="2000" dirty="0"/>
              <a:t>に保存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blob</a:t>
            </a:r>
            <a:r>
              <a:rPr lang="ja-JP" altLang="en-US" sz="2000" dirty="0"/>
              <a:t>オブジェクト：ファイルに対応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tree</a:t>
            </a:r>
            <a:r>
              <a:rPr kumimoji="1" lang="ja-JP" altLang="en-US" sz="2000" dirty="0"/>
              <a:t>オブジェクト：ディレクトリに対応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コミットオブジェクト：必要な情報をまとめたもの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Git</a:t>
            </a:r>
            <a:r>
              <a:rPr lang="ja-JP" altLang="en-US" sz="2000" dirty="0"/>
              <a:t>のブランチ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HEAD</a:t>
            </a:r>
            <a:r>
              <a:rPr kumimoji="1" lang="ja-JP" altLang="en-US" sz="2000" dirty="0"/>
              <a:t>の実体は</a:t>
            </a:r>
            <a:r>
              <a:rPr kumimoji="1" lang="en-US" altLang="ja-JP" sz="2000" dirty="0"/>
              <a:t>.git/HEAD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ブランチは</a:t>
            </a:r>
            <a:r>
              <a:rPr kumimoji="1" lang="en-US" altLang="ja-JP" sz="2000" dirty="0"/>
              <a:t>.git/refs</a:t>
            </a:r>
            <a:r>
              <a:rPr kumimoji="1" lang="ja-JP" altLang="en-US" sz="2000" dirty="0"/>
              <a:t>に保存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ブランチの実体は同名のファイル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インデックス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実体は</a:t>
            </a:r>
            <a:r>
              <a:rPr kumimoji="1" lang="en-US" altLang="ja-JP" sz="2000" dirty="0"/>
              <a:t>.git/index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中身は</a:t>
            </a:r>
            <a:r>
              <a:rPr lang="en-US" altLang="ja-JP" sz="2000" dirty="0"/>
              <a:t>blob</a:t>
            </a:r>
            <a:r>
              <a:rPr lang="ja-JP" altLang="en-US" sz="2000" dirty="0"/>
              <a:t>オブジェクトとファイル名のリスト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3D73BE-3EA9-46D4-AAAA-875B46299F67}"/>
              </a:ext>
            </a:extLst>
          </p:cNvPr>
          <p:cNvSpPr txBox="1"/>
          <p:nvPr/>
        </p:nvSpPr>
        <p:spPr>
          <a:xfrm>
            <a:off x="1187624" y="5805264"/>
            <a:ext cx="604364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Git</a:t>
            </a:r>
            <a:r>
              <a:rPr kumimoji="1" lang="ja-JP" altLang="en-US" sz="3200" dirty="0"/>
              <a:t>の実装は非常に単純かつ素直</a:t>
            </a:r>
          </a:p>
        </p:txBody>
      </p:sp>
      <p:pic>
        <p:nvPicPr>
          <p:cNvPr id="5122" name="Picture 2" descr="虫眼鏡を持った男性会社員のイラスト">
            <a:extLst>
              <a:ext uri="{FF2B5EF4-FFF2-40B4-BE49-F238E27FC236}">
                <a16:creationId xmlns:a16="http://schemas.microsoft.com/office/drawing/2014/main" id="{620153CF-A29B-4FA1-B513-450273BC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6672"/>
            <a:ext cx="185167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14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648E9B-7ECE-403D-A243-3CB5304CD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40F5BD-F9F1-4E34-972D-EF3DCE31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564904"/>
            <a:ext cx="1409700" cy="1905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912B27-66D6-4D66-9544-401D8FBC92B6}"/>
              </a:ext>
            </a:extLst>
          </p:cNvPr>
          <p:cNvSpPr txBox="1"/>
          <p:nvPr/>
        </p:nvSpPr>
        <p:spPr>
          <a:xfrm>
            <a:off x="323528" y="155679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覚える必要がないなら、なんで内部実装なんか</a:t>
            </a:r>
            <a:endParaRPr kumimoji="1" lang="en-US" altLang="ja-JP" sz="2400"/>
          </a:p>
          <a:p>
            <a:r>
              <a:rPr lang="ja-JP" altLang="en-US" sz="2400"/>
              <a:t>講義で紹介するの？</a:t>
            </a:r>
            <a:endParaRPr kumimoji="1" lang="ja-JP" altLang="en-US" sz="2400" dirty="0"/>
          </a:p>
        </p:txBody>
      </p:sp>
      <p:sp>
        <p:nvSpPr>
          <p:cNvPr id="7" name="角丸四角形吹き出し 4">
            <a:extLst>
              <a:ext uri="{FF2B5EF4-FFF2-40B4-BE49-F238E27FC236}">
                <a16:creationId xmlns:a16="http://schemas.microsoft.com/office/drawing/2014/main" id="{21F9B190-AE55-412B-8660-9B0E74574FC8}"/>
              </a:ext>
            </a:extLst>
          </p:cNvPr>
          <p:cNvSpPr/>
          <p:nvPr/>
        </p:nvSpPr>
        <p:spPr>
          <a:xfrm>
            <a:off x="323528" y="1484784"/>
            <a:ext cx="6768752" cy="936104"/>
          </a:xfrm>
          <a:prstGeom prst="wedgeRoundRectCallout">
            <a:avLst>
              <a:gd name="adj1" fmla="val 41025"/>
              <a:gd name="adj2" fmla="val 7535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59E5FC8-780C-4422-AEE9-FF5D1B35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3528" y="4941168"/>
            <a:ext cx="1265014" cy="16264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65EE14-EEF1-4DC1-AE8A-A4CA5BBD44D7}"/>
              </a:ext>
            </a:extLst>
          </p:cNvPr>
          <p:cNvSpPr txBox="1"/>
          <p:nvPr/>
        </p:nvSpPr>
        <p:spPr>
          <a:xfrm>
            <a:off x="1691680" y="479715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「全てのソフトウェアには実装がある」という</a:t>
            </a:r>
            <a:endParaRPr kumimoji="1" lang="en-US" altLang="ja-JP" sz="2400"/>
          </a:p>
          <a:p>
            <a:r>
              <a:rPr lang="ja-JP" altLang="en-US" sz="2400"/>
              <a:t>感覚を持ってもらうためです。</a:t>
            </a:r>
            <a:endParaRPr kumimoji="1" lang="ja-JP" altLang="en-US" sz="2400"/>
          </a:p>
        </p:txBody>
      </p:sp>
      <p:sp>
        <p:nvSpPr>
          <p:cNvPr id="10" name="角丸四角形吹き出し 7">
            <a:extLst>
              <a:ext uri="{FF2B5EF4-FFF2-40B4-BE49-F238E27FC236}">
                <a16:creationId xmlns:a16="http://schemas.microsoft.com/office/drawing/2014/main" id="{D55C342C-EB58-48FC-A160-6665E86E8121}"/>
              </a:ext>
            </a:extLst>
          </p:cNvPr>
          <p:cNvSpPr/>
          <p:nvPr/>
        </p:nvSpPr>
        <p:spPr>
          <a:xfrm>
            <a:off x="1691680" y="4725144"/>
            <a:ext cx="7272808" cy="936104"/>
          </a:xfrm>
          <a:prstGeom prst="wedgeRoundRectCallout">
            <a:avLst>
              <a:gd name="adj1" fmla="val -53080"/>
              <a:gd name="adj2" fmla="val 356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8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83EB00-AC31-4D15-98E8-03B1450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目的と実装</a:t>
            </a:r>
            <a:endParaRPr lang="en-US"/>
          </a:p>
        </p:txBody>
      </p:sp>
      <p:pic>
        <p:nvPicPr>
          <p:cNvPr id="1026" name="Picture 2" descr="調理器具のイラスト「電子レンジ」">
            <a:extLst>
              <a:ext uri="{FF2B5EF4-FFF2-40B4-BE49-F238E27FC236}">
                <a16:creationId xmlns:a16="http://schemas.microsoft.com/office/drawing/2014/main" id="{8E8D4595-FC81-4648-8411-734E932C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174286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オーブントースターのイラスト">
            <a:extLst>
              <a:ext uri="{FF2B5EF4-FFF2-40B4-BE49-F238E27FC236}">
                <a16:creationId xmlns:a16="http://schemas.microsoft.com/office/drawing/2014/main" id="{9922D195-18A6-485C-AAB0-1D0387E2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71914"/>
            <a:ext cx="1872208" cy="171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3B603-E66A-4931-830B-6EFFF47DF931}"/>
              </a:ext>
            </a:extLst>
          </p:cNvPr>
          <p:cNvSpPr txBox="1"/>
          <p:nvPr/>
        </p:nvSpPr>
        <p:spPr>
          <a:xfrm>
            <a:off x="395536" y="103357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目的：食品を加熱する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F37163-33A4-4274-B0E8-B399B3DD2934}"/>
              </a:ext>
            </a:extLst>
          </p:cNvPr>
          <p:cNvSpPr txBox="1"/>
          <p:nvPr/>
        </p:nvSpPr>
        <p:spPr>
          <a:xfrm>
            <a:off x="183569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電子レンジ</a:t>
            </a:r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126773-0986-4703-93B0-5409771980D8}"/>
              </a:ext>
            </a:extLst>
          </p:cNvPr>
          <p:cNvSpPr txBox="1"/>
          <p:nvPr/>
        </p:nvSpPr>
        <p:spPr>
          <a:xfrm>
            <a:off x="5264204" y="3131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オーブン</a:t>
            </a:r>
            <a:endParaRPr lang="en-US"/>
          </a:p>
        </p:txBody>
      </p:sp>
      <p:pic>
        <p:nvPicPr>
          <p:cNvPr id="1030" name="Picture 6" descr="青の自動車のイラスト">
            <a:extLst>
              <a:ext uri="{FF2B5EF4-FFF2-40B4-BE49-F238E27FC236}">
                <a16:creationId xmlns:a16="http://schemas.microsoft.com/office/drawing/2014/main" id="{DDA2D62A-11BC-4E00-887F-014A3C63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129117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エンジンのイラスト">
            <a:extLst>
              <a:ext uri="{FF2B5EF4-FFF2-40B4-BE49-F238E27FC236}">
                <a16:creationId xmlns:a16="http://schemas.microsoft.com/office/drawing/2014/main" id="{47B205D6-E4DF-4EB0-8903-292CA02A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745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EB314-5F43-44FB-BA27-B10608276A78}"/>
              </a:ext>
            </a:extLst>
          </p:cNvPr>
          <p:cNvSpPr txBox="1"/>
          <p:nvPr/>
        </p:nvSpPr>
        <p:spPr>
          <a:xfrm>
            <a:off x="323528" y="35730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目的：自動車を駆動する</a:t>
            </a:r>
            <a:endParaRPr lang="en-US" sz="2800"/>
          </a:p>
        </p:txBody>
      </p:sp>
      <p:pic>
        <p:nvPicPr>
          <p:cNvPr id="1034" name="Picture 10" descr="電動機のイラスト">
            <a:extLst>
              <a:ext uri="{FF2B5EF4-FFF2-40B4-BE49-F238E27FC236}">
                <a16:creationId xmlns:a16="http://schemas.microsoft.com/office/drawing/2014/main" id="{DE4D5280-DBB1-47C5-9F08-A815E796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1826943" cy="16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F04EA-1231-42BE-9D78-9B8146557E44}"/>
              </a:ext>
            </a:extLst>
          </p:cNvPr>
          <p:cNvSpPr txBox="1"/>
          <p:nvPr/>
        </p:nvSpPr>
        <p:spPr>
          <a:xfrm>
            <a:off x="1979712" y="5795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エンジン</a:t>
            </a:r>
            <a:endParaRPr 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BE0961-B405-4B0A-9D99-1C403959E342}"/>
              </a:ext>
            </a:extLst>
          </p:cNvPr>
          <p:cNvSpPr txBox="1"/>
          <p:nvPr/>
        </p:nvSpPr>
        <p:spPr>
          <a:xfrm>
            <a:off x="5364088" y="580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モーター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79258C-CB19-40C5-82ED-05080054EC85}"/>
              </a:ext>
            </a:extLst>
          </p:cNvPr>
          <p:cNvSpPr txBox="1"/>
          <p:nvPr/>
        </p:nvSpPr>
        <p:spPr>
          <a:xfrm>
            <a:off x="1403648" y="630932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同じ目的でも、異なる実装方法があり得る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4598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070821-46B1-4A56-B008-99D692FC2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149ADB-9D8D-4DD6-8D1F-3A6AEA6C3E72}"/>
              </a:ext>
            </a:extLst>
          </p:cNvPr>
          <p:cNvSpPr txBox="1"/>
          <p:nvPr/>
        </p:nvSpPr>
        <p:spPr>
          <a:xfrm>
            <a:off x="251520" y="4653136"/>
            <a:ext cx="7486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適当なリポジトリで</a:t>
            </a:r>
            <a:r>
              <a:rPr lang="en-US" altLang="ja-JP" sz="2800"/>
              <a:t>.git</a:t>
            </a:r>
            <a:r>
              <a:rPr lang="ja-JP" altLang="en-US" sz="2800"/>
              <a:t>の中身を表示してみる</a:t>
            </a:r>
            <a:endParaRPr lang="en-US" sz="2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D3A7C75-CC44-4666-9B6A-6C9761C3ACC6}"/>
              </a:ext>
            </a:extLst>
          </p:cNvPr>
          <p:cNvSpPr txBox="1"/>
          <p:nvPr/>
        </p:nvSpPr>
        <p:spPr>
          <a:xfrm>
            <a:off x="94728" y="5229200"/>
            <a:ext cx="9049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$ ls .git</a:t>
            </a:r>
          </a:p>
          <a:p>
            <a:r>
              <a:rPr lang="en-US" sz="1600">
                <a:latin typeface="Consolas" panose="020B0609020204030204" pitchFamily="49" charset="0"/>
              </a:rPr>
              <a:t>COMMIT_EDITMSG  HEAD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branches/</a:t>
            </a:r>
            <a:r>
              <a:rPr lang="en-US" sz="1600">
                <a:latin typeface="Consolas" panose="020B0609020204030204" pitchFamily="49" charset="0"/>
              </a:rPr>
              <a:t>  description  index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logs/</a:t>
            </a:r>
            <a:r>
              <a:rPr lang="en-US" sz="1600">
                <a:latin typeface="Consolas" panose="020B0609020204030204" pitchFamily="49" charset="0"/>
              </a:rPr>
              <a:t>     packed-refs</a:t>
            </a:r>
          </a:p>
          <a:p>
            <a:r>
              <a:rPr lang="en-US" sz="1600">
                <a:latin typeface="Consolas" panose="020B0609020204030204" pitchFamily="49" charset="0"/>
              </a:rPr>
              <a:t>FETCH_HEAD      ORIG_HEAD  config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hooks/</a:t>
            </a:r>
            <a:r>
              <a:rPr lang="en-US" sz="1600">
                <a:latin typeface="Consolas" panose="020B0609020204030204" pitchFamily="49" charset="0"/>
              </a:rPr>
              <a:t>     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info/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objects/</a:t>
            </a: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11893"/>
                </a:solidFill>
                <a:latin typeface="Consolas" panose="020B0609020204030204" pitchFamily="49" charset="0"/>
              </a:rPr>
              <a:t>refs/</a:t>
            </a:r>
          </a:p>
        </p:txBody>
      </p:sp>
      <p:pic>
        <p:nvPicPr>
          <p:cNvPr id="56" name="Picture 2" descr="フォルダのイラスト">
            <a:extLst>
              <a:ext uri="{FF2B5EF4-FFF2-40B4-BE49-F238E27FC236}">
                <a16:creationId xmlns:a16="http://schemas.microsoft.com/office/drawing/2014/main" id="{77C199B0-059F-466D-9EE5-8E866033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8" y="1708313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ファイルアイコン（ブランク）">
            <a:extLst>
              <a:ext uri="{FF2B5EF4-FFF2-40B4-BE49-F238E27FC236}">
                <a16:creationId xmlns:a16="http://schemas.microsoft.com/office/drawing/2014/main" id="{FC5906D3-FB8B-4134-910B-FA20A9AD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19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ファイルアイコン（ブランク）">
            <a:extLst>
              <a:ext uri="{FF2B5EF4-FFF2-40B4-BE49-F238E27FC236}">
                <a16:creationId xmlns:a16="http://schemas.microsoft.com/office/drawing/2014/main" id="{2B1B386B-6B93-47B7-A287-F1D00D0A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47" y="2572409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角丸四角形 18">
            <a:extLst>
              <a:ext uri="{FF2B5EF4-FFF2-40B4-BE49-F238E27FC236}">
                <a16:creationId xmlns:a16="http://schemas.microsoft.com/office/drawing/2014/main" id="{85CBEB63-65F5-42E9-93D7-406D77B5CDB8}"/>
              </a:ext>
            </a:extLst>
          </p:cNvPr>
          <p:cNvSpPr/>
          <p:nvPr/>
        </p:nvSpPr>
        <p:spPr>
          <a:xfrm>
            <a:off x="395536" y="1556792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4D449831-6C91-488B-B1CF-BCA552C399E9}"/>
              </a:ext>
            </a:extLst>
          </p:cNvPr>
          <p:cNvSpPr/>
          <p:nvPr/>
        </p:nvSpPr>
        <p:spPr>
          <a:xfrm>
            <a:off x="801108" y="2644417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31A46F3-934A-46F4-A08C-C3F19F642542}"/>
              </a:ext>
            </a:extLst>
          </p:cNvPr>
          <p:cNvSpPr txBox="1"/>
          <p:nvPr/>
        </p:nvSpPr>
        <p:spPr>
          <a:xfrm>
            <a:off x="536307" y="32791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CD6B844-5FEC-47BC-B54B-87DC0A5FC61B}"/>
              </a:ext>
            </a:extLst>
          </p:cNvPr>
          <p:cNvCxnSpPr>
            <a:stCxn id="56" idx="2"/>
            <a:endCxn id="60" idx="1"/>
          </p:cNvCxnSpPr>
          <p:nvPr/>
        </p:nvCxnSpPr>
        <p:spPr>
          <a:xfrm>
            <a:off x="1132781" y="2348284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フォルダのイラスト">
            <a:extLst>
              <a:ext uri="{FF2B5EF4-FFF2-40B4-BE49-F238E27FC236}">
                <a16:creationId xmlns:a16="http://schemas.microsoft.com/office/drawing/2014/main" id="{42BBAA53-DD62-4053-A58F-149EDF54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96" y="2572409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カギ線コネクタ 24">
            <a:extLst>
              <a:ext uri="{FF2B5EF4-FFF2-40B4-BE49-F238E27FC236}">
                <a16:creationId xmlns:a16="http://schemas.microsoft.com/office/drawing/2014/main" id="{A8C9170C-0A13-4F42-9B7B-983442406DF8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rot="16200000" flipH="1">
            <a:off x="1397686" y="2083379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25">
            <a:extLst>
              <a:ext uri="{FF2B5EF4-FFF2-40B4-BE49-F238E27FC236}">
                <a16:creationId xmlns:a16="http://schemas.microsoft.com/office/drawing/2014/main" id="{35D9EB7B-987B-402A-B65D-DD58F8637A3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1723798" y="1757266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26">
            <a:extLst>
              <a:ext uri="{FF2B5EF4-FFF2-40B4-BE49-F238E27FC236}">
                <a16:creationId xmlns:a16="http://schemas.microsoft.com/office/drawing/2014/main" id="{99444AB0-E985-4CD9-AE06-A999715CFFC4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rot="16200000" flipH="1">
            <a:off x="2047834" y="1433230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1D8691C-1B1B-443C-9216-E2C98F758C8A}"/>
              </a:ext>
            </a:extLst>
          </p:cNvPr>
          <p:cNvSpPr/>
          <p:nvPr/>
        </p:nvSpPr>
        <p:spPr>
          <a:xfrm rot="16200000">
            <a:off x="2677987" y="2157298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E84DDD0-25E9-4AC8-8C94-512DA21A071E}"/>
              </a:ext>
            </a:extLst>
          </p:cNvPr>
          <p:cNvSpPr txBox="1"/>
          <p:nvPr/>
        </p:nvSpPr>
        <p:spPr>
          <a:xfrm>
            <a:off x="1806084" y="3490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14F2E2A-35D7-46B9-9E14-8B5E6784B161}"/>
              </a:ext>
            </a:extLst>
          </p:cNvPr>
          <p:cNvSpPr txBox="1"/>
          <p:nvPr/>
        </p:nvSpPr>
        <p:spPr>
          <a:xfrm>
            <a:off x="778158" y="276557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0" name="Picture 2" descr="ファイルアイコン（ブランク）">
            <a:extLst>
              <a:ext uri="{FF2B5EF4-FFF2-40B4-BE49-F238E27FC236}">
                <a16:creationId xmlns:a16="http://schemas.microsoft.com/office/drawing/2014/main" id="{7A7C36CE-314F-41A3-9AFA-E03CD9E62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19" y="257572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カギ線コネクタ 31">
            <a:extLst>
              <a:ext uri="{FF2B5EF4-FFF2-40B4-BE49-F238E27FC236}">
                <a16:creationId xmlns:a16="http://schemas.microsoft.com/office/drawing/2014/main" id="{E05CA0C6-5160-4F2B-9DB7-AE9E991E8CAC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2350977" y="1130087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70DFB4B-8000-4A53-A21F-DFD30453AEE1}"/>
              </a:ext>
            </a:extLst>
          </p:cNvPr>
          <p:cNvSpPr txBox="1"/>
          <p:nvPr/>
        </p:nvSpPr>
        <p:spPr>
          <a:xfrm>
            <a:off x="756491" y="1128175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0304F3D-E54E-4F44-BD76-29161806E498}"/>
              </a:ext>
            </a:extLst>
          </p:cNvPr>
          <p:cNvSpPr txBox="1"/>
          <p:nvPr/>
        </p:nvSpPr>
        <p:spPr>
          <a:xfrm>
            <a:off x="4644008" y="1916832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が管理する情報は全て</a:t>
            </a:r>
            <a:endParaRPr lang="en-US" altLang="ja-JP" sz="2400"/>
          </a:p>
          <a:p>
            <a:r>
              <a:rPr lang="en-US" sz="2400"/>
              <a:t>.git</a:t>
            </a:r>
            <a:r>
              <a:rPr lang="ja-JP" altLang="en-US" sz="2400"/>
              <a:t>ディレクトリに入っている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09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40AF14-B9E8-4172-916F-4F90D77F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.git</a:t>
            </a:r>
            <a:r>
              <a:rPr lang="ja-JP" altLang="en-US"/>
              <a:t>の中身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AFF15F-FB21-47F0-9B5C-5F9B05DED9BD}"/>
              </a:ext>
            </a:extLst>
          </p:cNvPr>
          <p:cNvSpPr txBox="1"/>
          <p:nvPr/>
        </p:nvSpPr>
        <p:spPr>
          <a:xfrm>
            <a:off x="323528" y="1196752"/>
            <a:ext cx="856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.git</a:t>
            </a:r>
            <a:r>
              <a:rPr lang="ja-JP" altLang="en-US" sz="2800"/>
              <a:t>の中身のうち、本講義では以下について説明する</a:t>
            </a:r>
            <a:endParaRPr lang="en-US" sz="2800"/>
          </a:p>
        </p:txBody>
      </p:sp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F690A9C7-209D-4E4A-B659-BF1D7583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831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C9B3A211-7924-418E-8986-0EC79690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63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>
            <a:extLst>
              <a:ext uri="{FF2B5EF4-FFF2-40B4-BE49-F238E27FC236}">
                <a16:creationId xmlns:a16="http://schemas.microsoft.com/office/drawing/2014/main" id="{4B43A68B-A6FD-4508-B693-4659D3A3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7646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762E9E57-8E71-464E-ACD2-FD63AFE6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69160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0B20F1-B568-4334-9846-F95FF54C671B}"/>
              </a:ext>
            </a:extLst>
          </p:cNvPr>
          <p:cNvSpPr txBox="1"/>
          <p:nvPr/>
        </p:nvSpPr>
        <p:spPr>
          <a:xfrm>
            <a:off x="1835696" y="28803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9DF51C-ED69-4844-A38D-A3B073AFE34D}"/>
              </a:ext>
            </a:extLst>
          </p:cNvPr>
          <p:cNvSpPr txBox="1"/>
          <p:nvPr/>
        </p:nvSpPr>
        <p:spPr>
          <a:xfrm>
            <a:off x="1835696" y="35283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index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136C5-E52D-4DFF-8D8F-C77A362A7F98}"/>
              </a:ext>
            </a:extLst>
          </p:cNvPr>
          <p:cNvSpPr txBox="1"/>
          <p:nvPr/>
        </p:nvSpPr>
        <p:spPr>
          <a:xfrm>
            <a:off x="1835696" y="42484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config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353F0-38CC-4C60-8108-91F2C9D0ED9C}"/>
              </a:ext>
            </a:extLst>
          </p:cNvPr>
          <p:cNvSpPr txBox="1"/>
          <p:nvPr/>
        </p:nvSpPr>
        <p:spPr>
          <a:xfrm>
            <a:off x="1979712" y="4946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45599D-E765-4281-BD54-C173A9AA53CB}"/>
              </a:ext>
            </a:extLst>
          </p:cNvPr>
          <p:cNvSpPr txBox="1"/>
          <p:nvPr/>
        </p:nvSpPr>
        <p:spPr>
          <a:xfrm>
            <a:off x="1979712" y="5616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objects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660C57-9976-4E78-8600-780E45E5E04F}"/>
              </a:ext>
            </a:extLst>
          </p:cNvPr>
          <p:cNvSpPr txBox="1"/>
          <p:nvPr/>
        </p:nvSpPr>
        <p:spPr>
          <a:xfrm>
            <a:off x="3203848" y="2915652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カレントブランチ</a:t>
            </a:r>
            <a:r>
              <a:rPr lang="en-US" altLang="ja-JP"/>
              <a:t>(HEAD)</a:t>
            </a:r>
            <a:r>
              <a:rPr lang="ja-JP" altLang="en-US"/>
              <a:t>の情報を保存するファイル</a:t>
            </a:r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923399-8437-4383-BE03-5383F612CC0F}"/>
              </a:ext>
            </a:extLst>
          </p:cNvPr>
          <p:cNvSpPr txBox="1"/>
          <p:nvPr/>
        </p:nvSpPr>
        <p:spPr>
          <a:xfrm>
            <a:off x="3203848" y="35010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インデックスの情報を保存するファイル</a:t>
            </a:r>
            <a:endParaRPr 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FC4ED-E4EB-47A3-BDA3-8214EC0771F9}"/>
              </a:ext>
            </a:extLst>
          </p:cNvPr>
          <p:cNvSpPr txBox="1"/>
          <p:nvPr/>
        </p:nvSpPr>
        <p:spPr>
          <a:xfrm>
            <a:off x="3203848" y="422108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リモートや上流ブランチ等の情報を保存するファイル</a:t>
            </a:r>
            <a:endParaRPr 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EEE5F-18DB-4723-8E85-72EAE1CC92BC}"/>
              </a:ext>
            </a:extLst>
          </p:cNvPr>
          <p:cNvSpPr txBox="1"/>
          <p:nvPr/>
        </p:nvSpPr>
        <p:spPr>
          <a:xfrm>
            <a:off x="3203848" y="49411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ブランチの情報を保存するディレクトリ</a:t>
            </a:r>
            <a:endParaRPr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D3E7DC-F306-4694-81DD-95DD93D1BB6B}"/>
              </a:ext>
            </a:extLst>
          </p:cNvPr>
          <p:cNvSpPr txBox="1"/>
          <p:nvPr/>
        </p:nvSpPr>
        <p:spPr>
          <a:xfrm>
            <a:off x="3203848" y="558924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コミットなどのオブジェクトを保存するディレクトリ</a:t>
            </a:r>
            <a:endParaRPr lang="en-US"/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BD802120-D869-4DEF-A8A2-7F0A408C5D95}"/>
              </a:ext>
            </a:extLst>
          </p:cNvPr>
          <p:cNvSpPr/>
          <p:nvPr/>
        </p:nvSpPr>
        <p:spPr>
          <a:xfrm>
            <a:off x="589952" y="206084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56AF1F-FC87-47DC-ABAE-D9C6EEE7FE22}"/>
              </a:ext>
            </a:extLst>
          </p:cNvPr>
          <p:cNvSpPr txBox="1"/>
          <p:nvPr/>
        </p:nvSpPr>
        <p:spPr>
          <a:xfrm>
            <a:off x="611560" y="213285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60B2D4A1-5ED1-4C65-BD02-C30D418FB758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rot="16200000" flipH="1">
            <a:off x="906141" y="2575571"/>
            <a:ext cx="516158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FE28A3B-3E3C-41C1-9D20-D7C0E5476B03}"/>
              </a:ext>
            </a:extLst>
          </p:cNvPr>
          <p:cNvCxnSpPr>
            <a:stCxn id="19" idx="3"/>
            <a:endCxn id="5" idx="1"/>
          </p:cNvCxnSpPr>
          <p:nvPr/>
        </p:nvCxnSpPr>
        <p:spPr>
          <a:xfrm rot="16200000" flipH="1">
            <a:off x="582105" y="2899607"/>
            <a:ext cx="116423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FAEF156-58C2-42DD-9A60-41E5EE938E0E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rot="16200000" flipH="1">
            <a:off x="222065" y="3259647"/>
            <a:ext cx="1884310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35494BA-E2A6-41EF-8CB9-B8AEDB31DBC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rot="16200000" flipH="1">
            <a:off x="-112513" y="3594225"/>
            <a:ext cx="2553467" cy="4788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フォルダのイラスト">
            <a:extLst>
              <a:ext uri="{FF2B5EF4-FFF2-40B4-BE49-F238E27FC236}">
                <a16:creationId xmlns:a16="http://schemas.microsoft.com/office/drawing/2014/main" id="{5B6E5ACD-9A3C-428B-87F0-E5ED3AEC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517232"/>
            <a:ext cx="576064" cy="4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2F8CEA2-E896-453C-BF1E-496735FF4B43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rot="10800000">
            <a:off x="924792" y="2556921"/>
            <a:ext cx="478856" cy="320153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0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B29EA2-39DA-4298-9FD6-E7A326537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</a:t>
            </a:r>
            <a:r>
              <a:rPr lang="ja-JP" altLang="en-US"/>
              <a:t>のオブジェクト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59F451-9EAD-4075-869C-112E4BD4C54E}"/>
              </a:ext>
            </a:extLst>
          </p:cNvPr>
          <p:cNvSpPr txBox="1"/>
          <p:nvPr/>
        </p:nvSpPr>
        <p:spPr>
          <a:xfrm>
            <a:off x="104928" y="1196752"/>
            <a:ext cx="8512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.git/objects</a:t>
            </a:r>
            <a:r>
              <a:rPr lang="ja-JP" altLang="en-US" sz="2400" dirty="0"/>
              <a:t>には</a:t>
            </a:r>
            <a:r>
              <a:rPr lang="en-US" altLang="ja-JP" sz="2400" dirty="0"/>
              <a:t>Git</a:t>
            </a:r>
            <a:r>
              <a:rPr lang="ja-JP" altLang="en-US" sz="2400" dirty="0"/>
              <a:t>が管理するオブジェクトが格納されている</a:t>
            </a:r>
            <a:endParaRPr lang="en-US" altLang="ja-JP" sz="2400" dirty="0"/>
          </a:p>
          <a:p>
            <a:r>
              <a:rPr lang="en-US" altLang="ja-JP" sz="2400" dirty="0"/>
              <a:t>Git</a:t>
            </a:r>
            <a:r>
              <a:rPr lang="ja-JP" altLang="en-US" sz="2400" dirty="0"/>
              <a:t>のオブジェクトは以下の四種類</a:t>
            </a:r>
            <a:endParaRPr lang="en-US" sz="2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B6AB4C-DC2B-47E2-B0DF-874F3704661D}"/>
              </a:ext>
            </a:extLst>
          </p:cNvPr>
          <p:cNvSpPr/>
          <p:nvPr/>
        </p:nvSpPr>
        <p:spPr>
          <a:xfrm>
            <a:off x="596459" y="292494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03B83C76-15AB-4073-B571-6484E284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64502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F7D62FB8-F9F8-446A-9123-D584B352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5" y="321297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木のイラスト（横から）">
            <a:extLst>
              <a:ext uri="{FF2B5EF4-FFF2-40B4-BE49-F238E27FC236}">
                <a16:creationId xmlns:a16="http://schemas.microsoft.com/office/drawing/2014/main" id="{ECCB8F02-FC4D-4F66-B391-C86B26BA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67" y="2708920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ファイルアイコン（ブランク）">
            <a:extLst>
              <a:ext uri="{FF2B5EF4-FFF2-40B4-BE49-F238E27FC236}">
                <a16:creationId xmlns:a16="http://schemas.microsoft.com/office/drawing/2014/main" id="{F89134F3-E4CE-454E-AC5D-F01855C7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5" y="270892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7654D5-D235-4289-A081-5DCBBC926CDF}"/>
              </a:ext>
            </a:extLst>
          </p:cNvPr>
          <p:cNvSpPr txBox="1"/>
          <p:nvPr/>
        </p:nvSpPr>
        <p:spPr>
          <a:xfrm>
            <a:off x="164411" y="220486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blob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AEC9467-AE56-4750-A602-3C72BEF630F9}"/>
              </a:ext>
            </a:extLst>
          </p:cNvPr>
          <p:cNvSpPr/>
          <p:nvPr/>
        </p:nvSpPr>
        <p:spPr>
          <a:xfrm>
            <a:off x="2684691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14" descr="ファイルアイコン（ブランク）">
            <a:extLst>
              <a:ext uri="{FF2B5EF4-FFF2-40B4-BE49-F238E27FC236}">
                <a16:creationId xmlns:a16="http://schemas.microsoft.com/office/drawing/2014/main" id="{FCD6A879-354E-4443-94BF-E756B1B3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185224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木のイラスト（横から）">
            <a:extLst>
              <a:ext uri="{FF2B5EF4-FFF2-40B4-BE49-F238E27FC236}">
                <a16:creationId xmlns:a16="http://schemas.microsoft.com/office/drawing/2014/main" id="{8B16CD40-A39A-452D-A6D9-DD7AA566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3573016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195DF0B-6C9E-4D94-B474-739764F92E01}"/>
              </a:ext>
            </a:extLst>
          </p:cNvPr>
          <p:cNvSpPr/>
          <p:nvPr/>
        </p:nvSpPr>
        <p:spPr>
          <a:xfrm>
            <a:off x="477292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A052966-B20E-4933-B93A-9B012350061B}"/>
              </a:ext>
            </a:extLst>
          </p:cNvPr>
          <p:cNvSpPr/>
          <p:nvPr/>
        </p:nvSpPr>
        <p:spPr>
          <a:xfrm>
            <a:off x="4556899" y="278092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6" descr="四角い付箋のイラスト「淡黄色」">
            <a:extLst>
              <a:ext uri="{FF2B5EF4-FFF2-40B4-BE49-F238E27FC236}">
                <a16:creationId xmlns:a16="http://schemas.microsoft.com/office/drawing/2014/main" id="{D9D8B37F-C616-4484-9023-4C2C448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81" y="3933056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DB4B267D-983C-4DDE-BD6E-72024BA3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36" y="306896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DD93071A-81FC-4D53-98B4-16092D2BC909}"/>
              </a:ext>
            </a:extLst>
          </p:cNvPr>
          <p:cNvSpPr/>
          <p:nvPr/>
        </p:nvSpPr>
        <p:spPr>
          <a:xfrm>
            <a:off x="5060954" y="35730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5F6363-02E6-4E13-9E3C-339EF4EF54DF}"/>
              </a:ext>
            </a:extLst>
          </p:cNvPr>
          <p:cNvSpPr txBox="1"/>
          <p:nvPr/>
        </p:nvSpPr>
        <p:spPr>
          <a:xfrm>
            <a:off x="2324651" y="2204864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tree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8340C1-90D8-42E9-83A7-22BD83FCFDCD}"/>
              </a:ext>
            </a:extLst>
          </p:cNvPr>
          <p:cNvSpPr txBox="1"/>
          <p:nvPr/>
        </p:nvSpPr>
        <p:spPr>
          <a:xfrm>
            <a:off x="4340875" y="22048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6844798-92F4-4FD0-BDFD-C76256BB9B9F}"/>
              </a:ext>
            </a:extLst>
          </p:cNvPr>
          <p:cNvSpPr/>
          <p:nvPr/>
        </p:nvSpPr>
        <p:spPr>
          <a:xfrm>
            <a:off x="7293203" y="2996952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Picture 16" descr="四角い付箋のイラスト「淡黄色」">
            <a:extLst>
              <a:ext uri="{FF2B5EF4-FFF2-40B4-BE49-F238E27FC236}">
                <a16:creationId xmlns:a16="http://schemas.microsoft.com/office/drawing/2014/main" id="{0ACE90DB-4065-4D01-BF5C-30812B84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02" y="36450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54F8F0C3-C36E-4052-8BBF-E7B9F9524635}"/>
              </a:ext>
            </a:extLst>
          </p:cNvPr>
          <p:cNvSpPr/>
          <p:nvPr/>
        </p:nvSpPr>
        <p:spPr>
          <a:xfrm>
            <a:off x="7437219" y="32849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4" name="Picture 8" descr="木のイラスト（横から）">
            <a:extLst>
              <a:ext uri="{FF2B5EF4-FFF2-40B4-BE49-F238E27FC236}">
                <a16:creationId xmlns:a16="http://schemas.microsoft.com/office/drawing/2014/main" id="{8B25303E-D585-430B-956D-1E96AE833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7" y="400506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38F467-AD63-48AF-BC44-D4C689862E5F}"/>
              </a:ext>
            </a:extLst>
          </p:cNvPr>
          <p:cNvSpPr txBox="1"/>
          <p:nvPr/>
        </p:nvSpPr>
        <p:spPr>
          <a:xfrm>
            <a:off x="7005171" y="2204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タグ</a:t>
            </a:r>
            <a:r>
              <a:rPr kumimoji="1" lang="ja-JP" altLang="en-US"/>
              <a:t>オブジェクト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30CFB45-EF1D-4545-B311-58EF959F78DB}"/>
              </a:ext>
            </a:extLst>
          </p:cNvPr>
          <p:cNvGrpSpPr/>
          <p:nvPr/>
        </p:nvGrpSpPr>
        <p:grpSpPr>
          <a:xfrm>
            <a:off x="7077179" y="2852936"/>
            <a:ext cx="555822" cy="288032"/>
            <a:chOff x="3851920" y="1988840"/>
            <a:chExt cx="972688" cy="504056"/>
          </a:xfrm>
        </p:grpSpPr>
        <p:sp>
          <p:nvSpPr>
            <p:cNvPr id="27" name="フローチャート: 他ページ結合子 26">
              <a:extLst>
                <a:ext uri="{FF2B5EF4-FFF2-40B4-BE49-F238E27FC236}">
                  <a16:creationId xmlns:a16="http://schemas.microsoft.com/office/drawing/2014/main" id="{432BD234-1927-4236-8ADF-3B8691A9164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2B46B76-BA9D-4C1C-B607-2E796B792920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41EB75-DC57-4F0B-B9AD-C26AB8E97571}"/>
              </a:ext>
            </a:extLst>
          </p:cNvPr>
          <p:cNvSpPr txBox="1"/>
          <p:nvPr/>
        </p:nvSpPr>
        <p:spPr>
          <a:xfrm>
            <a:off x="179512" y="4509120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1893"/>
                </a:solidFill>
              </a:rPr>
              <a:t>blob</a:t>
            </a:r>
            <a:r>
              <a:rPr lang="ja-JP" altLang="en-US" dirty="0">
                <a:solidFill>
                  <a:srgbClr val="011893"/>
                </a:solidFill>
              </a:rPr>
              <a:t>オブジェクト：</a:t>
            </a:r>
            <a:r>
              <a:rPr lang="ja-JP" altLang="en-US" dirty="0"/>
              <a:t>ファイルを圧縮したもの。「ファイル」に相当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1893"/>
                </a:solidFill>
              </a:rPr>
              <a:t>tree</a:t>
            </a:r>
            <a:r>
              <a:rPr lang="ja-JP" altLang="en-US" dirty="0">
                <a:solidFill>
                  <a:srgbClr val="011893"/>
                </a:solidFill>
              </a:rPr>
              <a:t>オブジェクト：</a:t>
            </a:r>
            <a:r>
              <a:rPr lang="en-US" altLang="ja-JP" dirty="0"/>
              <a:t>blob</a:t>
            </a:r>
            <a:r>
              <a:rPr lang="ja-JP" altLang="en-US" dirty="0"/>
              <a:t>や</a:t>
            </a:r>
            <a:r>
              <a:rPr lang="en-US" altLang="ja-JP" dirty="0"/>
              <a:t>tree</a:t>
            </a:r>
            <a:r>
              <a:rPr lang="ja-JP" altLang="en-US" dirty="0"/>
              <a:t>オブジェクトを管理する。「ディレクトリ」に相当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11893"/>
                </a:solidFill>
              </a:rPr>
              <a:t>コミットオブジェクト：</a:t>
            </a:r>
            <a:r>
              <a:rPr lang="en-US" altLang="ja-JP" dirty="0"/>
              <a:t>tree</a:t>
            </a:r>
            <a:r>
              <a:rPr lang="ja-JP" altLang="en-US" dirty="0"/>
              <a:t>オブジェクトを包んだもの。コミットのスナップショットに対応する</a:t>
            </a:r>
            <a:r>
              <a:rPr lang="en-US" altLang="ja-JP" dirty="0"/>
              <a:t>tree</a:t>
            </a:r>
            <a:r>
              <a:rPr lang="ja-JP" altLang="en-US" dirty="0"/>
              <a:t>オブジェクトに、親コミットやコミットメッセージなどを付加する。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11893"/>
                </a:solidFill>
              </a:rPr>
              <a:t>タグオブジェクト：</a:t>
            </a:r>
            <a:r>
              <a:rPr lang="ja-JP" altLang="en-US" dirty="0"/>
              <a:t>他の</a:t>
            </a:r>
            <a:r>
              <a:rPr lang="en-US" altLang="ja-JP" dirty="0"/>
              <a:t>Git</a:t>
            </a:r>
            <a:r>
              <a:rPr lang="ja-JP" altLang="en-US" dirty="0"/>
              <a:t>オブジェクト</a:t>
            </a:r>
            <a:r>
              <a:rPr lang="en-US" altLang="ja-JP" dirty="0"/>
              <a:t>(</a:t>
            </a:r>
            <a:r>
              <a:rPr lang="ja-JP" altLang="en-US" dirty="0"/>
              <a:t>多くはコミットオブジェクト</a:t>
            </a:r>
            <a:r>
              <a:rPr lang="en-US" altLang="ja-JP" dirty="0"/>
              <a:t>)</a:t>
            </a:r>
            <a:r>
              <a:rPr lang="ja-JP" altLang="en-US" dirty="0"/>
              <a:t>を包んでタグ付与者やタグメッセージをつけたもの。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5CF91B-06CF-40DE-B243-5FFFE393D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blob</a:t>
            </a:r>
            <a:r>
              <a:rPr lang="ja-JP" altLang="en-US"/>
              <a:t>オブジェクト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58BA30-B9F2-438E-A263-A49CB9F6C55B}"/>
              </a:ext>
            </a:extLst>
          </p:cNvPr>
          <p:cNvSpPr txBox="1"/>
          <p:nvPr/>
        </p:nvSpPr>
        <p:spPr>
          <a:xfrm>
            <a:off x="251520" y="1412776"/>
            <a:ext cx="8334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Blob (Binary Large Object)</a:t>
            </a:r>
            <a:r>
              <a:rPr lang="ja-JP" altLang="en-US" sz="2000"/>
              <a:t>は、ファイルを保存するためのオブジェクト</a:t>
            </a:r>
            <a:endParaRPr lang="en-US" altLang="ja-JP" sz="2000"/>
          </a:p>
          <a:p>
            <a:r>
              <a:rPr lang="ja-JP" altLang="en-US" sz="2000"/>
              <a:t>「</a:t>
            </a:r>
            <a:r>
              <a:rPr lang="en-US" altLang="ja-JP" sz="2000"/>
              <a:t>blob</a:t>
            </a:r>
            <a:r>
              <a:rPr lang="ja-JP" altLang="en-US" sz="2000"/>
              <a:t>」というテキストと、ファイルサイズをヘッダとして付与して</a:t>
            </a:r>
            <a:endParaRPr lang="en-US" altLang="ja-JP" sz="2000"/>
          </a:p>
          <a:p>
            <a:r>
              <a:rPr lang="ja-JP" altLang="en-US" sz="2000"/>
              <a:t>ファイルを</a:t>
            </a:r>
            <a:r>
              <a:rPr lang="en-US" altLang="ja-JP" sz="2000"/>
              <a:t>zlib</a:t>
            </a:r>
            <a:r>
              <a:rPr lang="ja-JP" altLang="en-US" sz="2000"/>
              <a:t>で圧縮したもの</a:t>
            </a:r>
            <a:endParaRPr lang="en-US" sz="20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3105E8-E946-4184-8E3F-C29801FE1F46}"/>
              </a:ext>
            </a:extLst>
          </p:cNvPr>
          <p:cNvSpPr/>
          <p:nvPr/>
        </p:nvSpPr>
        <p:spPr>
          <a:xfrm>
            <a:off x="7092280" y="3645024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" name="Picture 12" descr="ファイルアイコン（圧縮）">
            <a:extLst>
              <a:ext uri="{FF2B5EF4-FFF2-40B4-BE49-F238E27FC236}">
                <a16:creationId xmlns:a16="http://schemas.microsoft.com/office/drawing/2014/main" id="{BF34CC18-A512-469B-B688-186D6687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65104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付箋のイラスト「黄緑」">
            <a:extLst>
              <a:ext uri="{FF2B5EF4-FFF2-40B4-BE49-F238E27FC236}">
                <a16:creationId xmlns:a16="http://schemas.microsoft.com/office/drawing/2014/main" id="{A0441BA9-6629-4A4F-BB1F-5F9CE477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33056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ファイルアイコン（ブランク）">
            <a:extLst>
              <a:ext uri="{FF2B5EF4-FFF2-40B4-BE49-F238E27FC236}">
                <a16:creationId xmlns:a16="http://schemas.microsoft.com/office/drawing/2014/main" id="{456F9175-DD10-4551-BB63-92638278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CAB8DE-9D33-42FB-924E-EC0CA5EB2122}"/>
              </a:ext>
            </a:extLst>
          </p:cNvPr>
          <p:cNvSpPr txBox="1"/>
          <p:nvPr/>
        </p:nvSpPr>
        <p:spPr>
          <a:xfrm>
            <a:off x="6876256" y="2924944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44B7D5-0736-48F5-91F5-608C46F7B9DF}"/>
              </a:ext>
            </a:extLst>
          </p:cNvPr>
          <p:cNvSpPr txBox="1"/>
          <p:nvPr/>
        </p:nvSpPr>
        <p:spPr>
          <a:xfrm>
            <a:off x="2915816" y="422108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DAB9B9-655A-470A-8E8A-0B8D7A20E2A0}"/>
              </a:ext>
            </a:extLst>
          </p:cNvPr>
          <p:cNvSpPr txBox="1"/>
          <p:nvPr/>
        </p:nvSpPr>
        <p:spPr>
          <a:xfrm>
            <a:off x="2339752" y="33569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85FEAF-87FE-4CDC-B3D6-47C5A45A2047}"/>
              </a:ext>
            </a:extLst>
          </p:cNvPr>
          <p:cNvSpPr/>
          <p:nvPr/>
        </p:nvSpPr>
        <p:spPr>
          <a:xfrm>
            <a:off x="2843808" y="4149080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4" descr="ファイルアイコン（ブランク）">
            <a:extLst>
              <a:ext uri="{FF2B5EF4-FFF2-40B4-BE49-F238E27FC236}">
                <a16:creationId xmlns:a16="http://schemas.microsoft.com/office/drawing/2014/main" id="{5926EB4B-61B0-4469-A4B1-9580171B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付箋のイラスト「黄緑」">
            <a:extLst>
              <a:ext uri="{FF2B5EF4-FFF2-40B4-BE49-F238E27FC236}">
                <a16:creationId xmlns:a16="http://schemas.microsoft.com/office/drawing/2014/main" id="{F2E89299-0819-42E5-A0E7-205B103F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23AE7CA-686A-4718-952E-0D40545E5A62}"/>
              </a:ext>
            </a:extLst>
          </p:cNvPr>
          <p:cNvSpPr/>
          <p:nvPr/>
        </p:nvSpPr>
        <p:spPr>
          <a:xfrm>
            <a:off x="755576" y="4149080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E51F36-2B95-4C68-BAEB-0C45EE92ED30}"/>
              </a:ext>
            </a:extLst>
          </p:cNvPr>
          <p:cNvSpPr txBox="1"/>
          <p:nvPr/>
        </p:nvSpPr>
        <p:spPr>
          <a:xfrm>
            <a:off x="899592" y="422108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B7E08B-BC42-4233-B0DE-A546D351C7A3}"/>
              </a:ext>
            </a:extLst>
          </p:cNvPr>
          <p:cNvSpPr txBox="1"/>
          <p:nvPr/>
        </p:nvSpPr>
        <p:spPr>
          <a:xfrm>
            <a:off x="2195736" y="386104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8" name="Picture 2" descr="データの圧縮のイラスト">
            <a:extLst>
              <a:ext uri="{FF2B5EF4-FFF2-40B4-BE49-F238E27FC236}">
                <a16:creationId xmlns:a16="http://schemas.microsoft.com/office/drawing/2014/main" id="{3A32F4F3-BDD0-4783-9B8D-2FF0E406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A8FBFFFC-F71C-44E6-92EB-915BC20F99B6}"/>
              </a:ext>
            </a:extLst>
          </p:cNvPr>
          <p:cNvSpPr/>
          <p:nvPr/>
        </p:nvSpPr>
        <p:spPr>
          <a:xfrm>
            <a:off x="4572000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1ECF15-C4C1-4BA1-A9A1-3BA957EA2E18}"/>
              </a:ext>
            </a:extLst>
          </p:cNvPr>
          <p:cNvSpPr txBox="1"/>
          <p:nvPr/>
        </p:nvSpPr>
        <p:spPr>
          <a:xfrm>
            <a:off x="4932040" y="328498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1AA76A-2F8D-43AB-B2A6-7C78F3E8D837}"/>
              </a:ext>
            </a:extLst>
          </p:cNvPr>
          <p:cNvSpPr/>
          <p:nvPr/>
        </p:nvSpPr>
        <p:spPr>
          <a:xfrm>
            <a:off x="6228184" y="40050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09585E5-6166-4328-BCBF-6BB274A6626D}"/>
              </a:ext>
            </a:extLst>
          </p:cNvPr>
          <p:cNvSpPr/>
          <p:nvPr/>
        </p:nvSpPr>
        <p:spPr>
          <a:xfrm>
            <a:off x="1673817" y="4221088"/>
            <a:ext cx="233887" cy="335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5CDB5C-723B-4E27-AE8A-F4D3AFEF4420}"/>
              </a:ext>
            </a:extLst>
          </p:cNvPr>
          <p:cNvSpPr txBox="1"/>
          <p:nvPr/>
        </p:nvSpPr>
        <p:spPr>
          <a:xfrm>
            <a:off x="1999281" y="4943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ヌル文字</a:t>
            </a:r>
            <a:endParaRPr kumimoji="1" lang="ja-JP" altLang="en-US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4B6E23A9-6C22-4BEF-B022-68D64879029C}"/>
              </a:ext>
            </a:extLst>
          </p:cNvPr>
          <p:cNvCxnSpPr>
            <a:stCxn id="22" idx="1"/>
            <a:endCxn id="3" idx="2"/>
          </p:cNvCxnSpPr>
          <p:nvPr/>
        </p:nvCxnSpPr>
        <p:spPr>
          <a:xfrm rot="10800000">
            <a:off x="1790761" y="4556503"/>
            <a:ext cx="208520" cy="57212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3808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8456</TotalTime>
  <Words>2343</Words>
  <Application>Microsoft Office PowerPoint</Application>
  <PresentationFormat>画面に合わせる (4:3)</PresentationFormat>
  <Paragraphs>517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1433</cp:revision>
  <dcterms:created xsi:type="dcterms:W3CDTF">2019-01-02T05:23:01Z</dcterms:created>
  <dcterms:modified xsi:type="dcterms:W3CDTF">2021-10-07T07:39:24Z</dcterms:modified>
</cp:coreProperties>
</file>