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6" r:id="rId13"/>
    <p:sldId id="285" r:id="rId14"/>
    <p:sldId id="282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9/25/2021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20A1F-69B5-4F33-B1E9-8FEBA470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</a:t>
            </a:r>
            <a:endParaRPr lang="en-US"/>
          </a:p>
        </p:txBody>
      </p:sp>
      <p:pic>
        <p:nvPicPr>
          <p:cNvPr id="3" name="Picture 4" descr="歪む時間のイラスト">
            <a:extLst>
              <a:ext uri="{FF2B5EF4-FFF2-40B4-BE49-F238E27FC236}">
                <a16:creationId xmlns:a16="http://schemas.microsoft.com/office/drawing/2014/main" id="{57D38152-5EB9-448F-8F3F-0AC7CFE1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1505744" cy="1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3203A2-35CF-4AA4-9E4C-03C95BADDD35}"/>
              </a:ext>
            </a:extLst>
          </p:cNvPr>
          <p:cNvSpPr txBox="1"/>
          <p:nvPr/>
        </p:nvSpPr>
        <p:spPr>
          <a:xfrm>
            <a:off x="539552" y="1484784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バージョン管理システムを使っていると</a:t>
            </a:r>
            <a:r>
              <a:rPr lang="en-US" altLang="ja-JP" sz="2800"/>
              <a:t>...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458DA1-1C0C-4000-840D-B880C1812F45}"/>
              </a:ext>
            </a:extLst>
          </p:cNvPr>
          <p:cNvSpPr txBox="1"/>
          <p:nvPr/>
        </p:nvSpPr>
        <p:spPr>
          <a:xfrm>
            <a:off x="2051720" y="2852936"/>
            <a:ext cx="6577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任意の時点に状態を戻すことができる</a:t>
            </a:r>
            <a:endParaRPr kumimoji="1" lang="en-US" altLang="ja-JP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/>
              <a:t>任意の時点間の差分を確認できる</a:t>
            </a:r>
            <a:endParaRPr lang="en-US" altLang="ja-JP" sz="28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10C5B77-4A31-49E5-80FA-7D37143A3DEB}"/>
              </a:ext>
            </a:extLst>
          </p:cNvPr>
          <p:cNvSpPr/>
          <p:nvPr/>
        </p:nvSpPr>
        <p:spPr>
          <a:xfrm>
            <a:off x="1763688" y="5229200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6D5E82-84F0-43E5-A1D4-4601B0D3F3F1}"/>
              </a:ext>
            </a:extLst>
          </p:cNvPr>
          <p:cNvSpPr txBox="1"/>
          <p:nvPr/>
        </p:nvSpPr>
        <p:spPr>
          <a:xfrm>
            <a:off x="2843808" y="51571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デバッグ時間の短縮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3669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00C318-C00C-4F5C-9FFD-EB5E8E7D4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2ABA9-FE85-4C92-A4B5-D7C1FEE470FD}"/>
              </a:ext>
            </a:extLst>
          </p:cNvPr>
          <p:cNvSpPr txBox="1"/>
          <p:nvPr/>
        </p:nvSpPr>
        <p:spPr>
          <a:xfrm>
            <a:off x="539552" y="1124744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数値計算コードを開発中、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メインカーネルを修正し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別のインプットを与えたら</a:t>
            </a:r>
            <a:endParaRPr lang="en-US" altLang="ja-JP" sz="3200"/>
          </a:p>
          <a:p>
            <a:r>
              <a:rPr lang="ja-JP" altLang="en-US" sz="3200"/>
              <a:t>計算に失敗した</a:t>
            </a:r>
            <a:endParaRPr 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5822AE-23C6-40C6-B232-096BB6AD0FFC}"/>
              </a:ext>
            </a:extLst>
          </p:cNvPr>
          <p:cNvSpPr/>
          <p:nvPr/>
        </p:nvSpPr>
        <p:spPr>
          <a:xfrm>
            <a:off x="3707904" y="360310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角丸四角形 14">
            <a:extLst>
              <a:ext uri="{FF2B5EF4-FFF2-40B4-BE49-F238E27FC236}">
                <a16:creationId xmlns:a16="http://schemas.microsoft.com/office/drawing/2014/main" id="{29328625-2110-445C-9259-62E84ED68C03}"/>
              </a:ext>
            </a:extLst>
          </p:cNvPr>
          <p:cNvSpPr/>
          <p:nvPr/>
        </p:nvSpPr>
        <p:spPr>
          <a:xfrm>
            <a:off x="1331640" y="3601516"/>
            <a:ext cx="1429576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26FE66-0F1A-4586-8C0A-955345E5FBD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61216" y="3868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19">
            <a:extLst>
              <a:ext uri="{FF2B5EF4-FFF2-40B4-BE49-F238E27FC236}">
                <a16:creationId xmlns:a16="http://schemas.microsoft.com/office/drawing/2014/main" id="{EEF4F6EE-A0C9-48CD-B0DF-2ABD474CF5F5}"/>
              </a:ext>
            </a:extLst>
          </p:cNvPr>
          <p:cNvSpPr/>
          <p:nvPr/>
        </p:nvSpPr>
        <p:spPr>
          <a:xfrm>
            <a:off x="6088186" y="358601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A03EB3-6533-4D62-B9D9-B324A98CB0B8}"/>
              </a:ext>
            </a:extLst>
          </p:cNvPr>
          <p:cNvSpPr/>
          <p:nvPr/>
        </p:nvSpPr>
        <p:spPr>
          <a:xfrm>
            <a:off x="3707904" y="4365104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角丸四角形 25">
            <a:extLst>
              <a:ext uri="{FF2B5EF4-FFF2-40B4-BE49-F238E27FC236}">
                <a16:creationId xmlns:a16="http://schemas.microsoft.com/office/drawing/2014/main" id="{0253854F-42EB-4C1F-AD2F-391B4F174421}"/>
              </a:ext>
            </a:extLst>
          </p:cNvPr>
          <p:cNvSpPr/>
          <p:nvPr/>
        </p:nvSpPr>
        <p:spPr>
          <a:xfrm>
            <a:off x="1331640" y="4363516"/>
            <a:ext cx="142957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4DFE0F9-E1E8-4345-85A7-0BD33C0B07C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61216" y="4630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28">
            <a:extLst>
              <a:ext uri="{FF2B5EF4-FFF2-40B4-BE49-F238E27FC236}">
                <a16:creationId xmlns:a16="http://schemas.microsoft.com/office/drawing/2014/main" id="{2CAF2C6D-FF04-4611-A356-1D1D47D1969D}"/>
              </a:ext>
            </a:extLst>
          </p:cNvPr>
          <p:cNvSpPr/>
          <p:nvPr/>
        </p:nvSpPr>
        <p:spPr>
          <a:xfrm>
            <a:off x="6095935" y="4363515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右矢印 42">
            <a:extLst>
              <a:ext uri="{FF2B5EF4-FFF2-40B4-BE49-F238E27FC236}">
                <a16:creationId xmlns:a16="http://schemas.microsoft.com/office/drawing/2014/main" id="{07F0079C-EFD1-4A19-B08A-2C004571D88E}"/>
              </a:ext>
            </a:extLst>
          </p:cNvPr>
          <p:cNvSpPr/>
          <p:nvPr/>
        </p:nvSpPr>
        <p:spPr>
          <a:xfrm>
            <a:off x="5389470" y="3707422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右矢印 43">
            <a:extLst>
              <a:ext uri="{FF2B5EF4-FFF2-40B4-BE49-F238E27FC236}">
                <a16:creationId xmlns:a16="http://schemas.microsoft.com/office/drawing/2014/main" id="{A9438E92-0027-4982-A51F-658B3402D884}"/>
              </a:ext>
            </a:extLst>
          </p:cNvPr>
          <p:cNvSpPr/>
          <p:nvPr/>
        </p:nvSpPr>
        <p:spPr>
          <a:xfrm>
            <a:off x="5402385" y="450300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F722E1-0E7D-4A6A-992A-9807785165EC}"/>
              </a:ext>
            </a:extLst>
          </p:cNvPr>
          <p:cNvSpPr txBox="1"/>
          <p:nvPr/>
        </p:nvSpPr>
        <p:spPr>
          <a:xfrm>
            <a:off x="2664352" y="5066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5" name="カギ線コネクタ 17">
            <a:extLst>
              <a:ext uri="{FF2B5EF4-FFF2-40B4-BE49-F238E27FC236}">
                <a16:creationId xmlns:a16="http://schemas.microsoft.com/office/drawing/2014/main" id="{ED96691A-DBE7-47E5-9A8F-B73AFD4C649A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10800000">
            <a:off x="2046428" y="4896916"/>
            <a:ext cx="617924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22">
            <a:extLst>
              <a:ext uri="{FF2B5EF4-FFF2-40B4-BE49-F238E27FC236}">
                <a16:creationId xmlns:a16="http://schemas.microsoft.com/office/drawing/2014/main" id="{09DCC9A0-D77D-4D0B-A0DA-733509C6F8E4}"/>
              </a:ext>
            </a:extLst>
          </p:cNvPr>
          <p:cNvCxnSpPr>
            <a:stCxn id="14" idx="3"/>
            <a:endCxn id="8" idx="2"/>
          </p:cNvCxnSpPr>
          <p:nvPr/>
        </p:nvCxnSpPr>
        <p:spPr>
          <a:xfrm flipV="1">
            <a:off x="3772348" y="4898504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90711-7019-480D-A3CD-FE7DA019880D}"/>
              </a:ext>
            </a:extLst>
          </p:cNvPr>
          <p:cNvSpPr txBox="1"/>
          <p:nvPr/>
        </p:nvSpPr>
        <p:spPr>
          <a:xfrm>
            <a:off x="611560" y="566124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その機能を追加したことによるバグ？</a:t>
            </a:r>
            <a:endParaRPr lang="en-US" altLang="ja-JP" sz="2400"/>
          </a:p>
          <a:p>
            <a:r>
              <a:rPr lang="ja-JP" altLang="en-US" sz="2400"/>
              <a:t>もともとあったバグがインプットにより顕在化？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5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7EFE1A-CC71-4E72-99F9-0AC1C00E0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pic>
        <p:nvPicPr>
          <p:cNvPr id="2050" name="Picture 2" descr="徹夜明けのイラスト（男性）">
            <a:extLst>
              <a:ext uri="{FF2B5EF4-FFF2-40B4-BE49-F238E27FC236}">
                <a16:creationId xmlns:a16="http://schemas.microsoft.com/office/drawing/2014/main" id="{D49D1287-00E2-48F6-8EB9-1974847F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9886D4-D3DB-461D-9739-95876B49193E}"/>
              </a:ext>
            </a:extLst>
          </p:cNvPr>
          <p:cNvSpPr txBox="1"/>
          <p:nvPr/>
        </p:nvSpPr>
        <p:spPr>
          <a:xfrm>
            <a:off x="611560" y="1268760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バージョン管理システムを使っていないと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0D89D-3161-4965-AB95-38AEAE61913E}"/>
              </a:ext>
            </a:extLst>
          </p:cNvPr>
          <p:cNvSpPr txBox="1"/>
          <p:nvPr/>
        </p:nvSpPr>
        <p:spPr>
          <a:xfrm>
            <a:off x="539552" y="486916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ソースとにらめっこして</a:t>
            </a:r>
            <a:endParaRPr lang="en-US" altLang="ja-JP" sz="2400"/>
          </a:p>
          <a:p>
            <a:r>
              <a:rPr lang="ja-JP" altLang="en-US" sz="2400"/>
              <a:t>気合でデバッグ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56362F-EC49-4B68-8E9D-1D147FEAD8BB}"/>
              </a:ext>
            </a:extLst>
          </p:cNvPr>
          <p:cNvSpPr txBox="1"/>
          <p:nvPr/>
        </p:nvSpPr>
        <p:spPr>
          <a:xfrm>
            <a:off x="5436096" y="486916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徹夜でなんとか</a:t>
            </a:r>
            <a:endParaRPr lang="en-US" altLang="ja-JP" sz="2400"/>
          </a:p>
          <a:p>
            <a:r>
              <a:rPr lang="ja-JP" altLang="en-US" sz="2400"/>
              <a:t>バグ発見</a:t>
            </a:r>
            <a:endParaRPr 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5374071A-8631-4C2B-B459-E33B8C61AD29}"/>
              </a:ext>
            </a:extLst>
          </p:cNvPr>
          <p:cNvSpPr/>
          <p:nvPr/>
        </p:nvSpPr>
        <p:spPr>
          <a:xfrm>
            <a:off x="4283968" y="364502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72C34-8A48-4934-BFD8-9BD27345A494}"/>
              </a:ext>
            </a:extLst>
          </p:cNvPr>
          <p:cNvSpPr txBox="1"/>
          <p:nvPr/>
        </p:nvSpPr>
        <p:spPr>
          <a:xfrm>
            <a:off x="395536" y="6165304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自分で入れたバグを自分でとっただけで、仕事はなんら進んでいない</a:t>
            </a:r>
            <a:endParaRPr lang="en-US" sz="2000"/>
          </a:p>
        </p:txBody>
      </p:sp>
      <p:pic>
        <p:nvPicPr>
          <p:cNvPr id="10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9E27DD0-4DD7-4BFA-8601-9E17DC65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448272" cy="219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D3FEE48-FD9F-497A-9E4A-083C8B46B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180C4-74CD-484A-A6CD-3C511901FD18}"/>
              </a:ext>
            </a:extLst>
          </p:cNvPr>
          <p:cNvSpPr txBox="1"/>
          <p:nvPr/>
        </p:nvSpPr>
        <p:spPr>
          <a:xfrm>
            <a:off x="179512" y="1340768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バージョン管理システムを使っていれば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325F62-13F7-47E5-B195-EF64B26A6129}"/>
              </a:ext>
            </a:extLst>
          </p:cNvPr>
          <p:cNvSpPr txBox="1"/>
          <p:nvPr/>
        </p:nvSpPr>
        <p:spPr>
          <a:xfrm>
            <a:off x="611560" y="2204864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修正前のメインカーネルを取得し、</a:t>
            </a:r>
            <a:r>
              <a:rPr lang="en-US" altLang="ja-JP" sz="2400"/>
              <a:t>Input B</a:t>
            </a:r>
            <a:r>
              <a:rPr lang="ja-JP" altLang="en-US" sz="2400"/>
              <a:t>を食わせる</a:t>
            </a:r>
            <a:endParaRPr lang="en-US" altLang="ja-JP" sz="2400"/>
          </a:p>
        </p:txBody>
      </p:sp>
      <p:sp>
        <p:nvSpPr>
          <p:cNvPr id="5" name="角丸四角形 44">
            <a:extLst>
              <a:ext uri="{FF2B5EF4-FFF2-40B4-BE49-F238E27FC236}">
                <a16:creationId xmlns:a16="http://schemas.microsoft.com/office/drawing/2014/main" id="{34FA70B2-ECC8-4444-8030-92425F21DB4F}"/>
              </a:ext>
            </a:extLst>
          </p:cNvPr>
          <p:cNvSpPr/>
          <p:nvPr/>
        </p:nvSpPr>
        <p:spPr>
          <a:xfrm>
            <a:off x="4133750" y="314096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45">
            <a:extLst>
              <a:ext uri="{FF2B5EF4-FFF2-40B4-BE49-F238E27FC236}">
                <a16:creationId xmlns:a16="http://schemas.microsoft.com/office/drawing/2014/main" id="{D99D3F3C-899B-4F4A-A2F3-9BB86F1404AA}"/>
              </a:ext>
            </a:extLst>
          </p:cNvPr>
          <p:cNvSpPr/>
          <p:nvPr/>
        </p:nvSpPr>
        <p:spPr>
          <a:xfrm>
            <a:off x="4156997" y="417418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右矢印 46">
            <a:extLst>
              <a:ext uri="{FF2B5EF4-FFF2-40B4-BE49-F238E27FC236}">
                <a16:creationId xmlns:a16="http://schemas.microsoft.com/office/drawing/2014/main" id="{A6A4AFFF-FBE8-4F23-AF86-A8694A666A6B}"/>
              </a:ext>
            </a:extLst>
          </p:cNvPr>
          <p:cNvSpPr/>
          <p:nvPr/>
        </p:nvSpPr>
        <p:spPr>
          <a:xfrm rot="19800000">
            <a:off x="3543521" y="348709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右矢印 47">
            <a:extLst>
              <a:ext uri="{FF2B5EF4-FFF2-40B4-BE49-F238E27FC236}">
                <a16:creationId xmlns:a16="http://schemas.microsoft.com/office/drawing/2014/main" id="{57691A17-1245-4F73-BBFF-A33C097312E7}"/>
              </a:ext>
            </a:extLst>
          </p:cNvPr>
          <p:cNvSpPr/>
          <p:nvPr/>
        </p:nvSpPr>
        <p:spPr>
          <a:xfrm rot="1800000">
            <a:off x="3556438" y="410444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B61AA1-5D65-4EDB-A16B-2BD733DEC39A}"/>
              </a:ext>
            </a:extLst>
          </p:cNvPr>
          <p:cNvSpPr txBox="1"/>
          <p:nvPr/>
        </p:nvSpPr>
        <p:spPr>
          <a:xfrm>
            <a:off x="5357886" y="31409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593C16-2713-4171-B84E-9FB07804F838}"/>
              </a:ext>
            </a:extLst>
          </p:cNvPr>
          <p:cNvSpPr/>
          <p:nvPr/>
        </p:nvSpPr>
        <p:spPr>
          <a:xfrm>
            <a:off x="1939448" y="3646250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角丸四角形 49">
            <a:extLst>
              <a:ext uri="{FF2B5EF4-FFF2-40B4-BE49-F238E27FC236}">
                <a16:creationId xmlns:a16="http://schemas.microsoft.com/office/drawing/2014/main" id="{2165B7AC-1058-4A7A-AD30-0233DB338733}"/>
              </a:ext>
            </a:extLst>
          </p:cNvPr>
          <p:cNvSpPr/>
          <p:nvPr/>
        </p:nvSpPr>
        <p:spPr>
          <a:xfrm>
            <a:off x="179512" y="3646250"/>
            <a:ext cx="144617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9E76FD-F344-4EC5-A039-6204A7CE6BF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625691" y="3912950"/>
            <a:ext cx="313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03A405-9DFC-4FF6-9A75-578E9C1B6A82}"/>
              </a:ext>
            </a:extLst>
          </p:cNvPr>
          <p:cNvSpPr txBox="1"/>
          <p:nvPr/>
        </p:nvSpPr>
        <p:spPr>
          <a:xfrm>
            <a:off x="5328411" y="4241348"/>
            <a:ext cx="377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もともとあったバグが顕在化</a:t>
            </a:r>
          </a:p>
        </p:txBody>
      </p:sp>
      <p:sp>
        <p:nvSpPr>
          <p:cNvPr id="17" name="右矢印 9">
            <a:extLst>
              <a:ext uri="{FF2B5EF4-FFF2-40B4-BE49-F238E27FC236}">
                <a16:creationId xmlns:a16="http://schemas.microsoft.com/office/drawing/2014/main" id="{D1D6AD44-D757-4A2B-AFB1-4954CF8B3401}"/>
              </a:ext>
            </a:extLst>
          </p:cNvPr>
          <p:cNvSpPr/>
          <p:nvPr/>
        </p:nvSpPr>
        <p:spPr>
          <a:xfrm>
            <a:off x="4139952" y="573325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E2CA68-392D-4A40-9FE7-045483927D05}"/>
              </a:ext>
            </a:extLst>
          </p:cNvPr>
          <p:cNvSpPr txBox="1"/>
          <p:nvPr/>
        </p:nvSpPr>
        <p:spPr>
          <a:xfrm>
            <a:off x="4860032" y="57332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問題の切り分けが容易</a:t>
            </a:r>
            <a:endParaRPr lang="en-US" sz="2400"/>
          </a:p>
        </p:txBody>
      </p:sp>
      <p:pic>
        <p:nvPicPr>
          <p:cNvPr id="4098" name="Picture 2" descr="音楽を聴きながら仕事をする人のイラスト（男性）">
            <a:extLst>
              <a:ext uri="{FF2B5EF4-FFF2-40B4-BE49-F238E27FC236}">
                <a16:creationId xmlns:a16="http://schemas.microsoft.com/office/drawing/2014/main" id="{103C4736-5FDD-4A72-B62A-D78A4E99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3690"/>
            <a:ext cx="2697088" cy="24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4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3309D2-B0DF-446B-9CF6-1A5D00BAF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/>
              <a:t>プログラミングのできる人、できない人</a:t>
            </a:r>
            <a:endParaRPr lang="en-US" sz="3600"/>
          </a:p>
        </p:txBody>
      </p:sp>
      <p:pic>
        <p:nvPicPr>
          <p:cNvPr id="3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80D8766A-28C4-4D30-8FC3-A1D6E406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76AD25E-1B1F-4DD1-A46B-4913FAD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EE8D43-F66E-4453-B90B-BEC5D7E14B5C}"/>
              </a:ext>
            </a:extLst>
          </p:cNvPr>
          <p:cNvSpPr/>
          <p:nvPr/>
        </p:nvSpPr>
        <p:spPr>
          <a:xfrm>
            <a:off x="539552" y="450912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EB73E9-6AE0-42AA-8543-8082A5DC6108}"/>
              </a:ext>
            </a:extLst>
          </p:cNvPr>
          <p:cNvSpPr/>
          <p:nvPr/>
        </p:nvSpPr>
        <p:spPr>
          <a:xfrm>
            <a:off x="1619672" y="450912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9E8CB5-A51A-40F5-B992-3355FA19F5C0}"/>
              </a:ext>
            </a:extLst>
          </p:cNvPr>
          <p:cNvSpPr/>
          <p:nvPr/>
        </p:nvSpPr>
        <p:spPr>
          <a:xfrm>
            <a:off x="5580113" y="450912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48D5D-EE6F-4ECC-8188-68204F27819B}"/>
              </a:ext>
            </a:extLst>
          </p:cNvPr>
          <p:cNvSpPr txBox="1"/>
          <p:nvPr/>
        </p:nvSpPr>
        <p:spPr>
          <a:xfrm>
            <a:off x="683568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4FF5B0-240D-4D3A-9C4C-9A43A278A404}"/>
              </a:ext>
            </a:extLst>
          </p:cNvPr>
          <p:cNvSpPr txBox="1"/>
          <p:nvPr/>
        </p:nvSpPr>
        <p:spPr>
          <a:xfrm>
            <a:off x="2411760" y="46531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B82F57-5030-4C30-9B9B-CEFBDCB24540}"/>
              </a:ext>
            </a:extLst>
          </p:cNvPr>
          <p:cNvSpPr txBox="1"/>
          <p:nvPr/>
        </p:nvSpPr>
        <p:spPr>
          <a:xfrm>
            <a:off x="6660232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9A3C06-5221-4800-A393-B0EB17F13BD0}"/>
              </a:ext>
            </a:extLst>
          </p:cNvPr>
          <p:cNvSpPr/>
          <p:nvPr/>
        </p:nvSpPr>
        <p:spPr>
          <a:xfrm>
            <a:off x="6012160" y="450912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085EE6-22C5-4BEC-BC75-0F5FD65A5117}"/>
              </a:ext>
            </a:extLst>
          </p:cNvPr>
          <p:cNvSpPr/>
          <p:nvPr/>
        </p:nvSpPr>
        <p:spPr>
          <a:xfrm>
            <a:off x="7740352" y="450912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058B14-F2E7-4C3C-BBE6-32DAD28798F4}"/>
              </a:ext>
            </a:extLst>
          </p:cNvPr>
          <p:cNvSpPr txBox="1"/>
          <p:nvPr/>
        </p:nvSpPr>
        <p:spPr>
          <a:xfrm>
            <a:off x="6300192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D934BB0-37A7-4825-A476-B312523C3DB3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6346005" y="499917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F8B889D-18DE-43F9-85D1-CB3F54B143E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rot="5400000" flipH="1" flipV="1">
            <a:off x="7210101" y="502717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67068D-A826-4EE0-B151-9B2D4057B36D}"/>
              </a:ext>
            </a:extLst>
          </p:cNvPr>
          <p:cNvCxnSpPr/>
          <p:nvPr/>
        </p:nvCxnSpPr>
        <p:spPr>
          <a:xfrm flipH="1">
            <a:off x="539552" y="429309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5636A9-571E-4441-B509-47B20A3EE7A6}"/>
              </a:ext>
            </a:extLst>
          </p:cNvPr>
          <p:cNvSpPr txBox="1"/>
          <p:nvPr/>
        </p:nvSpPr>
        <p:spPr>
          <a:xfrm>
            <a:off x="2051720" y="3861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8F2A05-FC38-4746-8B14-FECD077128E5}"/>
              </a:ext>
            </a:extLst>
          </p:cNvPr>
          <p:cNvCxnSpPr>
            <a:cxnSpLocks/>
          </p:cNvCxnSpPr>
          <p:nvPr/>
        </p:nvCxnSpPr>
        <p:spPr>
          <a:xfrm flipH="1">
            <a:off x="539552" y="537321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329D4E-0AE0-48DC-A393-EBD907B88113}"/>
              </a:ext>
            </a:extLst>
          </p:cNvPr>
          <p:cNvSpPr txBox="1"/>
          <p:nvPr/>
        </p:nvSpPr>
        <p:spPr>
          <a:xfrm>
            <a:off x="755576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1190EA-020D-4D97-8616-4806A7A89257}"/>
              </a:ext>
            </a:extLst>
          </p:cNvPr>
          <p:cNvCxnSpPr>
            <a:cxnSpLocks/>
          </p:cNvCxnSpPr>
          <p:nvPr/>
        </p:nvCxnSpPr>
        <p:spPr>
          <a:xfrm flipH="1">
            <a:off x="5580112" y="429309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5A1B7B-EEA4-4DB9-8F42-AE29FE524D3A}"/>
              </a:ext>
            </a:extLst>
          </p:cNvPr>
          <p:cNvSpPr txBox="1"/>
          <p:nvPr/>
        </p:nvSpPr>
        <p:spPr>
          <a:xfrm>
            <a:off x="6444208" y="3861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C7134-DEF9-40FA-8E8E-8DBF1DBC031C}"/>
              </a:ext>
            </a:extLst>
          </p:cNvPr>
          <p:cNvSpPr txBox="1"/>
          <p:nvPr/>
        </p:nvSpPr>
        <p:spPr>
          <a:xfrm>
            <a:off x="539552" y="1052736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プログラミングが遅い人は「デバッグ時間」が長い</a:t>
            </a:r>
            <a:endParaRPr lang="en-US" altLang="ja-JP" sz="2400"/>
          </a:p>
          <a:p>
            <a:r>
              <a:rPr lang="ja-JP" altLang="en-US" sz="2400"/>
              <a:t>プログラミングが早い人は「デバッグ時間」が短い</a:t>
            </a:r>
            <a:endParaRPr lang="en-US" altLang="ja-JP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BF8633-9654-4439-8669-5BAC6496EF13}"/>
              </a:ext>
            </a:extLst>
          </p:cNvPr>
          <p:cNvSpPr txBox="1"/>
          <p:nvPr/>
        </p:nvSpPr>
        <p:spPr>
          <a:xfrm>
            <a:off x="323528" y="638132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左の人の方が「がんばっている」ように見えるが、右の人の方が作業は進んでいる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09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C4BE27-0953-4591-A77E-4A66CC69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1034" name="Picture 10" descr="パソコンを使う会社員のイラスト（男性・笑顔）">
            <a:extLst>
              <a:ext uri="{FF2B5EF4-FFF2-40B4-BE49-F238E27FC236}">
                <a16:creationId xmlns:a16="http://schemas.microsoft.com/office/drawing/2014/main" id="{C19E5CC8-555F-44FD-A2F6-4C7B76C0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439"/>
            <a:ext cx="850171" cy="1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を使う会社員のイラスト（男性・怒った顔）">
            <a:extLst>
              <a:ext uri="{FF2B5EF4-FFF2-40B4-BE49-F238E27FC236}">
                <a16:creationId xmlns:a16="http://schemas.microsoft.com/office/drawing/2014/main" id="{29D361C8-32D7-4565-BF59-903FA534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ノートパソコンのキャラクター（笑顔）">
            <a:extLst>
              <a:ext uri="{FF2B5EF4-FFF2-40B4-BE49-F238E27FC236}">
                <a16:creationId xmlns:a16="http://schemas.microsoft.com/office/drawing/2014/main" id="{90148B63-9254-46AE-9085-E0ECB7BA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1296144" cy="12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110726-C59B-40EC-8D36-DB48706FF173}"/>
              </a:ext>
            </a:extLst>
          </p:cNvPr>
          <p:cNvSpPr txBox="1"/>
          <p:nvPr/>
        </p:nvSpPr>
        <p:spPr>
          <a:xfrm>
            <a:off x="2195736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19F40-FF6B-44E2-8255-959E11EEBA48}"/>
              </a:ext>
            </a:extLst>
          </p:cNvPr>
          <p:cNvSpPr txBox="1"/>
          <p:nvPr/>
        </p:nvSpPr>
        <p:spPr>
          <a:xfrm>
            <a:off x="539552" y="5439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開発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55866E-DCB5-4F69-B3B8-BD8293C731AA}"/>
              </a:ext>
            </a:extLst>
          </p:cNvPr>
          <p:cNvSpPr txBox="1"/>
          <p:nvPr/>
        </p:nvSpPr>
        <p:spPr>
          <a:xfrm>
            <a:off x="3635896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デバッグ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3EA26A2-9114-49D6-8CB8-E74B0AF76B5C}"/>
              </a:ext>
            </a:extLst>
          </p:cNvPr>
          <p:cNvSpPr/>
          <p:nvPr/>
        </p:nvSpPr>
        <p:spPr>
          <a:xfrm rot="2700000">
            <a:off x="1332432" y="3372637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21E51E4-A8B1-4A8F-9D7E-14B0CFED8318}"/>
              </a:ext>
            </a:extLst>
          </p:cNvPr>
          <p:cNvSpPr/>
          <p:nvPr/>
        </p:nvSpPr>
        <p:spPr>
          <a:xfrm rot="16200000">
            <a:off x="2396908" y="5172044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84D48F6-840A-4DE6-A03A-5C8122DEF969}"/>
              </a:ext>
            </a:extLst>
          </p:cNvPr>
          <p:cNvSpPr/>
          <p:nvPr/>
        </p:nvSpPr>
        <p:spPr>
          <a:xfrm rot="8100000">
            <a:off x="3564680" y="3300629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6" descr="作文の添削をしている先生のイラスト（男性）">
            <a:extLst>
              <a:ext uri="{FF2B5EF4-FFF2-40B4-BE49-F238E27FC236}">
                <a16:creationId xmlns:a16="http://schemas.microsoft.com/office/drawing/2014/main" id="{3CF1DA45-B532-49C0-B4ED-9A1B0843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6832"/>
            <a:ext cx="1080120" cy="12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読書感想文を書く男の子のイラスト">
            <a:extLst>
              <a:ext uri="{FF2B5EF4-FFF2-40B4-BE49-F238E27FC236}">
                <a16:creationId xmlns:a16="http://schemas.microsoft.com/office/drawing/2014/main" id="{90A7C53A-C621-438B-A31E-680D371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222010" cy="12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D7F916-7104-407D-A595-51543E1B2866}"/>
              </a:ext>
            </a:extLst>
          </p:cNvPr>
          <p:cNvSpPr txBox="1"/>
          <p:nvPr/>
        </p:nvSpPr>
        <p:spPr>
          <a:xfrm>
            <a:off x="1331640" y="623731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多くの知的生産活動は、修正を繰り返す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4F153-3A30-4062-80AB-C30E6D3D9F1F}"/>
              </a:ext>
            </a:extLst>
          </p:cNvPr>
          <p:cNvSpPr txBox="1"/>
          <p:nvPr/>
        </p:nvSpPr>
        <p:spPr>
          <a:xfrm>
            <a:off x="6804248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執筆</a:t>
            </a:r>
            <a:endParaRPr kumimoji="1" lang="ja-JP" altLang="en-US" sz="2800"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435D55A-71AE-425D-8FF7-3D66C9D01B9E}"/>
              </a:ext>
            </a:extLst>
          </p:cNvPr>
          <p:cNvSpPr/>
          <p:nvPr/>
        </p:nvSpPr>
        <p:spPr>
          <a:xfrm>
            <a:off x="6084168" y="3140968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CD013CB6-5BAB-466B-AD1F-0D59530D21E2}"/>
              </a:ext>
            </a:extLst>
          </p:cNvPr>
          <p:cNvSpPr/>
          <p:nvPr/>
        </p:nvSpPr>
        <p:spPr>
          <a:xfrm rot="10800000">
            <a:off x="7884368" y="3068960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5C9915-9979-4836-A8A6-35620A9723F1}"/>
              </a:ext>
            </a:extLst>
          </p:cNvPr>
          <p:cNvSpPr txBox="1"/>
          <p:nvPr/>
        </p:nvSpPr>
        <p:spPr>
          <a:xfrm>
            <a:off x="6804248" y="314096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添削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1C9387-1A78-4F46-953C-6B931F990022}"/>
              </a:ext>
            </a:extLst>
          </p:cNvPr>
          <p:cNvSpPr txBox="1"/>
          <p:nvPr/>
        </p:nvSpPr>
        <p:spPr>
          <a:xfrm>
            <a:off x="1331640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プログラム開発</a:t>
            </a:r>
            <a:endParaRPr kumimoji="1" lang="ja-JP" altLang="en-US" sz="2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24FEEA-C97A-44D4-8857-6D747B584A02}"/>
              </a:ext>
            </a:extLst>
          </p:cNvPr>
          <p:cNvSpPr txBox="1"/>
          <p:nvPr/>
        </p:nvSpPr>
        <p:spPr>
          <a:xfrm>
            <a:off x="644420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論文執筆</a:t>
            </a:r>
          </a:p>
        </p:txBody>
      </p:sp>
    </p:spTree>
    <p:extLst>
      <p:ext uri="{BB962C8B-B14F-4D97-AF65-F5344CB8AC3E}">
        <p14:creationId xmlns:p14="http://schemas.microsoft.com/office/powerpoint/2010/main" val="11848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28E34-BD26-46B4-A403-7FEADAA3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190CD-BBD5-4832-B55F-C776271FA39A}"/>
              </a:ext>
            </a:extLst>
          </p:cNvPr>
          <p:cNvSpPr txBox="1"/>
          <p:nvPr/>
        </p:nvSpPr>
        <p:spPr>
          <a:xfrm>
            <a:off x="1619672" y="1412776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D92C1C-00F9-41C3-8F8F-39E9BC4B5FD3}"/>
              </a:ext>
            </a:extLst>
          </p:cNvPr>
          <p:cNvSpPr txBox="1"/>
          <p:nvPr/>
        </p:nvSpPr>
        <p:spPr>
          <a:xfrm>
            <a:off x="2195736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先生</a:t>
            </a:r>
            <a:r>
              <a:rPr lang="ja-JP" altLang="en-US" sz="2400" dirty="0"/>
              <a:t>から添削済みの</a:t>
            </a:r>
            <a:r>
              <a:rPr kumimoji="1" lang="ja-JP" altLang="en-US" sz="2400" dirty="0"/>
              <a:t>論文受け取ったとき、家で修正した最新版ではなく、大学の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に入っていた古い版を渡していたことに気づく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61DE4-AE1E-4E18-BA7E-4B3E00773237}"/>
              </a:ext>
            </a:extLst>
          </p:cNvPr>
          <p:cNvSpPr txBox="1"/>
          <p:nvPr/>
        </p:nvSpPr>
        <p:spPr>
          <a:xfrm>
            <a:off x="251520" y="4221088"/>
            <a:ext cx="325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EA73CC-2A18-4834-B0CC-7F82A1CF61C1}"/>
              </a:ext>
            </a:extLst>
          </p:cNvPr>
          <p:cNvSpPr txBox="1"/>
          <p:nvPr/>
        </p:nvSpPr>
        <p:spPr>
          <a:xfrm>
            <a:off x="611560" y="486916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開発したコードをスパコンで実行しようとしたら動かず、苦労して動くように修正。その後、スパコンで実行中に新機能を開発、それをスパコンにアップロードした時に動くように修正したコードを上書きしてしまう。</a:t>
            </a:r>
            <a:endParaRPr kumimoji="1" lang="ja-JP" altLang="en-US" sz="2400" dirty="0"/>
          </a:p>
        </p:txBody>
      </p:sp>
      <p:pic>
        <p:nvPicPr>
          <p:cNvPr id="2052" name="Picture 4" descr="書類を見て焦る会社員のイラスト（男性）">
            <a:extLst>
              <a:ext uri="{FF2B5EF4-FFF2-40B4-BE49-F238E27FC236}">
                <a16:creationId xmlns:a16="http://schemas.microsoft.com/office/drawing/2014/main" id="{94A6EFF2-D952-4220-AF8C-151E639D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1827515" cy="22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D7CBA-DA71-44A3-9771-3276185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3074" name="Picture 2" descr="中年男性の表情のイラスト「疑問」">
            <a:extLst>
              <a:ext uri="{FF2B5EF4-FFF2-40B4-BE49-F238E27FC236}">
                <a16:creationId xmlns:a16="http://schemas.microsoft.com/office/drawing/2014/main" id="{1B2D9DAC-838F-4DD7-B986-9B223827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584176" cy="18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E0B1B8DB-9149-4E38-A9A0-82EE9C5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ファイルアイコン（ブランク）">
            <a:extLst>
              <a:ext uri="{FF2B5EF4-FFF2-40B4-BE49-F238E27FC236}">
                <a16:creationId xmlns:a16="http://schemas.microsoft.com/office/drawing/2014/main" id="{7D19C7D1-85B4-4960-A9B6-459565FD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425A3-8181-4CEC-862C-15C5D45554E5}"/>
              </a:ext>
            </a:extLst>
          </p:cNvPr>
          <p:cNvSpPr txBox="1"/>
          <p:nvPr/>
        </p:nvSpPr>
        <p:spPr>
          <a:xfrm>
            <a:off x="611560" y="436510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佐藤修正</a:t>
            </a:r>
            <a:r>
              <a:rPr lang="en-US" altLang="ja-JP" dirty="0"/>
              <a:t>_</a:t>
            </a:r>
            <a:r>
              <a:rPr lang="ja-JP" altLang="en-US" dirty="0"/>
              <a:t>吉本追記</a:t>
            </a:r>
            <a:r>
              <a:rPr lang="en-US" altLang="ja-JP" dirty="0"/>
              <a:t>.docx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C8E62-6363-4878-A537-CF0E6C990449}"/>
              </a:ext>
            </a:extLst>
          </p:cNvPr>
          <p:cNvSpPr txBox="1"/>
          <p:nvPr/>
        </p:nvSpPr>
        <p:spPr>
          <a:xfrm>
            <a:off x="5364088" y="436510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最終版</a:t>
            </a:r>
            <a:r>
              <a:rPr lang="en-US" altLang="ja-JP" dirty="0"/>
              <a:t>_</a:t>
            </a:r>
            <a:r>
              <a:rPr lang="ja-JP" altLang="en-US" dirty="0"/>
              <a:t>田中修正</a:t>
            </a:r>
            <a:r>
              <a:rPr lang="en-US" altLang="ja-JP" dirty="0"/>
              <a:t>v2.docx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F782A-3932-4303-BB4D-7C206AEA2AA4}"/>
              </a:ext>
            </a:extLst>
          </p:cNvPr>
          <p:cNvSpPr txBox="1"/>
          <p:nvPr/>
        </p:nvSpPr>
        <p:spPr>
          <a:xfrm>
            <a:off x="2771800" y="1268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どっちが最新？</a:t>
            </a:r>
            <a:endParaRPr kumimoji="1" lang="ja-JP" altLang="en-US" sz="36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2A8489-9BD5-43A7-AF94-AC57B02A838F}"/>
              </a:ext>
            </a:extLst>
          </p:cNvPr>
          <p:cNvSpPr/>
          <p:nvPr/>
        </p:nvSpPr>
        <p:spPr>
          <a:xfrm>
            <a:off x="1907704" y="5805264"/>
            <a:ext cx="79208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A4083-1E38-4AB5-BC66-783FAD94C926}"/>
              </a:ext>
            </a:extLst>
          </p:cNvPr>
          <p:cNvSpPr txBox="1"/>
          <p:nvPr/>
        </p:nvSpPr>
        <p:spPr>
          <a:xfrm>
            <a:off x="2771800" y="580526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バージョン管理システム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6585F2-52AE-4F31-8521-6F56CC42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B41241-5A38-4279-BDB1-EE0F73AB0423}"/>
              </a:ext>
            </a:extLst>
          </p:cNvPr>
          <p:cNvSpPr txBox="1"/>
          <p:nvPr/>
        </p:nvSpPr>
        <p:spPr>
          <a:xfrm>
            <a:off x="467544" y="1628800"/>
            <a:ext cx="842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ファイルの編集履歴を管理するためのシステム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編集履歴をすべて保存する「リポジトリ」というデータベースを持つ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ユーザはリポジトリにアクセスしながら開発を行う</a:t>
            </a:r>
            <a:endParaRPr kumimoji="1" lang="ja-JP" altLang="en-US" sz="2000" dirty="0"/>
          </a:p>
        </p:txBody>
      </p:sp>
      <p:pic>
        <p:nvPicPr>
          <p:cNvPr id="4100" name="Picture 4" descr="ホテルのフロントのイラスト">
            <a:extLst>
              <a:ext uri="{FF2B5EF4-FFF2-40B4-BE49-F238E27FC236}">
                <a16:creationId xmlns:a16="http://schemas.microsoft.com/office/drawing/2014/main" id="{9E2C8B98-02BB-46F8-AFDF-FC6C8B4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337048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7291CA-4330-4523-8671-88F7FE5B732E}"/>
              </a:ext>
            </a:extLst>
          </p:cNvPr>
          <p:cNvSpPr txBox="1"/>
          <p:nvPr/>
        </p:nvSpPr>
        <p:spPr>
          <a:xfrm>
            <a:off x="107504" y="11247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バージョン管理システムとは？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643521-21B1-4D8D-A36B-DE817E8C1C63}"/>
              </a:ext>
            </a:extLst>
          </p:cNvPr>
          <p:cNvSpPr txBox="1"/>
          <p:nvPr/>
        </p:nvSpPr>
        <p:spPr>
          <a:xfrm>
            <a:off x="179512" y="29969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何ができるようになるの？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672979-5484-4367-B91F-8D781811B3B9}"/>
              </a:ext>
            </a:extLst>
          </p:cNvPr>
          <p:cNvSpPr txBox="1"/>
          <p:nvPr/>
        </p:nvSpPr>
        <p:spPr>
          <a:xfrm>
            <a:off x="395536" y="3789040"/>
            <a:ext cx="5346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任意の時点に状態を戻すことができる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任意の時点間の差分を確認できる</a:t>
            </a:r>
            <a:endParaRPr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誰が、いつ、どこを修正したか確認できる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938FFD-AA54-4704-A832-24A979300647}"/>
              </a:ext>
            </a:extLst>
          </p:cNvPr>
          <p:cNvSpPr txBox="1"/>
          <p:nvPr/>
        </p:nvSpPr>
        <p:spPr>
          <a:xfrm>
            <a:off x="251520" y="530120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超優秀な秘書のようなもの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8473B5-DEF5-4849-B0A6-BFA9F127B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8AA88-30DC-466E-9FD8-58596E4C34F4}"/>
              </a:ext>
            </a:extLst>
          </p:cNvPr>
          <p:cNvSpPr txBox="1"/>
          <p:nvPr/>
        </p:nvSpPr>
        <p:spPr>
          <a:xfrm>
            <a:off x="395536" y="206084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バージョン管理システム導入の二大メリット</a:t>
            </a:r>
            <a:endParaRPr lang="en-US" sz="28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33BD44-31C9-4916-B8F0-DBA5030371E4}"/>
              </a:ext>
            </a:extLst>
          </p:cNvPr>
          <p:cNvSpPr/>
          <p:nvPr/>
        </p:nvSpPr>
        <p:spPr>
          <a:xfrm>
            <a:off x="4572000" y="1268760"/>
            <a:ext cx="914400" cy="612648"/>
          </a:xfrm>
          <a:prstGeom prst="wedgeRectCallout">
            <a:avLst>
              <a:gd name="adj1" fmla="val 44792"/>
              <a:gd name="adj2" fmla="val 79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渡辺が考える</a:t>
            </a:r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884F7-8809-4908-8CCC-00D05F29B1E4}"/>
              </a:ext>
            </a:extLst>
          </p:cNvPr>
          <p:cNvSpPr txBox="1"/>
          <p:nvPr/>
        </p:nvSpPr>
        <p:spPr>
          <a:xfrm>
            <a:off x="971600" y="34290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バックアップ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6ADA8-E163-4FBB-B9E4-38A1471B01A8}"/>
              </a:ext>
            </a:extLst>
          </p:cNvPr>
          <p:cNvSpPr txBox="1"/>
          <p:nvPr/>
        </p:nvSpPr>
        <p:spPr>
          <a:xfrm>
            <a:off x="5724128" y="342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履歴保存</a:t>
            </a:r>
            <a:endParaRPr lang="en-US" sz="3200"/>
          </a:p>
        </p:txBody>
      </p:sp>
      <p:pic>
        <p:nvPicPr>
          <p:cNvPr id="1026" name="Picture 2" descr="金庫のイラスト">
            <a:extLst>
              <a:ext uri="{FF2B5EF4-FFF2-40B4-BE49-F238E27FC236}">
                <a16:creationId xmlns:a16="http://schemas.microsoft.com/office/drawing/2014/main" id="{FEA6BB1E-576C-4C4D-9BE0-9081A79D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2625080" cy="21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歪む時間のイラスト">
            <a:extLst>
              <a:ext uri="{FF2B5EF4-FFF2-40B4-BE49-F238E27FC236}">
                <a16:creationId xmlns:a16="http://schemas.microsoft.com/office/drawing/2014/main" id="{17979437-0265-459B-A2D0-39F4D343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081808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71885-7823-4815-B476-39CA4B954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E89BE1-1C8F-4DCA-8A9B-E1361D24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68760"/>
            <a:ext cx="2328019" cy="38164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1E006E-A0E5-4803-8DE2-EA94734BD9F9}"/>
              </a:ext>
            </a:extLst>
          </p:cNvPr>
          <p:cNvSpPr txBox="1"/>
          <p:nvPr/>
        </p:nvSpPr>
        <p:spPr>
          <a:xfrm>
            <a:off x="1741567" y="1772816"/>
            <a:ext cx="41985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kumimoji="1" lang="ja-JP" altLang="en-US" sz="44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09734-529B-4EE8-9C39-30CB7F20133D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11657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316304-85DE-419E-8837-CCC49C56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01217E-1623-43DC-8C6C-4C69413DD75B}"/>
              </a:ext>
            </a:extLst>
          </p:cNvPr>
          <p:cNvSpPr txBox="1"/>
          <p:nvPr/>
        </p:nvSpPr>
        <p:spPr>
          <a:xfrm>
            <a:off x="1741567" y="1772816"/>
            <a:ext cx="41985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lang="en-US" altLang="ja-JP" sz="4400"/>
          </a:p>
          <a:p>
            <a:r>
              <a:rPr kumimoji="1" lang="en-US" altLang="ja-JP" sz="4400">
                <a:solidFill>
                  <a:srgbClr val="FF0000"/>
                </a:solidFill>
              </a:rPr>
              <a:t>5. </a:t>
            </a:r>
            <a:r>
              <a:rPr kumimoji="1" lang="ja-JP" altLang="en-US" sz="4400">
                <a:solidFill>
                  <a:srgbClr val="FF0000"/>
                </a:solidFill>
              </a:rPr>
              <a:t>バックアップ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7A115F-102E-42E3-ACBD-189F679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276872"/>
            <a:ext cx="2736304" cy="27363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366186-DB50-48E7-A45D-DEDACD6A3686}"/>
              </a:ext>
            </a:extLst>
          </p:cNvPr>
          <p:cNvSpPr txBox="1"/>
          <p:nvPr/>
        </p:nvSpPr>
        <p:spPr>
          <a:xfrm>
            <a:off x="175371" y="28537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もちろん</a:t>
            </a:r>
            <a:endParaRPr kumimoji="1" lang="en-US" altLang="ja-JP"/>
          </a:p>
          <a:p>
            <a:r>
              <a:rPr kumimoji="1" lang="ja-JP" altLang="en-US"/>
              <a:t>大事ですが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7A4D1E3-01CE-4283-BB4A-003DF94D4EC6}"/>
              </a:ext>
            </a:extLst>
          </p:cNvPr>
          <p:cNvSpPr/>
          <p:nvPr/>
        </p:nvSpPr>
        <p:spPr>
          <a:xfrm>
            <a:off x="1453535" y="1916832"/>
            <a:ext cx="432048" cy="252028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7912C7-5586-4612-9BBA-13AF05408FEF}"/>
              </a:ext>
            </a:extLst>
          </p:cNvPr>
          <p:cNvSpPr txBox="1"/>
          <p:nvPr/>
        </p:nvSpPr>
        <p:spPr>
          <a:xfrm>
            <a:off x="827584" y="573325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期日までに提出することが最も大事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E26AC-3B83-4A93-8E0D-5D9565DDD6F8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383893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70C189-0855-4AC7-8A02-643269D4A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バックアップ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408377-7388-4CD8-B5BC-2887B47BD6F5}"/>
              </a:ext>
            </a:extLst>
          </p:cNvPr>
          <p:cNvSpPr txBox="1"/>
          <p:nvPr/>
        </p:nvSpPr>
        <p:spPr>
          <a:xfrm>
            <a:off x="2195736" y="5013176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バージョン管理システムとして</a:t>
            </a:r>
            <a:endParaRPr lang="en-US" altLang="ja-JP" sz="3200"/>
          </a:p>
          <a:p>
            <a:r>
              <a:rPr kumimoji="1" lang="en-US" altLang="ja-JP" sz="3200"/>
              <a:t>Git/GitHub</a:t>
            </a:r>
            <a:r>
              <a:rPr kumimoji="1" lang="ja-JP" altLang="en-US" sz="3200"/>
              <a:t>を使うと上記要件を</a:t>
            </a:r>
            <a:endParaRPr kumimoji="1" lang="en-US" altLang="ja-JP" sz="3200"/>
          </a:p>
          <a:p>
            <a:r>
              <a:rPr lang="ja-JP" altLang="en-US" sz="3200"/>
              <a:t>自動的に満たす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BCA68-C7C1-4A9E-A626-A1F165C4B688}"/>
              </a:ext>
            </a:extLst>
          </p:cNvPr>
          <p:cNvSpPr txBox="1"/>
          <p:nvPr/>
        </p:nvSpPr>
        <p:spPr>
          <a:xfrm>
            <a:off x="179512" y="11247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定期的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5F6861-1575-4BA7-8C94-14890CA4CE7E}"/>
              </a:ext>
            </a:extLst>
          </p:cNvPr>
          <p:cNvSpPr txBox="1"/>
          <p:nvPr/>
        </p:nvSpPr>
        <p:spPr>
          <a:xfrm>
            <a:off x="971600" y="184482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バックアップ頻度＝データが飛んだ時の手戻りの時間</a:t>
            </a:r>
            <a:endParaRPr kumimoji="1" lang="en-US" altLang="ja-JP" sz="2400"/>
          </a:p>
          <a:p>
            <a:r>
              <a:rPr lang="ja-JP" altLang="en-US" sz="2400"/>
              <a:t>最低でも毎日バックアップすること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7C0401-4CC5-48DB-A0F9-652A15EAF35C}"/>
              </a:ext>
            </a:extLst>
          </p:cNvPr>
          <p:cNvSpPr txBox="1"/>
          <p:nvPr/>
        </p:nvSpPr>
        <p:spPr>
          <a:xfrm>
            <a:off x="251520" y="29249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リモート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6D3F4-B4C4-4B82-8990-2B365D20EFB6}"/>
              </a:ext>
            </a:extLst>
          </p:cNvPr>
          <p:cNvSpPr txBox="1"/>
          <p:nvPr/>
        </p:nvSpPr>
        <p:spPr>
          <a:xfrm>
            <a:off x="1043608" y="3645024"/>
            <a:ext cx="6460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kumimoji="1" lang="en-US" altLang="ja-JP" sz="2400"/>
              <a:t>PC</a:t>
            </a:r>
            <a:r>
              <a:rPr kumimoji="1" lang="ja-JP" altLang="en-US" sz="2400"/>
              <a:t>の別フォルダにコピーするのはダメ</a:t>
            </a:r>
            <a:endParaRPr kumimoji="1" lang="en-US" altLang="ja-JP" sz="2400"/>
          </a:p>
          <a:p>
            <a:r>
              <a:rPr lang="en-US" altLang="ja-JP" sz="2400"/>
              <a:t>USB</a:t>
            </a:r>
            <a:r>
              <a:rPr lang="ja-JP" altLang="en-US" sz="2400" err="1"/>
              <a:t>への</a:t>
            </a:r>
            <a:r>
              <a:rPr lang="ja-JP" altLang="en-US" sz="2400"/>
              <a:t>コピーも信用できない</a:t>
            </a:r>
            <a:endParaRPr kumimoji="1" lang="ja-JP" alt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A1A360C6-5EB0-48CA-BF6F-AC8717D959D9}"/>
              </a:ext>
            </a:extLst>
          </p:cNvPr>
          <p:cNvSpPr/>
          <p:nvPr/>
        </p:nvSpPr>
        <p:spPr>
          <a:xfrm>
            <a:off x="1331640" y="551723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1356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6412</TotalTime>
  <Words>660</Words>
  <Application>Microsoft Office PowerPoint</Application>
  <PresentationFormat>画面に合わせる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1277</cp:revision>
  <dcterms:created xsi:type="dcterms:W3CDTF">2019-01-02T05:23:01Z</dcterms:created>
  <dcterms:modified xsi:type="dcterms:W3CDTF">2021-09-25T12:20:29Z</dcterms:modified>
</cp:coreProperties>
</file>