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2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44615-8F5B-482F-B90A-CF0E3F6F7BBB}"/>
              </a:ext>
            </a:extLst>
          </p:cNvPr>
          <p:cNvSpPr txBox="1"/>
          <p:nvPr/>
        </p:nvSpPr>
        <p:spPr>
          <a:xfrm>
            <a:off x="251520" y="63093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ディレクトリの削除は</a:t>
            </a:r>
            <a:r>
              <a:rPr lang="en-US" altLang="ja-JP"/>
              <a:t>rmdir</a:t>
            </a:r>
            <a:r>
              <a:rPr lang="ja-JP" altLang="en-US"/>
              <a:t>だが、あまり使わない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DEBCC9-B04A-4428-9486-7FFA9C188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132DA2-927C-4304-8257-40A9015A5E11}"/>
              </a:ext>
            </a:extLst>
          </p:cNvPr>
          <p:cNvSpPr txBox="1"/>
          <p:nvPr/>
        </p:nvSpPr>
        <p:spPr>
          <a:xfrm>
            <a:off x="179512" y="19888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ファイルやディレクトリの移動、リネームを行う</a:t>
            </a:r>
            <a:endParaRPr lang="en-US" altLang="ja-JP" sz="2400"/>
          </a:p>
          <a:p>
            <a:r>
              <a:rPr lang="ja-JP" altLang="en-US" sz="2400"/>
              <a:t>「移動元」「移動先」と引数を二つとる</a:t>
            </a:r>
            <a:endParaRPr lang="en-US" altLang="ja-JP" sz="2400"/>
          </a:p>
          <a:p>
            <a:r>
              <a:rPr lang="ja-JP" altLang="en-US" sz="2400"/>
              <a:t>移動元は存在するファイルやディレクトリでなければならない</a:t>
            </a:r>
            <a:endParaRPr lang="en-US" altLang="ja-JP" sz="2400"/>
          </a:p>
          <a:p>
            <a:r>
              <a:rPr lang="ja-JP" altLang="en-US" sz="2400"/>
              <a:t>移動先が存在するかしないかで動作が変わる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4D60C0-B358-49F0-8345-9D7F687DDC11}"/>
              </a:ext>
            </a:extLst>
          </p:cNvPr>
          <p:cNvSpPr txBox="1"/>
          <p:nvPr/>
        </p:nvSpPr>
        <p:spPr>
          <a:xfrm>
            <a:off x="2051720" y="980728"/>
            <a:ext cx="4232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mv </a:t>
            </a:r>
            <a:r>
              <a:rPr lang="ja-JP" altLang="en-US" sz="4000"/>
              <a:t>移動元 移動先</a:t>
            </a:r>
            <a:endParaRPr 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0FE023-2354-435F-8BA3-50ED6B4BA40B}"/>
              </a:ext>
            </a:extLst>
          </p:cNvPr>
          <p:cNvSpPr txBox="1"/>
          <p:nvPr/>
        </p:nvSpPr>
        <p:spPr>
          <a:xfrm>
            <a:off x="251520" y="4221088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移動先が存在するディレクトリ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→そこに移動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移動先が存在しないファイルやディレクトリ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>
                <a:solidFill>
                  <a:srgbClr val="24292F"/>
                </a:solidFill>
                <a:latin typeface="-apple-system"/>
              </a:rPr>
              <a:t>→</a:t>
            </a:r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移動元のファイルやディレクトリを移動した上でリネーム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2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C15FC4-6A75-41E9-9144-6A1E12026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0303B108-EBAA-4B5E-A953-699BDEFB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31343-8B5E-4968-9219-78D6146802D0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7F4F179-656D-4ADF-B292-A90C723B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F09-C3ED-4952-9E27-E5594D781791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5A1161BD-A504-4B6E-A1DE-311566A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486958-8942-44F8-9564-466C54C95D78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B98509F6-4528-4D69-8439-FA6E4FA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E322-6FB0-4E5B-B5B3-7C524E823A83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FCB71963-FD03-4C9A-AA0F-A5C8E672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004D1-8F86-46E1-A0E0-AFB8FF37F401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ABEB054B-41FC-4C24-B0B6-BB3F6F8E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5E43CB-98CE-491B-BBBF-5E0DAED7B8CC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D109F3-95A9-4490-B98E-497D16564C0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968884B-3C2A-41EB-A79F-8993A25A824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45AE0E4-A927-4075-ADA2-3D447D25A8D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ECA9EA-4829-4B13-9812-5B8C579C58E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AE49B3-984B-4AFE-BBCE-FB1044FEAA64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CB5E2BD-1A65-488E-BF1B-CD4B4CB851E1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7D60A5-1E23-47C4-BF2C-B6A33E7CEE62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492D9-6283-403D-970E-B9A7EBE677F5}"/>
              </a:ext>
            </a:extLst>
          </p:cNvPr>
          <p:cNvSpPr txBox="1"/>
          <p:nvPr/>
        </p:nvSpPr>
        <p:spPr>
          <a:xfrm>
            <a:off x="251520" y="2391271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9E2329-E2DF-4DC5-8C3C-B03FCF582798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4379E209-68AB-4C61-8736-080441A1A38A}"/>
              </a:ext>
            </a:extLst>
          </p:cNvPr>
          <p:cNvSpPr/>
          <p:nvPr/>
        </p:nvSpPr>
        <p:spPr>
          <a:xfrm rot="5400000">
            <a:off x="3959932" y="4977172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6067E4-1204-498A-A86E-CB180E00092B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5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8277CA-1079-472C-810A-E903CC030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9F1EB7-9A92-49BF-BAF4-4ADF80C875E9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DBB02-6FD2-4534-88FD-7B45BE6A3260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2629259-A285-4F21-9820-8889A12E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371703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3CE6C-B751-498A-9EA4-6448902DB868}"/>
              </a:ext>
            </a:extLst>
          </p:cNvPr>
          <p:cNvSpPr txBox="1"/>
          <p:nvPr/>
        </p:nvSpPr>
        <p:spPr>
          <a:xfrm>
            <a:off x="2627784" y="38610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20F2ADF-FC7F-40D4-9ED7-D286824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3B478C-C71E-4365-940C-51C5DB5CF066}"/>
              </a:ext>
            </a:extLst>
          </p:cNvPr>
          <p:cNvSpPr txBox="1"/>
          <p:nvPr/>
        </p:nvSpPr>
        <p:spPr>
          <a:xfrm>
            <a:off x="2627784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DA1D7CCC-E91A-429D-98FD-A4D6473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6F6FD-51E8-46A3-9205-54360CCD5777}"/>
              </a:ext>
            </a:extLst>
          </p:cNvPr>
          <p:cNvSpPr txBox="1"/>
          <p:nvPr/>
        </p:nvSpPr>
        <p:spPr>
          <a:xfrm>
            <a:off x="3592753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AB020BED-7F56-4CC2-B11D-90D86F7E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99ED0C-AF25-4349-A445-C936CD9C7360}"/>
              </a:ext>
            </a:extLst>
          </p:cNvPr>
          <p:cNvSpPr txBox="1"/>
          <p:nvPr/>
        </p:nvSpPr>
        <p:spPr>
          <a:xfrm>
            <a:off x="4355976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EED81E03-9D79-4EC9-AA10-8F5F6494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9C1B8-D2B6-40A8-B827-3F498439686C}"/>
              </a:ext>
            </a:extLst>
          </p:cNvPr>
          <p:cNvSpPr txBox="1"/>
          <p:nvPr/>
        </p:nvSpPr>
        <p:spPr>
          <a:xfrm>
            <a:off x="5364088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22DA800E-6246-4DA0-837E-5FED8D1F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83B9E5-8CCD-4F0A-B92E-3855261F62CF}"/>
              </a:ext>
            </a:extLst>
          </p:cNvPr>
          <p:cNvSpPr txBox="1"/>
          <p:nvPr/>
        </p:nvSpPr>
        <p:spPr>
          <a:xfrm>
            <a:off x="2518817" y="628615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D627738-87E6-4DC2-8852-5D252B5A364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315410" y="402258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18E3904C-1FD1-4146-8064-74998A7F107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767945" y="357004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CB86970-F3BF-41ED-8475-9782D3B64F9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272001" y="306599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FF5E66-4376-45E8-B3A0-2B59D3D39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80992" y="435700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AF8F48-1B17-4C17-BB00-ED7D2D12B319}"/>
              </a:ext>
            </a:extLst>
          </p:cNvPr>
          <p:cNvCxnSpPr/>
          <p:nvPr/>
        </p:nvCxnSpPr>
        <p:spPr>
          <a:xfrm>
            <a:off x="2987824" y="522920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895E26C-642B-4963-BDC9-929016B163D2}"/>
              </a:ext>
            </a:extLst>
          </p:cNvPr>
          <p:cNvSpPr/>
          <p:nvPr/>
        </p:nvSpPr>
        <p:spPr>
          <a:xfrm>
            <a:off x="3491880" y="465313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D1DD5F-E03A-4277-85EC-82A1010EBE50}"/>
              </a:ext>
            </a:extLst>
          </p:cNvPr>
          <p:cNvSpPr txBox="1"/>
          <p:nvPr/>
        </p:nvSpPr>
        <p:spPr>
          <a:xfrm>
            <a:off x="3419872" y="32129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FD81E007-E98E-45B1-85D1-8406FB9AB0DA}"/>
              </a:ext>
            </a:extLst>
          </p:cNvPr>
          <p:cNvSpPr/>
          <p:nvPr/>
        </p:nvSpPr>
        <p:spPr>
          <a:xfrm rot="5400000">
            <a:off x="4247964" y="519319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5460A5-BB69-4FBF-9789-959E6808F074}"/>
              </a:ext>
            </a:extLst>
          </p:cNvPr>
          <p:cNvCxnSpPr>
            <a:cxnSpLocks/>
          </p:cNvCxnSpPr>
          <p:nvPr/>
        </p:nvCxnSpPr>
        <p:spPr>
          <a:xfrm>
            <a:off x="3707904" y="371703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DE2399-0E15-4BFC-B510-F39B6459C928}"/>
              </a:ext>
            </a:extLst>
          </p:cNvPr>
          <p:cNvSpPr txBox="1"/>
          <p:nvPr/>
        </p:nvSpPr>
        <p:spPr>
          <a:xfrm>
            <a:off x="251520" y="2420888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325370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45D2D-7469-4CEA-9E90-D6226BAA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BA2B7-61BF-44B6-BAAC-69BCCD5F995D}"/>
              </a:ext>
            </a:extLst>
          </p:cNvPr>
          <p:cNvSpPr txBox="1"/>
          <p:nvPr/>
        </p:nvSpPr>
        <p:spPr>
          <a:xfrm>
            <a:off x="2051720" y="1052736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ファイル</a:t>
            </a:r>
            <a:endParaRPr lang="en-US" sz="32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8FBF099F-4AFB-41EB-9E66-158598BC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E0198-B561-4EFD-92D3-64E5D34F7527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26B1572-821C-4236-8A06-E5D4917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48F-A5F3-4980-8ABA-346C74D0505E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B1720207-8CCD-4D8B-A678-113C8E5D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9B129-9056-467F-9A85-A63B383DD5BA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8E3F9A-6E25-4777-B31A-5C61F999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24582-7FC4-466D-97C2-EBCCB0508E58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2201630-E698-4405-A4C7-900DB4E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CE12E6-EA4E-40DF-96E1-55CBD3BCC3E7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A49FDD5-2D74-4EC3-9B9B-1C5A9022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4E4F3B-8D2F-4572-A97F-9C81D373ACE6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13F691F-4377-4EF6-8D3A-EC26CBE6B8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D0DB23F-AFAC-457F-9C9E-C3DDCF86E5E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26E422C-5934-40E7-BB7D-418192C5AC8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3C29D9-6379-4322-B23A-7D63DF4903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F2C7B5-3879-4D85-B431-E83D295AA919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728C41-C77C-45E6-A7BE-C5B694D84E5D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B8EABF-390A-44D7-87D9-FC783794C0AE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AF719-5E74-4859-93C8-8FA1A6D191F8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DD233E7A-D993-4029-9739-10D8CD7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41BEDC-7B78-4DEF-8DCB-BA9CA6254A6E}"/>
              </a:ext>
            </a:extLst>
          </p:cNvPr>
          <p:cNvSpPr txBox="1"/>
          <p:nvPr/>
        </p:nvSpPr>
        <p:spPr>
          <a:xfrm>
            <a:off x="6444208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E52776F-6E6C-41E1-838F-DF8570F35733}"/>
              </a:ext>
            </a:extLst>
          </p:cNvPr>
          <p:cNvSpPr/>
          <p:nvPr/>
        </p:nvSpPr>
        <p:spPr>
          <a:xfrm>
            <a:off x="6012160" y="4581128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13B529-665F-43D9-818A-CAFB4B98E27C}"/>
              </a:ext>
            </a:extLst>
          </p:cNvPr>
          <p:cNvSpPr txBox="1"/>
          <p:nvPr/>
        </p:nvSpPr>
        <p:spPr>
          <a:xfrm>
            <a:off x="579613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39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7AD000-8F25-4E7A-A7C0-BD90BA41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DD6E76-C162-4B68-B75C-0D4C958A2721}"/>
              </a:ext>
            </a:extLst>
          </p:cNvPr>
          <p:cNvSpPr txBox="1"/>
          <p:nvPr/>
        </p:nvSpPr>
        <p:spPr>
          <a:xfrm>
            <a:off x="395536" y="908720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ファイルをコピーする</a:t>
            </a:r>
            <a:endParaRPr lang="en-US" altLang="ja-JP" sz="2800"/>
          </a:p>
          <a:p>
            <a:r>
              <a:rPr lang="ja-JP" altLang="en-US" sz="2800"/>
              <a:t>移動元のファイルが消えない以外はほぼ</a:t>
            </a:r>
            <a:r>
              <a:rPr lang="en-US" altLang="ja-JP" sz="2800"/>
              <a:t>mv</a:t>
            </a:r>
            <a:r>
              <a:rPr lang="ja-JP" altLang="en-US" sz="2800"/>
              <a:t>と同じ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CB1D655-73F7-4D82-AEDB-25733BE3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A3D295-5596-49A1-8AC5-038BFF035F89}"/>
              </a:ext>
            </a:extLst>
          </p:cNvPr>
          <p:cNvSpPr txBox="1"/>
          <p:nvPr/>
        </p:nvSpPr>
        <p:spPr>
          <a:xfrm>
            <a:off x="2339752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84CD96F-1270-4022-A1D8-23F3FC2B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2F8A08-0E70-4D39-8ABF-88696745FFC1}"/>
              </a:ext>
            </a:extLst>
          </p:cNvPr>
          <p:cNvSpPr txBox="1"/>
          <p:nvPr/>
        </p:nvSpPr>
        <p:spPr>
          <a:xfrm>
            <a:off x="2339752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66CDE48-1F71-4EF3-BA0C-E60CC9D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70E42-C7B4-43BA-B749-DB6F70AC7FF7}"/>
              </a:ext>
            </a:extLst>
          </p:cNvPr>
          <p:cNvSpPr txBox="1"/>
          <p:nvPr/>
        </p:nvSpPr>
        <p:spPr>
          <a:xfrm>
            <a:off x="3304721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796F7EE-E31F-4DF6-B741-511D42A7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2A77A-50D9-45BA-8348-3401603FE534}"/>
              </a:ext>
            </a:extLst>
          </p:cNvPr>
          <p:cNvSpPr txBox="1"/>
          <p:nvPr/>
        </p:nvSpPr>
        <p:spPr>
          <a:xfrm>
            <a:off x="4067944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D3CC8A89-F7FF-42E2-A0D8-DEB50954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C753F-302C-45B7-8EC9-091FBFDFFC19}"/>
              </a:ext>
            </a:extLst>
          </p:cNvPr>
          <p:cNvSpPr txBox="1"/>
          <p:nvPr/>
        </p:nvSpPr>
        <p:spPr>
          <a:xfrm>
            <a:off x="5076056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C4BD243-4B76-4FA1-A79F-403EC32D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06350A-BD14-4BA6-A005-39AAB52917FC}"/>
              </a:ext>
            </a:extLst>
          </p:cNvPr>
          <p:cNvSpPr txBox="1"/>
          <p:nvPr/>
        </p:nvSpPr>
        <p:spPr>
          <a:xfrm>
            <a:off x="2230785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63CCE3F-8EF0-4E0B-BDB6-1286664A8B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2F9AB9F-5747-4378-9D8A-8D6CB402C7B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F18C547-EEDB-4C1B-8CBF-C5AF3A67172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3987A2-F5EA-473C-A2E5-EA8F2F32A8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5FC8BD1-E3A3-49B1-8B72-6206559280D6}"/>
              </a:ext>
            </a:extLst>
          </p:cNvPr>
          <p:cNvCxnSpPr/>
          <p:nvPr/>
        </p:nvCxnSpPr>
        <p:spPr>
          <a:xfrm>
            <a:off x="2699792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8279FA7-C00A-45FF-8355-571A74A29B6D}"/>
              </a:ext>
            </a:extLst>
          </p:cNvPr>
          <p:cNvSpPr/>
          <p:nvPr/>
        </p:nvSpPr>
        <p:spPr>
          <a:xfrm>
            <a:off x="2195736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C1CD0-1282-4667-89ED-DBDEC57C2ADF}"/>
              </a:ext>
            </a:extLst>
          </p:cNvPr>
          <p:cNvSpPr txBox="1"/>
          <p:nvPr/>
        </p:nvSpPr>
        <p:spPr>
          <a:xfrm>
            <a:off x="104360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5E06B5-22AF-4C3B-A943-B8C569ACCD7D}"/>
              </a:ext>
            </a:extLst>
          </p:cNvPr>
          <p:cNvSpPr txBox="1"/>
          <p:nvPr/>
        </p:nvSpPr>
        <p:spPr>
          <a:xfrm>
            <a:off x="251520" y="1988840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cp –r dir1 dir2</a:t>
            </a:r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0E531FB6-EBB4-489C-9C32-916A9D3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411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7C9AE1-02D7-4F14-B0C7-5E81CDADEB0E}"/>
              </a:ext>
            </a:extLst>
          </p:cNvPr>
          <p:cNvSpPr txBox="1"/>
          <p:nvPr/>
        </p:nvSpPr>
        <p:spPr>
          <a:xfrm>
            <a:off x="3304721" y="5085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2D44E2CB-E997-4EA3-A4DA-745E279B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D67D0E4-7690-4E87-BBFB-8B6B8F85CDD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655760" y="5581139"/>
            <a:ext cx="2169" cy="224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CD0F5E-EC57-4DC9-85A7-2267FE0EC8A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3657929" y="464503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5BC05-2650-4EA0-AFC7-82E50BE8AAE9}"/>
              </a:ext>
            </a:extLst>
          </p:cNvPr>
          <p:cNvSpPr txBox="1"/>
          <p:nvPr/>
        </p:nvSpPr>
        <p:spPr>
          <a:xfrm>
            <a:off x="3131840" y="6406207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88F9256-2CDB-469F-8569-2D339735BE01}"/>
              </a:ext>
            </a:extLst>
          </p:cNvPr>
          <p:cNvSpPr/>
          <p:nvPr/>
        </p:nvSpPr>
        <p:spPr>
          <a:xfrm>
            <a:off x="2195736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A09DD12-1F6C-4B21-BB2F-808937D77AE5}"/>
              </a:ext>
            </a:extLst>
          </p:cNvPr>
          <p:cNvSpPr/>
          <p:nvPr/>
        </p:nvSpPr>
        <p:spPr>
          <a:xfrm>
            <a:off x="3203848" y="4769768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8730074-F957-4EC3-A494-A6B7A40A2C62}"/>
              </a:ext>
            </a:extLst>
          </p:cNvPr>
          <p:cNvSpPr/>
          <p:nvPr/>
        </p:nvSpPr>
        <p:spPr>
          <a:xfrm rot="2952038">
            <a:off x="2834478" y="4569827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C1DF97-CD67-41E5-9E70-5B28F16E89A9}"/>
              </a:ext>
            </a:extLst>
          </p:cNvPr>
          <p:cNvSpPr txBox="1"/>
          <p:nvPr/>
        </p:nvSpPr>
        <p:spPr>
          <a:xfrm>
            <a:off x="3995936" y="26369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ディレクトリのコピーには</a:t>
            </a:r>
            <a:r>
              <a:rPr lang="en-US" altLang="ja-JP"/>
              <a:t>-r</a:t>
            </a:r>
            <a:r>
              <a:rPr lang="ja-JP" altLang="en-US"/>
              <a:t>オプションが必要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3D186F-033B-4E9D-970A-CA6E39B22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95298F-E918-4843-92C5-99D9F2D02A51}"/>
              </a:ext>
            </a:extLst>
          </p:cNvPr>
          <p:cNvSpPr txBox="1"/>
          <p:nvPr/>
        </p:nvSpPr>
        <p:spPr>
          <a:xfrm>
            <a:off x="395536" y="1052736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ファイルやディレクトリを削除する</a:t>
            </a:r>
            <a:endParaRPr lang="en-US" altLang="ja-JP" sz="2800"/>
          </a:p>
          <a:p>
            <a:r>
              <a:rPr lang="ja-JP" altLang="en-US" sz="2800"/>
              <a:t>ディレクトリの削除には</a:t>
            </a:r>
            <a:r>
              <a:rPr lang="en-US" altLang="ja-JP" sz="2800"/>
              <a:t>-r</a:t>
            </a:r>
            <a:r>
              <a:rPr lang="ja-JP" altLang="en-US" sz="2800"/>
              <a:t>オプションが必要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772A356-CF4D-4DB2-A5CC-E9BBA8EE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DB40DE-A2AD-4662-9C20-2DA99A70F5AB}"/>
              </a:ext>
            </a:extLst>
          </p:cNvPr>
          <p:cNvSpPr txBox="1"/>
          <p:nvPr/>
        </p:nvSpPr>
        <p:spPr>
          <a:xfrm>
            <a:off x="4644008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1010DC7-0E3E-4124-BD77-81DA683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490A5-1601-4A50-80A7-B5246FF31E15}"/>
              </a:ext>
            </a:extLst>
          </p:cNvPr>
          <p:cNvSpPr txBox="1"/>
          <p:nvPr/>
        </p:nvSpPr>
        <p:spPr>
          <a:xfrm>
            <a:off x="4644008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8E5FE1A0-A0A7-4694-9C47-C2E9F5AF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6065F8-6320-48BC-864D-6BF5A1618117}"/>
              </a:ext>
            </a:extLst>
          </p:cNvPr>
          <p:cNvSpPr txBox="1"/>
          <p:nvPr/>
        </p:nvSpPr>
        <p:spPr>
          <a:xfrm>
            <a:off x="56089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D8E06F9-20F1-433E-BF93-316D31E3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C2BDA2-6597-4797-8E08-0FB7475D124F}"/>
              </a:ext>
            </a:extLst>
          </p:cNvPr>
          <p:cNvSpPr txBox="1"/>
          <p:nvPr/>
        </p:nvSpPr>
        <p:spPr>
          <a:xfrm>
            <a:off x="6372200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A35C0925-8075-48BE-B8E3-9B7A0200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1BBB9-8657-45AB-A21C-EA4F49E45818}"/>
              </a:ext>
            </a:extLst>
          </p:cNvPr>
          <p:cNvSpPr txBox="1"/>
          <p:nvPr/>
        </p:nvSpPr>
        <p:spPr>
          <a:xfrm>
            <a:off x="7380312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944010B-3E05-4F46-8216-66EF1ED3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916EAA-0917-47CC-A582-FDA8B72BBDF1}"/>
              </a:ext>
            </a:extLst>
          </p:cNvPr>
          <p:cNvSpPr txBox="1"/>
          <p:nvPr/>
        </p:nvSpPr>
        <p:spPr>
          <a:xfrm>
            <a:off x="4535041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D8E1BC1-FB05-4586-8EDB-0A224273F3B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331634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5219BA5-32A2-45A0-B16C-FB667C45D3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84169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B06CD51-10E6-4524-BDC9-983071B1D2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288225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BD95D2-EEFB-42D8-B126-B92AC8D21D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97216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8111B11-02C4-49C4-ADE9-AD09E73AFFA8}"/>
              </a:ext>
            </a:extLst>
          </p:cNvPr>
          <p:cNvCxnSpPr/>
          <p:nvPr/>
        </p:nvCxnSpPr>
        <p:spPr>
          <a:xfrm>
            <a:off x="5004048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26E21A4-B9C7-4731-9316-5629C399BAEC}"/>
              </a:ext>
            </a:extLst>
          </p:cNvPr>
          <p:cNvSpPr/>
          <p:nvPr/>
        </p:nvSpPr>
        <p:spPr>
          <a:xfrm>
            <a:off x="4499992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0B56E0-01D7-4E4C-8C9B-A935CC8D2C18}"/>
              </a:ext>
            </a:extLst>
          </p:cNvPr>
          <p:cNvSpPr txBox="1"/>
          <p:nvPr/>
        </p:nvSpPr>
        <p:spPr>
          <a:xfrm>
            <a:off x="4139952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AC1EA14-CB4A-47B6-A5B6-08B1B1B24ABE}"/>
              </a:ext>
            </a:extLst>
          </p:cNvPr>
          <p:cNvSpPr/>
          <p:nvPr/>
        </p:nvSpPr>
        <p:spPr>
          <a:xfrm>
            <a:off x="4572000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ゴミ箱のイラスト（満杯・丸）">
            <a:extLst>
              <a:ext uri="{FF2B5EF4-FFF2-40B4-BE49-F238E27FC236}">
                <a16:creationId xmlns:a16="http://schemas.microsoft.com/office/drawing/2014/main" id="{9DD27F30-7C74-43C6-8E01-97615F6E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114877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E62D0D8-D1D5-42FE-A0D4-CAEF378FBEAB}"/>
              </a:ext>
            </a:extLst>
          </p:cNvPr>
          <p:cNvSpPr/>
          <p:nvPr/>
        </p:nvSpPr>
        <p:spPr>
          <a:xfrm rot="8100000">
            <a:off x="3918790" y="4639453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AC9E05-0B7A-4BC0-A6D2-F1A3575FCDBC}"/>
              </a:ext>
            </a:extLst>
          </p:cNvPr>
          <p:cNvSpPr txBox="1"/>
          <p:nvPr/>
        </p:nvSpPr>
        <p:spPr>
          <a:xfrm>
            <a:off x="251520" y="2132856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rm –r dir1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F9AECB-B134-4841-9194-B7F89D44A70B}"/>
              </a:ext>
            </a:extLst>
          </p:cNvPr>
          <p:cNvSpPr txBox="1"/>
          <p:nvPr/>
        </p:nvSpPr>
        <p:spPr>
          <a:xfrm>
            <a:off x="251520" y="63093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問答無用で中身ごと削除するので注意。</a:t>
            </a:r>
            <a:r>
              <a:rPr lang="en-US" altLang="ja-JP"/>
              <a:t>-i</a:t>
            </a:r>
            <a:r>
              <a:rPr lang="ja-JP" altLang="en-US"/>
              <a:t>オプションを付けると確認する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15941-7948-4535-B976-01BED15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cat</a:t>
            </a:r>
            <a:r>
              <a:rPr lang="ja-JP" altLang="en-US"/>
              <a:t>と</a:t>
            </a:r>
            <a:r>
              <a:rPr lang="en-US"/>
              <a:t>echo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5C71A0-62BF-4D2C-AA35-7B5A1106CCE8}"/>
              </a:ext>
            </a:extLst>
          </p:cNvPr>
          <p:cNvSpPr txBox="1"/>
          <p:nvPr/>
        </p:nvSpPr>
        <p:spPr>
          <a:xfrm>
            <a:off x="467544" y="980728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cat </a:t>
            </a:r>
            <a:r>
              <a:rPr lang="ja-JP" altLang="en-US" sz="4400"/>
              <a:t>ファイル名</a:t>
            </a:r>
            <a:endParaRPr 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FBE83-B8A6-4718-A119-B14B40F868A2}"/>
              </a:ext>
            </a:extLst>
          </p:cNvPr>
          <p:cNvSpPr txBox="1"/>
          <p:nvPr/>
        </p:nvSpPr>
        <p:spPr>
          <a:xfrm>
            <a:off x="1043608" y="18448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ファイルの中身を表示する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EFBF2-B050-400F-AD1A-C4E0481AF522}"/>
              </a:ext>
            </a:extLst>
          </p:cNvPr>
          <p:cNvSpPr txBox="1"/>
          <p:nvPr/>
        </p:nvSpPr>
        <p:spPr>
          <a:xfrm>
            <a:off x="467544" y="2420888"/>
            <a:ext cx="4387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echo </a:t>
            </a:r>
            <a:r>
              <a:rPr lang="ja-JP" altLang="en-US" sz="4400"/>
              <a:t>メッセージ</a:t>
            </a:r>
            <a:endParaRPr lang="en-US" sz="4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CE5A0F-885A-47C9-8412-CFD92D394FA2}"/>
              </a:ext>
            </a:extLst>
          </p:cNvPr>
          <p:cNvSpPr txBox="1"/>
          <p:nvPr/>
        </p:nvSpPr>
        <p:spPr>
          <a:xfrm>
            <a:off x="827584" y="35010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メッセージを表示する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700FFB-E28C-49E5-9BAF-399FB8F2EEE1}"/>
              </a:ext>
            </a:extLst>
          </p:cNvPr>
          <p:cNvSpPr txBox="1"/>
          <p:nvPr/>
        </p:nvSpPr>
        <p:spPr>
          <a:xfrm>
            <a:off x="971600" y="5445224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| </a:t>
            </a:r>
            <a:r>
              <a:rPr lang="ja-JP" altLang="en-US" sz="3600"/>
              <a:t>プログラム</a:t>
            </a:r>
            <a:endParaRPr 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3E0C7-AD8E-41D6-A046-543A698C7760}"/>
              </a:ext>
            </a:extLst>
          </p:cNvPr>
          <p:cNvSpPr txBox="1"/>
          <p:nvPr/>
        </p:nvSpPr>
        <p:spPr>
          <a:xfrm>
            <a:off x="1475656" y="479715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メッセージを中身とするファイルを作成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0DE304-76C7-4316-957D-EB83A526829E}"/>
              </a:ext>
            </a:extLst>
          </p:cNvPr>
          <p:cNvSpPr txBox="1"/>
          <p:nvPr/>
        </p:nvSpPr>
        <p:spPr>
          <a:xfrm>
            <a:off x="971600" y="414908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&gt; </a:t>
            </a:r>
            <a:r>
              <a:rPr lang="ja-JP" altLang="en-US" sz="3600"/>
              <a:t>ファイル名</a:t>
            </a:r>
            <a:endParaRPr 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C222-6673-4ECF-B9FE-5DEDC72461E6}"/>
              </a:ext>
            </a:extLst>
          </p:cNvPr>
          <p:cNvSpPr txBox="1"/>
          <p:nvPr/>
        </p:nvSpPr>
        <p:spPr>
          <a:xfrm>
            <a:off x="154766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メッセージをプログラムの入力として実行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432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89563E-9994-41E9-A955-A08EE610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BD616F-7FB0-4383-B8AB-46BF3815E504}"/>
              </a:ext>
            </a:extLst>
          </p:cNvPr>
          <p:cNvSpPr txBox="1"/>
          <p:nvPr/>
        </p:nvSpPr>
        <p:spPr>
          <a:xfrm>
            <a:off x="323528" y="989335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Vim (</a:t>
            </a:r>
            <a:r>
              <a:rPr lang="ja-JP" altLang="en-US" sz="3200"/>
              <a:t>ヴィム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多くの環境で</a:t>
            </a:r>
            <a:r>
              <a:rPr lang="en-US" altLang="ja-JP" sz="3200"/>
              <a:t>Git</a:t>
            </a:r>
            <a:r>
              <a:rPr lang="ja-JP" altLang="en-US" sz="3200"/>
              <a:t>のデフォルトエディタ</a:t>
            </a:r>
            <a:endParaRPr lang="en-US" altLang="ja-JP" sz="3200"/>
          </a:p>
          <a:p>
            <a:r>
              <a:rPr lang="ja-JP" altLang="en-US" sz="3200"/>
              <a:t>モードという概念がある</a:t>
            </a:r>
            <a:endParaRPr lang="en-US" altLang="ja-JP" sz="3200"/>
          </a:p>
          <a:p>
            <a:r>
              <a:rPr lang="ja-JP" altLang="en-US" sz="3200"/>
              <a:t>とっつきにくいが慣れると使いやすい</a:t>
            </a:r>
            <a:endParaRPr lang="en-US" altLang="ja-JP" sz="3200"/>
          </a:p>
        </p:txBody>
      </p:sp>
      <p:pic>
        <p:nvPicPr>
          <p:cNvPr id="2050" name="Picture 2" descr="vim">
            <a:extLst>
              <a:ext uri="{FF2B5EF4-FFF2-40B4-BE49-F238E27FC236}">
                <a16:creationId xmlns:a16="http://schemas.microsoft.com/office/drawing/2014/main" id="{1B3329A6-1495-438F-ACAC-ABF87687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1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0078CE-BBA4-4446-8FE4-CFC1D915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  <a:r>
              <a:rPr lang="ja-JP" altLang="en-US"/>
              <a:t>のモード</a:t>
            </a:r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25F49C-A7D7-41F6-97B2-0B6AE54C2EEF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EDB53D2-E866-4549-BA0B-5CC57F12F259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CE0E17-3970-4C14-B206-6A9BA5074723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E40B59-6521-4924-AD48-C21CDAA22E8F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35CC0-0BD2-46D3-B755-C3CB5CA25691}"/>
              </a:ext>
            </a:extLst>
          </p:cNvPr>
          <p:cNvSpPr txBox="1"/>
          <p:nvPr/>
        </p:nvSpPr>
        <p:spPr>
          <a:xfrm>
            <a:off x="4427984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https://knowledge.sakura.ad.jp/21687/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1963A-DAD9-4E5D-A7BB-1F6D83660446}"/>
              </a:ext>
            </a:extLst>
          </p:cNvPr>
          <p:cNvSpPr txBox="1"/>
          <p:nvPr/>
        </p:nvSpPr>
        <p:spPr>
          <a:xfrm>
            <a:off x="2123728" y="6381328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i="0">
                <a:effectLst/>
                <a:latin typeface="ヒラギノ角ゴPro W3"/>
              </a:rPr>
              <a:t>ゴリラと学ぶ</a:t>
            </a:r>
            <a:r>
              <a:rPr lang="en-US" altLang="ja-JP" i="0">
                <a:effectLst/>
                <a:latin typeface="ヒラギノ角ゴPro W3"/>
              </a:rPr>
              <a:t>Vim</a:t>
            </a:r>
            <a:r>
              <a:rPr lang="ja-JP" altLang="en-US" i="0">
                <a:effectLst/>
                <a:latin typeface="ヒラギノ角ゴPro W3"/>
              </a:rPr>
              <a:t>講座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B0EF05-3129-401F-85E8-9AC499B72712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458999-14FD-4E12-81B8-7CFC766FAD4D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02A9CC-0474-4BDF-B077-01D02B3C8154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330BA0-3D47-41F3-83B0-74534B80F3F3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80BF31-376E-486F-B09C-D672155517BF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A8A834-1643-4D93-8DBF-2093D81FAA7F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568C5B-1292-44D9-BE16-8A3C8B568B6F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573436-10E5-4725-9143-D8598F727D43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BD59AD-99E3-4716-949A-80D6737BF81C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CE921D-EEBB-4FD9-AEB5-C0A2E69C7FF2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51E1E-62BE-4896-935C-B515176F5FBB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2A6FEF-77E4-4399-AB89-79DC3CD96298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3246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FC0E0-E0D0-4AAE-B745-A505A2168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</a:t>
            </a:r>
          </a:p>
        </p:txBody>
      </p:sp>
      <p:pic>
        <p:nvPicPr>
          <p:cNvPr id="3" name="Picture 2" descr="vim">
            <a:extLst>
              <a:ext uri="{FF2B5EF4-FFF2-40B4-BE49-F238E27FC236}">
                <a16:creationId xmlns:a16="http://schemas.microsoft.com/office/drawing/2014/main" id="{8483AF59-0D6A-478A-A8D6-9F42775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A544CD-946E-49FF-A98F-1E73AB1D5747}"/>
              </a:ext>
            </a:extLst>
          </p:cNvPr>
          <p:cNvSpPr/>
          <p:nvPr/>
        </p:nvSpPr>
        <p:spPr>
          <a:xfrm>
            <a:off x="2123728" y="4149080"/>
            <a:ext cx="316835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094CD-8C78-45A6-A1C4-2115DF2E5F29}"/>
              </a:ext>
            </a:extLst>
          </p:cNvPr>
          <p:cNvSpPr txBox="1"/>
          <p:nvPr/>
        </p:nvSpPr>
        <p:spPr>
          <a:xfrm>
            <a:off x="1043608" y="4581128"/>
            <a:ext cx="38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のモードはここを見ればわかる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5CE4DC0-7B3A-4CE4-A515-8965D97E9EF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184164" y="4057389"/>
            <a:ext cx="288032" cy="75944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C7993-3E4E-4AAA-912E-29F2FC0F6EEC}"/>
              </a:ext>
            </a:extLst>
          </p:cNvPr>
          <p:cNvSpPr txBox="1"/>
          <p:nvPr/>
        </p:nvSpPr>
        <p:spPr>
          <a:xfrm>
            <a:off x="467544" y="5085184"/>
            <a:ext cx="6902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ノーマルモード　：何も表示されない</a:t>
            </a:r>
            <a:endParaRPr kumimoji="1" lang="en-US" altLang="ja-JP" sz="2400" dirty="0"/>
          </a:p>
          <a:p>
            <a:r>
              <a:rPr kumimoji="1" lang="ja-JP" altLang="en-US" sz="2400" dirty="0"/>
              <a:t>インサートモード：「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INSERT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ビジュアルモード：「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VISUAL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コマンドモード　： 「</a:t>
            </a:r>
            <a:r>
              <a:rPr kumimoji="1" lang="en-US" altLang="ja-JP" sz="2400" dirty="0">
                <a:latin typeface="Consolas" panose="020B0609020204030204" pitchFamily="49" charset="0"/>
              </a:rPr>
              <a:t>:</a:t>
            </a:r>
            <a:r>
              <a:rPr kumimoji="1" lang="ja-JP" altLang="en-US" sz="2400" dirty="0"/>
              <a:t>」が表示され入力待ちに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219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F86FAE-DDB4-47A6-9283-2E52244EC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の終了の仕方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99CB7-0C5F-4EF1-ADF2-9E5560F0DC45}"/>
              </a:ext>
            </a:extLst>
          </p:cNvPr>
          <p:cNvSpPr txBox="1"/>
          <p:nvPr/>
        </p:nvSpPr>
        <p:spPr>
          <a:xfrm>
            <a:off x="1710042" y="1196752"/>
            <a:ext cx="57422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ESC</a:t>
            </a:r>
            <a:r>
              <a:rPr kumimoji="1" lang="ja-JP" altLang="en-US" sz="2400" dirty="0"/>
              <a:t>キーを押してノーマルモードに戻る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9FC26D-72ED-497B-9786-30B6D82E7E2C}"/>
              </a:ext>
            </a:extLst>
          </p:cNvPr>
          <p:cNvSpPr txBox="1"/>
          <p:nvPr/>
        </p:nvSpPr>
        <p:spPr>
          <a:xfrm>
            <a:off x="2339752" y="2276872"/>
            <a:ext cx="4493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ファイル名が指定されている？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3DCC56-97F1-49D7-B6D0-68EDD89A8FB0}"/>
              </a:ext>
            </a:extLst>
          </p:cNvPr>
          <p:cNvSpPr txBox="1"/>
          <p:nvPr/>
        </p:nvSpPr>
        <p:spPr>
          <a:xfrm>
            <a:off x="5292080" y="3573016"/>
            <a:ext cx="292580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+ ZZ </a:t>
            </a:r>
          </a:p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シフトキーを押しながら</a:t>
            </a:r>
            <a:r>
              <a:rPr kumimoji="1" lang="en-US" altLang="ja-JP" sz="1400" dirty="0"/>
              <a:t>Z</a:t>
            </a:r>
            <a:r>
              <a:rPr kumimoji="1" lang="ja-JP" altLang="en-US" sz="1400" dirty="0"/>
              <a:t>を二回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B9316-3C56-4FED-BDF9-7E6CE4385D60}"/>
              </a:ext>
            </a:extLst>
          </p:cNvPr>
          <p:cNvSpPr txBox="1"/>
          <p:nvPr/>
        </p:nvSpPr>
        <p:spPr>
          <a:xfrm>
            <a:off x="755576" y="3573016"/>
            <a:ext cx="4185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現在の編集内容を保存する？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2DAF0-4211-4175-B50F-E1AD4DFE51B7}"/>
              </a:ext>
            </a:extLst>
          </p:cNvPr>
          <p:cNvSpPr txBox="1"/>
          <p:nvPr/>
        </p:nvSpPr>
        <p:spPr>
          <a:xfrm>
            <a:off x="251520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 q!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FF741-08C4-45D7-BFB9-5EF08EC9E34C}"/>
              </a:ext>
            </a:extLst>
          </p:cNvPr>
          <p:cNvSpPr txBox="1"/>
          <p:nvPr/>
        </p:nvSpPr>
        <p:spPr>
          <a:xfrm>
            <a:off x="3347864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</a:t>
            </a:r>
            <a:r>
              <a:rPr lang="en-US" altLang="ja-JP" sz="2400" dirty="0" err="1"/>
              <a:t>wq</a:t>
            </a:r>
            <a:r>
              <a:rPr lang="en-US" altLang="ja-JP" sz="2400" dirty="0"/>
              <a:t> </a:t>
            </a:r>
            <a:r>
              <a:rPr lang="ja-JP" altLang="en-US" sz="2400" dirty="0"/>
              <a:t>ファイル名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EC022-5291-4435-BE95-B6F4DC8F0F3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81181" y="1658417"/>
            <a:ext cx="5340" cy="6184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5E4FBBE-0A4D-4A99-ABDD-905A3429F2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253512" y="2071546"/>
            <a:ext cx="834479" cy="2168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C6D90F9-DC61-4C9F-A09E-305444C659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00250" y="2286744"/>
            <a:ext cx="834479" cy="1738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26B84A2-E8EC-4096-9F8E-5B29AF80D29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3198625" y="3684513"/>
            <a:ext cx="1122511" cy="182284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317014F-7FBF-42D5-993C-7C831E1D66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650453" y="3959187"/>
            <a:ext cx="1122511" cy="12734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4CBEC-FD69-4CA9-A722-24ABC6C5B044}"/>
              </a:ext>
            </a:extLst>
          </p:cNvPr>
          <p:cNvSpPr txBox="1"/>
          <p:nvPr/>
        </p:nvSpPr>
        <p:spPr>
          <a:xfrm>
            <a:off x="3491880" y="28529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510700-7D7E-4A63-AF6D-56D4EA17B7D6}"/>
              </a:ext>
            </a:extLst>
          </p:cNvPr>
          <p:cNvSpPr txBox="1"/>
          <p:nvPr/>
        </p:nvSpPr>
        <p:spPr>
          <a:xfrm>
            <a:off x="2076158" y="42838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D2A05A-C754-43ED-B34B-155F58BF731E}"/>
              </a:ext>
            </a:extLst>
          </p:cNvPr>
          <p:cNvSpPr txBox="1"/>
          <p:nvPr/>
        </p:nvSpPr>
        <p:spPr>
          <a:xfrm>
            <a:off x="3419872" y="428380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A9653B-5019-4246-8439-A6C761E04E9E}"/>
              </a:ext>
            </a:extLst>
          </p:cNvPr>
          <p:cNvSpPr txBox="1"/>
          <p:nvPr/>
        </p:nvSpPr>
        <p:spPr>
          <a:xfrm>
            <a:off x="5364088" y="284364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6CCB27-F1D6-41AA-ADED-33B2470DFEEC}"/>
              </a:ext>
            </a:extLst>
          </p:cNvPr>
          <p:cNvSpPr txBox="1"/>
          <p:nvPr/>
        </p:nvSpPr>
        <p:spPr>
          <a:xfrm>
            <a:off x="3707904" y="616530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既存のファイルを上書きする場合は</a:t>
            </a:r>
            <a:r>
              <a:rPr lang="en-US" altLang="ja-JP" dirty="0" err="1"/>
              <a:t>wq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7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E65909-9F13-4431-84BC-285AE627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79993-0846-45B5-BCDE-8C81441F2FC7}"/>
              </a:ext>
            </a:extLst>
          </p:cNvPr>
          <p:cNvSpPr txBox="1"/>
          <p:nvPr/>
        </p:nvSpPr>
        <p:spPr>
          <a:xfrm>
            <a:off x="323528" y="119675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から</a:t>
            </a:r>
            <a:r>
              <a:rPr lang="en-US" altLang="ja-JP" sz="2400" dirty="0"/>
              <a:t>Vim</a:t>
            </a:r>
            <a:r>
              <a:rPr lang="ja-JP" altLang="en-US" sz="2400" dirty="0"/>
              <a:t>が呼び出される場合、ファイル名が指定された状態、かつ</a:t>
            </a:r>
            <a:r>
              <a:rPr kumimoji="1" lang="ja-JP" altLang="en-US" sz="2400" dirty="0"/>
              <a:t>ノーマルモードで起動される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7F7B8C-23D2-4206-8F80-0602EF73D7DE}"/>
              </a:ext>
            </a:extLst>
          </p:cNvPr>
          <p:cNvSpPr txBox="1"/>
          <p:nvPr/>
        </p:nvSpPr>
        <p:spPr>
          <a:xfrm>
            <a:off x="1187624" y="3212976"/>
            <a:ext cx="6494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i</a:t>
            </a:r>
            <a:r>
              <a:rPr kumimoji="1" lang="ja-JP" altLang="en-US" sz="2400" dirty="0"/>
              <a:t>」を押してインサートモードへ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内容を編集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エスケープキーを押してノーマルモードへ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「</a:t>
            </a:r>
            <a:r>
              <a:rPr lang="en-US" altLang="ja-JP" sz="2400" dirty="0"/>
              <a:t>ZZ</a:t>
            </a:r>
            <a:r>
              <a:rPr lang="ja-JP" altLang="en-US" sz="2400" dirty="0"/>
              <a:t>」でエディタを抜ける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81002C-E640-45CB-A3E7-5258C46C9A0E}"/>
              </a:ext>
            </a:extLst>
          </p:cNvPr>
          <p:cNvSpPr txBox="1"/>
          <p:nvPr/>
        </p:nvSpPr>
        <p:spPr>
          <a:xfrm>
            <a:off x="395536" y="23488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その後、以下の作業をすればよい</a:t>
            </a:r>
          </a:p>
        </p:txBody>
      </p:sp>
    </p:spTree>
    <p:extLst>
      <p:ext uri="{BB962C8B-B14F-4D97-AF65-F5344CB8AC3E}">
        <p14:creationId xmlns:p14="http://schemas.microsoft.com/office/powerpoint/2010/main" val="39696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3F8048B-7BD8-422D-916B-80133914A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のノーマルモードでの編集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8C6E20-F030-41F3-BEFB-8E358EE4533D}"/>
              </a:ext>
            </a:extLst>
          </p:cNvPr>
          <p:cNvSpPr txBox="1"/>
          <p:nvPr/>
        </p:nvSpPr>
        <p:spPr>
          <a:xfrm>
            <a:off x="611560" y="1412776"/>
            <a:ext cx="7606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ノーマルモードで様々な編集ができる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とりあえずこれだけ覚えておく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後で使います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21322E-45E0-474E-A9E2-42E72ADC4C12}"/>
              </a:ext>
            </a:extLst>
          </p:cNvPr>
          <p:cNvSpPr txBox="1"/>
          <p:nvPr/>
        </p:nvSpPr>
        <p:spPr>
          <a:xfrm>
            <a:off x="1835696" y="2852936"/>
            <a:ext cx="6955750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カーソル移動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カーソル位置の行を切り取り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EAF32-A656-44FC-8E34-170A89612FB5}"/>
              </a:ext>
            </a:extLst>
          </p:cNvPr>
          <p:cNvSpPr txBox="1"/>
          <p:nvPr/>
        </p:nvSpPr>
        <p:spPr>
          <a:xfrm>
            <a:off x="46754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7A449-306F-40FE-822E-C18EBFEFBF2F}"/>
              </a:ext>
            </a:extLst>
          </p:cNvPr>
          <p:cNvSpPr txBox="1"/>
          <p:nvPr/>
        </p:nvSpPr>
        <p:spPr>
          <a:xfrm>
            <a:off x="82758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DE4FC2-5C23-4582-AD4D-528CBE1F6BD8}"/>
              </a:ext>
            </a:extLst>
          </p:cNvPr>
          <p:cNvSpPr txBox="1"/>
          <p:nvPr/>
        </p:nvSpPr>
        <p:spPr>
          <a:xfrm>
            <a:off x="118762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D5AFC-39C6-4FEC-8ADA-5784F1DC98CE}"/>
              </a:ext>
            </a:extLst>
          </p:cNvPr>
          <p:cNvSpPr txBox="1"/>
          <p:nvPr/>
        </p:nvSpPr>
        <p:spPr>
          <a:xfrm>
            <a:off x="154766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5AC817-DF22-49E7-AEC0-2B6BC55AE5AB}"/>
              </a:ext>
            </a:extLst>
          </p:cNvPr>
          <p:cNvSpPr txBox="1"/>
          <p:nvPr/>
        </p:nvSpPr>
        <p:spPr>
          <a:xfrm>
            <a:off x="1475656" y="3573016"/>
            <a:ext cx="4379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8D9A6B-53A7-46B5-8249-6A5DC071C777}"/>
              </a:ext>
            </a:extLst>
          </p:cNvPr>
          <p:cNvSpPr txBox="1"/>
          <p:nvPr/>
        </p:nvSpPr>
        <p:spPr>
          <a:xfrm>
            <a:off x="1547664" y="4077072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FA71F1-68FF-47DA-AFF3-15D52B64102A}"/>
              </a:ext>
            </a:extLst>
          </p:cNvPr>
          <p:cNvSpPr txBox="1"/>
          <p:nvPr/>
        </p:nvSpPr>
        <p:spPr>
          <a:xfrm>
            <a:off x="1547664" y="465313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9114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BAB1D1-77B1-4FD7-92A3-0D7FF032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DECF6-CC41-451B-B6DD-74C039DB47FF}"/>
              </a:ext>
            </a:extLst>
          </p:cNvPr>
          <p:cNvSpPr txBox="1"/>
          <p:nvPr/>
        </p:nvSpPr>
        <p:spPr>
          <a:xfrm>
            <a:off x="611560" y="1988840"/>
            <a:ext cx="8392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インタフェースにはコマンドラインとグラフィカルなものがある</a:t>
            </a:r>
            <a:endParaRPr kumimoji="1" lang="en-US" altLang="ja-JP" sz="2000" dirty="0"/>
          </a:p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を主にコマンドラインで使う</a:t>
            </a:r>
            <a:endParaRPr lang="en-US" altLang="ja-JP" sz="2000" dirty="0"/>
          </a:p>
          <a:p>
            <a:r>
              <a:rPr kumimoji="1" lang="ja-JP" altLang="en-US" sz="2000" dirty="0"/>
              <a:t>コマンドラインインタフェースでは、プロンプトにコマンドを入力する</a:t>
            </a:r>
            <a:endParaRPr kumimoji="1" lang="en-US" altLang="ja-JP" sz="2000" dirty="0"/>
          </a:p>
          <a:p>
            <a:r>
              <a:rPr kumimoji="1" lang="ja-JP" altLang="en-US" sz="2000" dirty="0"/>
              <a:t>コマンドには引数やオプションを与える</a:t>
            </a:r>
            <a:endParaRPr kumimoji="1" lang="en-US" altLang="ja-JP" sz="2000" dirty="0"/>
          </a:p>
          <a:p>
            <a:r>
              <a:rPr lang="ja-JP" altLang="en-US" sz="2000" dirty="0"/>
              <a:t>エラーメッセージを読む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9F2D1-1E42-449B-BF41-799B1712FD3F}"/>
              </a:ext>
            </a:extLst>
          </p:cNvPr>
          <p:cNvSpPr txBox="1"/>
          <p:nvPr/>
        </p:nvSpPr>
        <p:spPr>
          <a:xfrm>
            <a:off x="251520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インタフェースについて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FDAC2-0E63-44B7-AEF2-8BC99411A3D8}"/>
              </a:ext>
            </a:extLst>
          </p:cNvPr>
          <p:cNvSpPr txBox="1"/>
          <p:nvPr/>
        </p:nvSpPr>
        <p:spPr>
          <a:xfrm>
            <a:off x="395536" y="4005064"/>
            <a:ext cx="7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Vim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89AFD-EFBD-48F2-A831-9C693E7EFE2F}"/>
              </a:ext>
            </a:extLst>
          </p:cNvPr>
          <p:cNvSpPr txBox="1"/>
          <p:nvPr/>
        </p:nvSpPr>
        <p:spPr>
          <a:xfrm>
            <a:off x="611560" y="4509120"/>
            <a:ext cx="505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のエディタとして</a:t>
            </a:r>
            <a:r>
              <a:rPr lang="en-US" altLang="ja-JP" sz="2000" dirty="0"/>
              <a:t>Vim</a:t>
            </a:r>
            <a:r>
              <a:rPr lang="ja-JP" altLang="en-US" sz="2000" dirty="0"/>
              <a:t>を使う</a:t>
            </a:r>
            <a:endParaRPr lang="en-US" altLang="ja-JP" sz="2000" dirty="0"/>
          </a:p>
          <a:p>
            <a:r>
              <a:rPr lang="en-US" altLang="ja-JP" sz="2000" dirty="0"/>
              <a:t>Vim</a:t>
            </a:r>
            <a:r>
              <a:rPr lang="ja-JP" altLang="en-US" sz="2000" dirty="0"/>
              <a:t>にはモードがある</a:t>
            </a:r>
            <a:endParaRPr lang="en-US" altLang="ja-JP" sz="2000" dirty="0"/>
          </a:p>
          <a:p>
            <a:r>
              <a:rPr lang="ja-JP" altLang="en-US" sz="2000" dirty="0"/>
              <a:t>困ったらエスケープキー</a:t>
            </a:r>
            <a:endParaRPr lang="en-US" altLang="ja-JP" sz="2000" dirty="0"/>
          </a:p>
          <a:p>
            <a:r>
              <a:rPr lang="ja-JP" altLang="en-US" sz="2000" dirty="0"/>
              <a:t>終了は「</a:t>
            </a:r>
            <a:r>
              <a:rPr lang="en-US" altLang="ja-JP" sz="2000" dirty="0"/>
              <a:t>ZZ</a:t>
            </a:r>
            <a:r>
              <a:rPr lang="ja-JP" altLang="en-US" sz="2000" dirty="0"/>
              <a:t>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638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7782</TotalTime>
  <Words>1621</Words>
  <Application>Microsoft Office PowerPoint</Application>
  <PresentationFormat>画面に合わせる (4:3)</PresentationFormat>
  <Paragraphs>358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-apple-system</vt:lpstr>
      <vt:lpstr>HGｺﾞｼｯｸE</vt:lpstr>
      <vt:lpstr>ヒラギノ角ゴPro W3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1403</cp:revision>
  <dcterms:created xsi:type="dcterms:W3CDTF">2019-01-02T05:23:01Z</dcterms:created>
  <dcterms:modified xsi:type="dcterms:W3CDTF">2021-09-28T07:57:15Z</dcterms:modified>
</cp:coreProperties>
</file>